
<file path=[Content_Types].xml><?xml version="1.0" encoding="utf-8"?>
<Types xmlns="http://schemas.openxmlformats.org/package/2006/content-types">
  <Default Extension="jpeg" ContentType="image/jpeg"/>
  <Default Extension="vml" ContentType="application/vnd.openxmlformats-officedocument.vmlDrawing"/>
  <Default Extension="sldx" ContentType="application/vnd.openxmlformats-officedocument.presentationml.slide"/>
  <Default Extension="png" ContentType="image/png"/>
  <Default Extension="emf" ContentType="image/x-em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7"/>
  </p:notesMasterIdLst>
  <p:handoutMasterIdLst>
    <p:handoutMasterId r:id="rId38"/>
  </p:handoutMasterIdLst>
  <p:sldIdLst>
    <p:sldId id="862" r:id="rId3"/>
    <p:sldId id="846" r:id="rId4"/>
    <p:sldId id="848" r:id="rId5"/>
    <p:sldId id="849" r:id="rId6"/>
    <p:sldId id="850" r:id="rId7"/>
    <p:sldId id="851" r:id="rId8"/>
    <p:sldId id="852" r:id="rId9"/>
    <p:sldId id="853" r:id="rId10"/>
    <p:sldId id="854" r:id="rId11"/>
    <p:sldId id="860" r:id="rId12"/>
    <p:sldId id="855" r:id="rId13"/>
    <p:sldId id="861" r:id="rId14"/>
    <p:sldId id="856" r:id="rId15"/>
    <p:sldId id="857" r:id="rId16"/>
    <p:sldId id="820" r:id="rId17"/>
    <p:sldId id="821" r:id="rId18"/>
    <p:sldId id="822" r:id="rId19"/>
    <p:sldId id="842" r:id="rId20"/>
    <p:sldId id="823" r:id="rId21"/>
    <p:sldId id="824" r:id="rId22"/>
    <p:sldId id="858" r:id="rId23"/>
    <p:sldId id="825" r:id="rId24"/>
    <p:sldId id="830" r:id="rId25"/>
    <p:sldId id="828" r:id="rId26"/>
    <p:sldId id="841" r:id="rId27"/>
    <p:sldId id="831" r:id="rId28"/>
    <p:sldId id="826" r:id="rId29"/>
    <p:sldId id="863" r:id="rId30"/>
    <p:sldId id="859" r:id="rId31"/>
    <p:sldId id="816" r:id="rId32"/>
    <p:sldId id="906" r:id="rId33"/>
    <p:sldId id="907" r:id="rId34"/>
    <p:sldId id="909" r:id="rId35"/>
    <p:sldId id="903" r:id="rId36"/>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n how" initials="ch" lastIdx="5"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04040"/>
    <a:srgbClr val="3D89BC"/>
    <a:srgbClr val="ED7D31"/>
    <a:srgbClr val="F0C3B5"/>
    <a:srgbClr val="E6E6E6"/>
    <a:srgbClr val="EEEEEE"/>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2853" autoAdjust="0"/>
    <p:restoredTop sz="96429" autoAdjust="0"/>
  </p:normalViewPr>
  <p:slideViewPr>
    <p:cSldViewPr snapToGrid="0" showGuides="1">
      <p:cViewPr varScale="1">
        <p:scale>
          <a:sx n="112" d="100"/>
          <a:sy n="112" d="100"/>
        </p:scale>
        <p:origin x="1200" y="102"/>
      </p:cViewPr>
      <p:guideLst>
        <p:guide orient="horz" pos="4029"/>
        <p:guide orient="horz" pos="1527"/>
        <p:guide orient="horz" pos="680"/>
        <p:guide pos="1914"/>
        <p:guide pos="217"/>
        <p:guide pos="5537"/>
        <p:guide pos="1180"/>
      </p:guideLst>
    </p:cSldViewPr>
  </p:slideViewPr>
  <p:notesTextViewPr>
    <p:cViewPr>
      <p:scale>
        <a:sx n="1" d="1"/>
        <a:sy n="1" d="1"/>
      </p:scale>
      <p:origin x="0" y="0"/>
    </p:cViewPr>
  </p:notesTextViewPr>
  <p:sorterViewPr>
    <p:cViewPr varScale="1">
      <p:scale>
        <a:sx n="1" d="1"/>
        <a:sy n="1" d="1"/>
      </p:scale>
      <p:origin x="0" y="-27870"/>
    </p:cViewPr>
  </p:sorterViewPr>
  <p:notesViewPr>
    <p:cSldViewPr snapToGrid="0" showGuides="1">
      <p:cViewPr varScale="1">
        <p:scale>
          <a:sx n="86" d="100"/>
          <a:sy n="86" d="100"/>
        </p:scale>
        <p:origin x="-3846" y="-90"/>
      </p:cViewPr>
      <p:guideLst>
        <p:guide orient="horz" pos="2879"/>
        <p:guide pos="2160"/>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2" Type="http://schemas.openxmlformats.org/officeDocument/2006/relationships/commentAuthors" Target="commentAuthors.xml"/><Relationship Id="rId41" Type="http://schemas.openxmlformats.org/officeDocument/2006/relationships/tableStyles" Target="tableStyles.xml"/><Relationship Id="rId40" Type="http://schemas.openxmlformats.org/officeDocument/2006/relationships/viewProps" Target="viewProps.xml"/><Relationship Id="rId4" Type="http://schemas.openxmlformats.org/officeDocument/2006/relationships/slide" Target="slides/slide2.xml"/><Relationship Id="rId39" Type="http://schemas.openxmlformats.org/officeDocument/2006/relationships/presProps" Target="presProps.xml"/><Relationship Id="rId38" Type="http://schemas.openxmlformats.org/officeDocument/2006/relationships/handoutMaster" Target="handoutMasters/handoutMaster1.xml"/><Relationship Id="rId37" Type="http://schemas.openxmlformats.org/officeDocument/2006/relationships/notesMaster" Target="notesMasters/notesMaster1.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ea typeface="微软雅黑" panose="020B0503020204020204"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9DE7DF6-C895-4E53-B71A-F20B4CC8237B}" type="datetimeFigureOut">
              <a:rPr lang="zh-CN" altLang="en-US" smtClean="0">
                <a:ea typeface="微软雅黑" panose="020B0503020204020204" pitchFamily="34" charset="-122"/>
              </a:rPr>
            </a:fld>
            <a:endParaRPr lang="zh-CN" altLang="en-US">
              <a:ea typeface="微软雅黑" panose="020B0503020204020204"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ea typeface="微软雅黑" panose="020B0503020204020204"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0D44FD6-F94A-461E-99AC-D29D4ACC8083}" type="slidenum">
              <a:rPr lang="zh-CN" altLang="en-US" smtClean="0">
                <a:ea typeface="微软雅黑" panose="020B0503020204020204" pitchFamily="34" charset="-122"/>
              </a:rPr>
            </a:fld>
            <a:endParaRPr lang="zh-CN" altLang="en-US">
              <a:ea typeface="微软雅黑" panose="020B0503020204020204" pitchFamily="3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ea typeface="微软雅黑" panose="020B0503020204020204"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ea typeface="微软雅黑" panose="020B0503020204020204" pitchFamily="34" charset="-122"/>
              </a:defRPr>
            </a:lvl1pPr>
          </a:lstStyle>
          <a:p>
            <a:fld id="{422EFC78-32FE-4758-B504-92B4D0B9F0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ea typeface="微软雅黑" panose="020B0503020204020204"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ea typeface="微软雅黑" panose="020B0503020204020204" pitchFamily="34" charset="-122"/>
              </a:defRPr>
            </a:lvl1pPr>
          </a:lstStyle>
          <a:p>
            <a:fld id="{84C1B800-BCBD-4262-B579-5F77D9EE2550}"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微软雅黑" panose="020B0503020204020204" pitchFamily="34" charset="-122"/>
        <a:cs typeface="+mn-cs"/>
      </a:defRPr>
    </a:lvl1pPr>
    <a:lvl2pPr marL="457200" algn="l" defTabSz="914400" rtl="0" eaLnBrk="1" latinLnBrk="0" hangingPunct="1">
      <a:defRPr sz="1200" kern="1200">
        <a:solidFill>
          <a:schemeClr val="tx1"/>
        </a:solidFill>
        <a:latin typeface="+mn-lt"/>
        <a:ea typeface="微软雅黑" panose="020B0503020204020204" pitchFamily="34" charset="-122"/>
        <a:cs typeface="+mn-cs"/>
      </a:defRPr>
    </a:lvl2pPr>
    <a:lvl3pPr marL="914400" algn="l" defTabSz="914400" rtl="0" eaLnBrk="1" latinLnBrk="0" hangingPunct="1">
      <a:defRPr sz="1200" kern="1200">
        <a:solidFill>
          <a:schemeClr val="tx1"/>
        </a:solidFill>
        <a:latin typeface="+mn-lt"/>
        <a:ea typeface="微软雅黑" panose="020B0503020204020204" pitchFamily="34" charset="-122"/>
        <a:cs typeface="+mn-cs"/>
      </a:defRPr>
    </a:lvl3pPr>
    <a:lvl4pPr marL="1371600" algn="l" defTabSz="914400" rtl="0" eaLnBrk="1" latinLnBrk="0" hangingPunct="1">
      <a:defRPr sz="1200" kern="1200">
        <a:solidFill>
          <a:schemeClr val="tx1"/>
        </a:solidFill>
        <a:latin typeface="+mn-lt"/>
        <a:ea typeface="微软雅黑" panose="020B0503020204020204" pitchFamily="34" charset="-122"/>
        <a:cs typeface="+mn-cs"/>
      </a:defRPr>
    </a:lvl4pPr>
    <a:lvl5pPr marL="1828800" algn="l" defTabSz="914400" rtl="0" eaLnBrk="1" latinLnBrk="0" hangingPunct="1">
      <a:defRPr sz="1200" kern="1200">
        <a:solidFill>
          <a:schemeClr val="tx1"/>
        </a:solidFill>
        <a:latin typeface="+mn-lt"/>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345E1B-70AA-4D6D-A851-01FA6AD8BF9A}" type="datetime1">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E695A926-9446-4F62-9ECE-08A9B18F975E}"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ACDE336F-82DC-4654-9554-07866832948F}"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FDD3B142-B2B8-4750-964D-A3BDE93F3EF2}"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B1FC838B-5E56-4490-B16F-070FD98B5E3F}"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fld id="{4C82377E-F97D-47AE-AC5E-84E924FDA804}" type="datetimeFigureOut">
              <a:rPr lang="zh-CN" altLang="en-US"/>
            </a:fld>
            <a:endParaRPr lang="zh-CN" altLang="en-US"/>
          </a:p>
        </p:txBody>
      </p:sp>
      <p:sp>
        <p:nvSpPr>
          <p:cNvPr id="5" name="页脚占位符 4"/>
          <p:cNvSpPr>
            <a:spLocks noGrp="1"/>
          </p:cNvSpPr>
          <p:nvPr>
            <p:ph type="ftr" sz="quarter" idx="11"/>
          </p:nvPr>
        </p:nvSpPr>
        <p:spPr/>
        <p:txBody>
          <a:bodyPr/>
          <a:lstStyle>
            <a:lvl1pPr>
              <a:defRPr kumimoji="1" b="1"/>
            </a:lvl1pPr>
          </a:lstStyle>
          <a:p>
            <a:pPr>
              <a:defRPr/>
            </a:pPr>
            <a:endParaRPr lang="zh-CN" altLang="en-US"/>
          </a:p>
        </p:txBody>
      </p:sp>
      <p:sp>
        <p:nvSpPr>
          <p:cNvPr id="6" name="灯片编号占位符 5"/>
          <p:cNvSpPr>
            <a:spLocks noGrp="1"/>
          </p:cNvSpPr>
          <p:nvPr>
            <p:ph type="sldNum" sz="quarter" idx="12"/>
          </p:nvPr>
        </p:nvSpPr>
        <p:spPr/>
        <p:txBody>
          <a:bodyPr/>
          <a:lstStyle>
            <a:lvl1pPr>
              <a:defRPr kumimoji="1" b="1"/>
            </a:lvl1pPr>
          </a:lstStyle>
          <a:p>
            <a:pPr>
              <a:defRPr/>
            </a:pPr>
            <a:fld id="{67C3AAF4-1844-4EEA-8132-22A06EE6489A}" type="slidenum">
              <a:rPr lang="zh-CN" altLang="en-US"/>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fld id="{8509C01B-2147-4857-BC9C-29BBF313931D}" type="datetimeFigureOut">
              <a:rPr lang="zh-CN" altLang="en-US"/>
            </a:fld>
            <a:endParaRPr lang="zh-CN" altLang="en-US"/>
          </a:p>
        </p:txBody>
      </p:sp>
      <p:sp>
        <p:nvSpPr>
          <p:cNvPr id="5" name="页脚占位符 4"/>
          <p:cNvSpPr>
            <a:spLocks noGrp="1"/>
          </p:cNvSpPr>
          <p:nvPr>
            <p:ph type="ftr" sz="quarter" idx="11"/>
          </p:nvPr>
        </p:nvSpPr>
        <p:spPr/>
        <p:txBody>
          <a:bodyPr/>
          <a:lstStyle>
            <a:lvl1pPr>
              <a:defRPr kumimoji="1" b="1"/>
            </a:lvl1pPr>
          </a:lstStyle>
          <a:p>
            <a:pPr>
              <a:defRPr/>
            </a:pPr>
            <a:endParaRPr lang="zh-CN" altLang="en-US"/>
          </a:p>
        </p:txBody>
      </p:sp>
      <p:sp>
        <p:nvSpPr>
          <p:cNvPr id="6" name="灯片编号占位符 5"/>
          <p:cNvSpPr>
            <a:spLocks noGrp="1"/>
          </p:cNvSpPr>
          <p:nvPr>
            <p:ph type="sldNum" sz="quarter" idx="12"/>
          </p:nvPr>
        </p:nvSpPr>
        <p:spPr/>
        <p:txBody>
          <a:bodyPr/>
          <a:lstStyle>
            <a:lvl1pPr>
              <a:defRPr kumimoji="1" b="1"/>
            </a:lvl1pPr>
          </a:lstStyle>
          <a:p>
            <a:pPr>
              <a:defRPr/>
            </a:pPr>
            <a:fld id="{F9AD98D2-E8AF-49B1-9C8C-175DE0A5BE71}" type="slidenum">
              <a:rPr lang="zh-CN" altLang="en-US"/>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701675" y="233363"/>
            <a:ext cx="7829550" cy="575945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701675" y="233363"/>
            <a:ext cx="7829550" cy="595312"/>
          </a:xfrm>
        </p:spPr>
        <p:txBody>
          <a:bodyPr/>
          <a:lstStyle/>
          <a:p>
            <a:r>
              <a:rPr lang="zh-CN" altLang="en-US"/>
              <a:t>单击此处编辑母版标题样式</a:t>
            </a:r>
            <a:endParaRPr lang="zh-CN" altLang="en-US"/>
          </a:p>
        </p:txBody>
      </p:sp>
      <p:sp>
        <p:nvSpPr>
          <p:cNvPr id="3" name="表格占位符 2"/>
          <p:cNvSpPr>
            <a:spLocks noGrp="1"/>
          </p:cNvSpPr>
          <p:nvPr>
            <p:ph type="tbl" idx="1"/>
          </p:nvPr>
        </p:nvSpPr>
        <p:spPr>
          <a:xfrm>
            <a:off x="701675" y="1628775"/>
            <a:ext cx="7829550" cy="4364038"/>
          </a:xfrm>
        </p:spPr>
        <p:txBody>
          <a:bodyPr/>
          <a:lstStyle/>
          <a:p>
            <a:pPr lvl="0"/>
            <a:endParaRPr lang="zh-CN" altLang="en-US" noProof="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8" name="图片占位符 7"/>
          <p:cNvSpPr>
            <a:spLocks noGrp="1"/>
          </p:cNvSpPr>
          <p:nvPr>
            <p:ph type="pic" sz="quarter" idx="13"/>
          </p:nvPr>
        </p:nvSpPr>
        <p:spPr>
          <a:xfrm>
            <a:off x="1328737" y="1277273"/>
            <a:ext cx="2171700" cy="3243933"/>
          </a:xfrm>
          <a:custGeom>
            <a:avLst/>
            <a:gdLst>
              <a:gd name="connsiteX0" fmla="*/ 1447800 w 2895600"/>
              <a:gd name="connsiteY0" fmla="*/ 0 h 3243933"/>
              <a:gd name="connsiteX1" fmla="*/ 1595195 w 2895600"/>
              <a:gd name="connsiteY1" fmla="*/ 33860 h 3243933"/>
              <a:gd name="connsiteX2" fmla="*/ 2748205 w 2895600"/>
              <a:gd name="connsiteY2" fmla="*/ 699160 h 3243933"/>
              <a:gd name="connsiteX3" fmla="*/ 2895600 w 2895600"/>
              <a:gd name="connsiteY3" fmla="*/ 955776 h 3243933"/>
              <a:gd name="connsiteX4" fmla="*/ 2895600 w 2895600"/>
              <a:gd name="connsiteY4" fmla="*/ 2286376 h 3243933"/>
              <a:gd name="connsiteX5" fmla="*/ 2748205 w 2895600"/>
              <a:gd name="connsiteY5" fmla="*/ 2542992 h 3243933"/>
              <a:gd name="connsiteX6" fmla="*/ 1595195 w 2895600"/>
              <a:gd name="connsiteY6" fmla="*/ 3208293 h 3243933"/>
              <a:gd name="connsiteX7" fmla="*/ 1300405 w 2895600"/>
              <a:gd name="connsiteY7" fmla="*/ 3208293 h 3243933"/>
              <a:gd name="connsiteX8" fmla="*/ 147395 w 2895600"/>
              <a:gd name="connsiteY8" fmla="*/ 2542992 h 3243933"/>
              <a:gd name="connsiteX9" fmla="*/ 0 w 2895600"/>
              <a:gd name="connsiteY9" fmla="*/ 2286376 h 3243933"/>
              <a:gd name="connsiteX10" fmla="*/ 0 w 2895600"/>
              <a:gd name="connsiteY10" fmla="*/ 955776 h 3243933"/>
              <a:gd name="connsiteX11" fmla="*/ 147395 w 2895600"/>
              <a:gd name="connsiteY11" fmla="*/ 699160 h 3243933"/>
              <a:gd name="connsiteX12" fmla="*/ 1300405 w 2895600"/>
              <a:gd name="connsiteY12" fmla="*/ 33860 h 3243933"/>
              <a:gd name="connsiteX13" fmla="*/ 1447800 w 2895600"/>
              <a:gd name="connsiteY13" fmla="*/ 0 h 324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5600" h="3243933">
                <a:moveTo>
                  <a:pt x="1447800" y="0"/>
                </a:moveTo>
                <a:cubicBezTo>
                  <a:pt x="1501290" y="0"/>
                  <a:pt x="1554780" y="11287"/>
                  <a:pt x="1595195" y="33860"/>
                </a:cubicBezTo>
                <a:cubicBezTo>
                  <a:pt x="2748205" y="699160"/>
                  <a:pt x="2748205" y="699160"/>
                  <a:pt x="2748205" y="699160"/>
                </a:cubicBezTo>
                <a:cubicBezTo>
                  <a:pt x="2829035" y="746681"/>
                  <a:pt x="2895600" y="863109"/>
                  <a:pt x="2895600" y="955776"/>
                </a:cubicBezTo>
                <a:cubicBezTo>
                  <a:pt x="2895600" y="2286376"/>
                  <a:pt x="2895600" y="2286376"/>
                  <a:pt x="2895600" y="2286376"/>
                </a:cubicBezTo>
                <a:cubicBezTo>
                  <a:pt x="2895600" y="2381419"/>
                  <a:pt x="2829035" y="2495471"/>
                  <a:pt x="2748205" y="2542992"/>
                </a:cubicBezTo>
                <a:cubicBezTo>
                  <a:pt x="1595195" y="3208293"/>
                  <a:pt x="1595195" y="3208293"/>
                  <a:pt x="1595195" y="3208293"/>
                </a:cubicBezTo>
                <a:cubicBezTo>
                  <a:pt x="1514366" y="3255814"/>
                  <a:pt x="1381235" y="3255814"/>
                  <a:pt x="1300405" y="3208293"/>
                </a:cubicBezTo>
                <a:cubicBezTo>
                  <a:pt x="147395" y="2542992"/>
                  <a:pt x="147395" y="2542992"/>
                  <a:pt x="147395" y="2542992"/>
                </a:cubicBezTo>
                <a:cubicBezTo>
                  <a:pt x="66566" y="2495471"/>
                  <a:pt x="0" y="2381419"/>
                  <a:pt x="0" y="2286376"/>
                </a:cubicBezTo>
                <a:lnTo>
                  <a:pt x="0" y="955776"/>
                </a:lnTo>
                <a:cubicBezTo>
                  <a:pt x="0" y="863109"/>
                  <a:pt x="66566" y="746681"/>
                  <a:pt x="147395" y="699160"/>
                </a:cubicBezTo>
                <a:cubicBezTo>
                  <a:pt x="1300405" y="33860"/>
                  <a:pt x="1300405" y="33860"/>
                  <a:pt x="1300405" y="33860"/>
                </a:cubicBezTo>
                <a:cubicBezTo>
                  <a:pt x="1340820" y="11287"/>
                  <a:pt x="1394310" y="0"/>
                  <a:pt x="1447800" y="0"/>
                </a:cubicBezTo>
                <a:close/>
              </a:path>
            </a:pathLst>
          </a:custGeom>
        </p:spPr>
        <p:txBody>
          <a:bodyPr wrap="square">
            <a:noAutofit/>
          </a:bodyPr>
          <a:lstStyle/>
          <a:p>
            <a:endParaRPr lang="zh-CN" altLang="en-US"/>
          </a:p>
        </p:txBody>
      </p:sp>
      <p:sp>
        <p:nvSpPr>
          <p:cNvPr id="2" name="日期占位符 1"/>
          <p:cNvSpPr>
            <a:spLocks noGrp="1"/>
          </p:cNvSpPr>
          <p:nvPr>
            <p:ph type="dt" sz="half" idx="10"/>
          </p:nvPr>
        </p:nvSpPr>
        <p:spPr/>
        <p:txBody>
          <a:bodyPr/>
          <a:lstStyle/>
          <a:p>
            <a:fld id="{9CAE4E7C-442E-4252-8F73-431B5154795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D674968-826C-4EDC-B75A-CA0618E1F6B1}"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10285" r="15524" b="21730"/>
          <a:stretch>
            <a:fillRect/>
          </a:stretch>
        </p:blipFill>
        <p:spPr>
          <a:xfrm>
            <a:off x="396" y="3389050"/>
            <a:ext cx="9143604" cy="3468950"/>
          </a:xfrm>
          <a:prstGeom prst="rect">
            <a:avLst/>
          </a:prstGeom>
        </p:spPr>
      </p:pic>
      <p:sp>
        <p:nvSpPr>
          <p:cNvPr id="8" name="矩形 7"/>
          <p:cNvSpPr/>
          <p:nvPr userDrawn="1"/>
        </p:nvSpPr>
        <p:spPr>
          <a:xfrm>
            <a:off x="0" y="0"/>
            <a:ext cx="9144000" cy="6858000"/>
          </a:xfrm>
          <a:prstGeom prst="rect">
            <a:avLst/>
          </a:prstGeom>
          <a:solidFill>
            <a:schemeClr val="bg1">
              <a:lumMod val="9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userDrawn="1"/>
        </p:nvSpPr>
        <p:spPr>
          <a:xfrm>
            <a:off x="0" y="0"/>
            <a:ext cx="9144000" cy="101600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fld id="{9DEBA8EB-3E98-45DF-95F9-20499AB89BB5}"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Date Placeholder 4"/>
          <p:cNvSpPr>
            <a:spLocks noGrp="1"/>
          </p:cNvSpPr>
          <p:nvPr>
            <p:ph type="dt" sz="half" idx="10"/>
          </p:nvPr>
        </p:nvSpPr>
        <p:spPr/>
        <p:txBody>
          <a:bodyPr/>
          <a:lstStyle/>
          <a:p>
            <a:fld id="{E974B168-BF23-49EB-A4EA-A33054B30FF3}"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629842" y="2505075"/>
            <a:ext cx="3868340"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4629150" y="2505075"/>
            <a:ext cx="3887391"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7" name="Date Placeholder 6"/>
          <p:cNvSpPr>
            <a:spLocks noGrp="1"/>
          </p:cNvSpPr>
          <p:nvPr>
            <p:ph type="dt" sz="half" idx="10"/>
          </p:nvPr>
        </p:nvSpPr>
        <p:spPr/>
        <p:txBody>
          <a:bodyPr/>
          <a:lstStyle/>
          <a:p>
            <a:fld id="{AF4B3E32-CF70-4BAE-9C47-A15603A9F1F6}" type="datetime1">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EB995835-E83C-4B3D-BEF0-E2AC128A0F5B}" type="datetime1">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0" Type="http://schemas.openxmlformats.org/officeDocument/2006/relationships/theme" Target="../theme/theme1.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A33AF3-DAC5-4E98-94B6-B2F606A2A076}" type="datetime1">
              <a:rPr lang="zh-CN" altLang="en-US" smtClean="0"/>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308F32-F09A-4344-B65D-3757FEAF56BD}"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image" Target="../media/image3.jpe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9" Type="http://schemas.openxmlformats.org/officeDocument/2006/relationships/vmlDrawing" Target="../drawings/vmlDrawing1.vml"/><Relationship Id="rId8" Type="http://schemas.openxmlformats.org/officeDocument/2006/relationships/slideLayout" Target="../slideLayouts/slideLayout2.xml"/><Relationship Id="rId7" Type="http://schemas.openxmlformats.org/officeDocument/2006/relationships/image" Target="../media/image9.png"/><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image6.wdp"/><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package" Target="../embeddings/Slide1.sldx"/></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3.png"/></Relationships>
</file>

<file path=ppt/slides/_rels/slide31.xml.rels><?xml version="1.0" encoding="UTF-8" standalone="yes"?>
<Relationships xmlns="http://schemas.openxmlformats.org/package/2006/relationships"><Relationship Id="rId6" Type="http://schemas.openxmlformats.org/officeDocument/2006/relationships/slideLayout" Target="../slideLayouts/slideLayout19.xml"/><Relationship Id="rId5" Type="http://schemas.openxmlformats.org/officeDocument/2006/relationships/image" Target="../media/image18.png"/><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slides/_rels/slide32.xml.rels><?xml version="1.0" encoding="UTF-8" standalone="yes"?>
<Relationships xmlns="http://schemas.openxmlformats.org/package/2006/relationships"><Relationship Id="rId9" Type="http://schemas.openxmlformats.org/officeDocument/2006/relationships/image" Target="../media/image22.png"/><Relationship Id="rId8" Type="http://schemas.openxmlformats.org/officeDocument/2006/relationships/hyperlink" Target="http://www.chinarobots.cn/" TargetMode="External"/><Relationship Id="rId7" Type="http://schemas.openxmlformats.org/officeDocument/2006/relationships/image" Target="../media/image21.png"/><Relationship Id="rId6" Type="http://schemas.openxmlformats.org/officeDocument/2006/relationships/hyperlink" Target="http://www.chinaaiworld.cn/" TargetMode="External"/><Relationship Id="rId5" Type="http://schemas.openxmlformats.org/officeDocument/2006/relationships/image" Target="../media/image20.png"/><Relationship Id="rId4" Type="http://schemas.openxmlformats.org/officeDocument/2006/relationships/hyperlink" Target="http://www.chinacloud.cn/" TargetMode="External"/><Relationship Id="rId3" Type="http://schemas.openxmlformats.org/officeDocument/2006/relationships/image" Target="../media/image19.png"/><Relationship Id="rId29" Type="http://schemas.openxmlformats.org/officeDocument/2006/relationships/slideLayout" Target="../slideLayouts/slideLayout2.xml"/><Relationship Id="rId28" Type="http://schemas.openxmlformats.org/officeDocument/2006/relationships/image" Target="../media/image34.png"/><Relationship Id="rId27" Type="http://schemas.openxmlformats.org/officeDocument/2006/relationships/image" Target="../media/image33.png"/><Relationship Id="rId26" Type="http://schemas.openxmlformats.org/officeDocument/2006/relationships/image" Target="../media/image32.jpeg"/><Relationship Id="rId25" Type="http://schemas.openxmlformats.org/officeDocument/2006/relationships/image" Target="../media/image31.jpeg"/><Relationship Id="rId24" Type="http://schemas.openxmlformats.org/officeDocument/2006/relationships/image" Target="../media/image30.png"/><Relationship Id="rId23" Type="http://schemas.openxmlformats.org/officeDocument/2006/relationships/hyperlink" Target="http://www.envicloud.cn/" TargetMode="External"/><Relationship Id="rId22" Type="http://schemas.openxmlformats.org/officeDocument/2006/relationships/image" Target="../media/image29.png"/><Relationship Id="rId21" Type="http://schemas.openxmlformats.org/officeDocument/2006/relationships/image" Target="../media/image28.png"/><Relationship Id="rId20" Type="http://schemas.openxmlformats.org/officeDocument/2006/relationships/hyperlink" Target="http://www.smartcitychina.cn/" TargetMode="External"/><Relationship Id="rId2" Type="http://schemas.openxmlformats.org/officeDocument/2006/relationships/hyperlink" Target="http://www.chinaznyj.com/" TargetMode="External"/><Relationship Id="rId19" Type="http://schemas.openxmlformats.org/officeDocument/2006/relationships/image" Target="../media/image27.png"/><Relationship Id="rId18" Type="http://schemas.openxmlformats.org/officeDocument/2006/relationships/hyperlink" Target="http://www.netofthings.cn/" TargetMode="External"/><Relationship Id="rId17" Type="http://schemas.openxmlformats.org/officeDocument/2006/relationships/image" Target="../media/image26.png"/><Relationship Id="rId16" Type="http://schemas.openxmlformats.org/officeDocument/2006/relationships/hyperlink" Target="http://www.thebigdata.cn/" TargetMode="External"/><Relationship Id="rId15" Type="http://schemas.openxmlformats.org/officeDocument/2006/relationships/image" Target="../media/image25.png"/><Relationship Id="rId14" Type="http://schemas.openxmlformats.org/officeDocument/2006/relationships/hyperlink" Target="http://www.worldstor.cn/" TargetMode="External"/><Relationship Id="rId13" Type="http://schemas.openxmlformats.org/officeDocument/2006/relationships/image" Target="../media/image24.png"/><Relationship Id="rId12" Type="http://schemas.openxmlformats.org/officeDocument/2006/relationships/hyperlink" Target="http://www.pm25.org.cn/" TargetMode="External"/><Relationship Id="rId11" Type="http://schemas.openxmlformats.org/officeDocument/2006/relationships/image" Target="../media/image23.png"/><Relationship Id="rId10" Type="http://schemas.openxmlformats.org/officeDocument/2006/relationships/hyperlink" Target="http://www.dlworld.cn/" TargetMode="External"/><Relationship Id="rId1" Type="http://schemas.openxmlformats.org/officeDocument/2006/relationships/hyperlink" Target="http://www.wanwuyun.com/" TargetMode="External"/></Relationships>
</file>

<file path=ppt/slides/_rels/slide33.xml.rels><?xml version="1.0" encoding="UTF-8" standalone="yes"?>
<Relationships xmlns="http://schemas.openxmlformats.org/package/2006/relationships"><Relationship Id="rId9" Type="http://schemas.openxmlformats.org/officeDocument/2006/relationships/tags" Target="../tags/tag5.xml"/><Relationship Id="rId8" Type="http://schemas.openxmlformats.org/officeDocument/2006/relationships/image" Target="../media/image38.png"/><Relationship Id="rId7" Type="http://schemas.openxmlformats.org/officeDocument/2006/relationships/tags" Target="../tags/tag4.xml"/><Relationship Id="rId6" Type="http://schemas.openxmlformats.org/officeDocument/2006/relationships/image" Target="../media/image37.png"/><Relationship Id="rId55" Type="http://schemas.openxmlformats.org/officeDocument/2006/relationships/slideLayout" Target="../slideLayouts/slideLayout2.xml"/><Relationship Id="rId54" Type="http://schemas.openxmlformats.org/officeDocument/2006/relationships/image" Target="../media/image65.png"/><Relationship Id="rId53" Type="http://schemas.openxmlformats.org/officeDocument/2006/relationships/tags" Target="../tags/tag23.xml"/><Relationship Id="rId52" Type="http://schemas.openxmlformats.org/officeDocument/2006/relationships/image" Target="../media/image64.png"/><Relationship Id="rId51" Type="http://schemas.openxmlformats.org/officeDocument/2006/relationships/image" Target="../media/image63.png"/><Relationship Id="rId50" Type="http://schemas.openxmlformats.org/officeDocument/2006/relationships/tags" Target="../tags/tag22.xml"/><Relationship Id="rId5" Type="http://schemas.openxmlformats.org/officeDocument/2006/relationships/tags" Target="../tags/tag3.xml"/><Relationship Id="rId49" Type="http://schemas.openxmlformats.org/officeDocument/2006/relationships/image" Target="../media/image62.png"/><Relationship Id="rId48" Type="http://schemas.openxmlformats.org/officeDocument/2006/relationships/image" Target="../media/image61.png"/><Relationship Id="rId47" Type="http://schemas.openxmlformats.org/officeDocument/2006/relationships/image" Target="../media/image60.png"/><Relationship Id="rId46" Type="http://schemas.openxmlformats.org/officeDocument/2006/relationships/image" Target="../media/image59.png"/><Relationship Id="rId45" Type="http://schemas.openxmlformats.org/officeDocument/2006/relationships/image" Target="../media/image58.png"/><Relationship Id="rId44" Type="http://schemas.openxmlformats.org/officeDocument/2006/relationships/image" Target="../media/image57.png"/><Relationship Id="rId43" Type="http://schemas.openxmlformats.org/officeDocument/2006/relationships/image" Target="../media/image56.png"/><Relationship Id="rId42" Type="http://schemas.openxmlformats.org/officeDocument/2006/relationships/image" Target="../media/image55.png"/><Relationship Id="rId41" Type="http://schemas.openxmlformats.org/officeDocument/2006/relationships/tags" Target="../tags/tag21.xml"/><Relationship Id="rId40" Type="http://schemas.openxmlformats.org/officeDocument/2006/relationships/image" Target="../media/image54.png"/><Relationship Id="rId4" Type="http://schemas.openxmlformats.org/officeDocument/2006/relationships/image" Target="../media/image36.png"/><Relationship Id="rId39" Type="http://schemas.openxmlformats.org/officeDocument/2006/relationships/tags" Target="../tags/tag20.xml"/><Relationship Id="rId38" Type="http://schemas.openxmlformats.org/officeDocument/2006/relationships/image" Target="../media/image53.png"/><Relationship Id="rId37" Type="http://schemas.openxmlformats.org/officeDocument/2006/relationships/tags" Target="../tags/tag19.xml"/><Relationship Id="rId36" Type="http://schemas.openxmlformats.org/officeDocument/2006/relationships/image" Target="../media/image52.png"/><Relationship Id="rId35" Type="http://schemas.openxmlformats.org/officeDocument/2006/relationships/tags" Target="../tags/tag18.xml"/><Relationship Id="rId34" Type="http://schemas.openxmlformats.org/officeDocument/2006/relationships/image" Target="../media/image51.png"/><Relationship Id="rId33" Type="http://schemas.openxmlformats.org/officeDocument/2006/relationships/tags" Target="../tags/tag17.xml"/><Relationship Id="rId32" Type="http://schemas.openxmlformats.org/officeDocument/2006/relationships/image" Target="../media/image50.png"/><Relationship Id="rId31" Type="http://schemas.openxmlformats.org/officeDocument/2006/relationships/tags" Target="../tags/tag16.xml"/><Relationship Id="rId30" Type="http://schemas.openxmlformats.org/officeDocument/2006/relationships/image" Target="../media/image49.png"/><Relationship Id="rId3" Type="http://schemas.openxmlformats.org/officeDocument/2006/relationships/tags" Target="../tags/tag2.xml"/><Relationship Id="rId29" Type="http://schemas.openxmlformats.org/officeDocument/2006/relationships/tags" Target="../tags/tag15.xml"/><Relationship Id="rId28" Type="http://schemas.openxmlformats.org/officeDocument/2006/relationships/image" Target="../media/image48.png"/><Relationship Id="rId27" Type="http://schemas.openxmlformats.org/officeDocument/2006/relationships/tags" Target="../tags/tag14.xml"/><Relationship Id="rId26" Type="http://schemas.openxmlformats.org/officeDocument/2006/relationships/image" Target="../media/image47.png"/><Relationship Id="rId25" Type="http://schemas.openxmlformats.org/officeDocument/2006/relationships/tags" Target="../tags/tag13.xml"/><Relationship Id="rId24" Type="http://schemas.openxmlformats.org/officeDocument/2006/relationships/image" Target="../media/image46.png"/><Relationship Id="rId23" Type="http://schemas.openxmlformats.org/officeDocument/2006/relationships/tags" Target="../tags/tag12.xml"/><Relationship Id="rId22" Type="http://schemas.openxmlformats.org/officeDocument/2006/relationships/image" Target="../media/image45.png"/><Relationship Id="rId21" Type="http://schemas.openxmlformats.org/officeDocument/2006/relationships/tags" Target="../tags/tag11.xml"/><Relationship Id="rId20" Type="http://schemas.openxmlformats.org/officeDocument/2006/relationships/image" Target="../media/image44.png"/><Relationship Id="rId2" Type="http://schemas.openxmlformats.org/officeDocument/2006/relationships/image" Target="../media/image35.png"/><Relationship Id="rId19" Type="http://schemas.openxmlformats.org/officeDocument/2006/relationships/tags" Target="../tags/tag10.xml"/><Relationship Id="rId18" Type="http://schemas.openxmlformats.org/officeDocument/2006/relationships/image" Target="../media/image43.png"/><Relationship Id="rId17" Type="http://schemas.openxmlformats.org/officeDocument/2006/relationships/tags" Target="../tags/tag9.xml"/><Relationship Id="rId16" Type="http://schemas.openxmlformats.org/officeDocument/2006/relationships/image" Target="../media/image42.png"/><Relationship Id="rId15" Type="http://schemas.openxmlformats.org/officeDocument/2006/relationships/tags" Target="../tags/tag8.xml"/><Relationship Id="rId14" Type="http://schemas.openxmlformats.org/officeDocument/2006/relationships/image" Target="../media/image41.png"/><Relationship Id="rId13" Type="http://schemas.openxmlformats.org/officeDocument/2006/relationships/tags" Target="../tags/tag7.xml"/><Relationship Id="rId12" Type="http://schemas.openxmlformats.org/officeDocument/2006/relationships/image" Target="../media/image40.png"/><Relationship Id="rId11" Type="http://schemas.openxmlformats.org/officeDocument/2006/relationships/tags" Target="../tags/tag6.xml"/><Relationship Id="rId10" Type="http://schemas.openxmlformats.org/officeDocument/2006/relationships/image" Target="../media/image39.png"/><Relationship Id="rId1" Type="http://schemas.openxmlformats.org/officeDocument/2006/relationships/tags" Target="../tags/tag1.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大数据应用人才培养系列教材</a:t>
            </a:r>
            <a:endParaRPr lang="zh-CN" altLang="en-US" sz="1355">
              <a:solidFill>
                <a:prstClr val="white"/>
              </a:solidFill>
            </a:endParaRPr>
          </a:p>
        </p:txBody>
      </p:sp>
      <p:sp>
        <p:nvSpPr>
          <p:cNvPr id="4" name="矩形 3"/>
          <p:cNvSpPr/>
          <p:nvPr/>
        </p:nvSpPr>
        <p:spPr>
          <a:xfrm>
            <a:off x="1062228" y="728895"/>
            <a:ext cx="7426960" cy="1323439"/>
          </a:xfrm>
          <a:prstGeom prst="rect">
            <a:avLst/>
          </a:prstGeom>
          <a:effectLst/>
        </p:spPr>
        <p:txBody>
          <a:bodyPr wrap="square">
            <a:spAutoFit/>
          </a:bodyPr>
          <a:lstStyle/>
          <a:p>
            <a:pPr algn="ctr">
              <a:defRPr/>
            </a:pPr>
            <a:r>
              <a:rPr lang="zh-CN" altLang="en-US" sz="8000" b="1" spc="300" dirty="0" smtClean="0">
                <a:ln w="11430"/>
                <a:solidFill>
                  <a:schemeClr val="accent1">
                    <a:lumMod val="75000"/>
                  </a:schemeClr>
                </a:solidFill>
                <a:latin typeface="微软雅黑" panose="020B0503020204020204" pitchFamily="34" charset="-122"/>
                <a:ea typeface="微软雅黑" panose="020B0503020204020204" pitchFamily="34" charset="-122"/>
              </a:rPr>
              <a:t>数据</a:t>
            </a:r>
            <a:r>
              <a:rPr lang="zh-CN" altLang="en-US" sz="8000" b="1" dirty="0" smtClean="0">
                <a:solidFill>
                  <a:schemeClr val="accent1">
                    <a:lumMod val="75000"/>
                  </a:schemeClr>
                </a:solidFill>
                <a:latin typeface="微软雅黑" panose="020B0503020204020204" pitchFamily="34" charset="-122"/>
                <a:ea typeface="微软雅黑" panose="020B0503020204020204" pitchFamily="34" charset="-122"/>
              </a:rPr>
              <a:t>挖掘基础</a:t>
            </a:r>
            <a:endParaRPr lang="en-US" altLang="zh-CN" sz="8000" b="1" spc="300" dirty="0" smtClean="0">
              <a:ln w="11430"/>
              <a:solidFill>
                <a:schemeClr val="accent1">
                  <a:lumMod val="75000"/>
                </a:schemeClr>
              </a:solidFill>
              <a:latin typeface="微软雅黑" panose="020B0503020204020204" pitchFamily="34" charset="-122"/>
              <a:ea typeface="微软雅黑" panose="020B0503020204020204" pitchFamily="34" charset="-122"/>
            </a:endParaRPr>
          </a:p>
        </p:txBody>
      </p:sp>
      <p:sp>
        <p:nvSpPr>
          <p:cNvPr id="8" name="矩形 7"/>
          <p:cNvSpPr/>
          <p:nvPr/>
        </p:nvSpPr>
        <p:spPr>
          <a:xfrm>
            <a:off x="8790317" y="3240900"/>
            <a:ext cx="368541" cy="307100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21" name="矩形 20"/>
          <p:cNvSpPr/>
          <p:nvPr/>
        </p:nvSpPr>
        <p:spPr>
          <a:xfrm>
            <a:off x="1410335" y="2209165"/>
            <a:ext cx="259715" cy="86487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66"/>
              </a:solidFill>
            </a:endParaRPr>
          </a:p>
        </p:txBody>
      </p:sp>
      <p:sp>
        <p:nvSpPr>
          <p:cNvPr id="20" name="矩形 19"/>
          <p:cNvSpPr/>
          <p:nvPr/>
        </p:nvSpPr>
        <p:spPr>
          <a:xfrm>
            <a:off x="1571604" y="2214554"/>
            <a:ext cx="6269990" cy="86400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8" name="TextBox 6"/>
          <p:cNvSpPr txBox="1"/>
          <p:nvPr/>
        </p:nvSpPr>
        <p:spPr>
          <a:xfrm>
            <a:off x="1670340" y="2297556"/>
            <a:ext cx="6270084" cy="337185"/>
          </a:xfrm>
          <a:prstGeom prst="rect">
            <a:avLst/>
          </a:prstGeom>
          <a:noFill/>
        </p:spPr>
        <p:txBody>
          <a:bodyPr wrap="square" rtlCol="0">
            <a:spAutoFit/>
          </a:bodyPr>
          <a:lstStyle/>
          <a:p>
            <a:r>
              <a:rPr lang="zh-CN" altLang="en-US" sz="1600" dirty="0">
                <a:solidFill>
                  <a:schemeClr val="tx1">
                    <a:lumMod val="75000"/>
                    <a:lumOff val="25000"/>
                  </a:schemeClr>
                </a:solidFill>
              </a:rPr>
              <a:t>刘  鹏    张  燕    总主编</a:t>
            </a:r>
            <a:endParaRPr lang="zh-CN" altLang="en-US" sz="1600" dirty="0">
              <a:solidFill>
                <a:schemeClr val="tx1">
                  <a:lumMod val="75000"/>
                  <a:lumOff val="25000"/>
                </a:schemeClr>
              </a:solidFill>
            </a:endParaRPr>
          </a:p>
        </p:txBody>
      </p:sp>
      <p:sp>
        <p:nvSpPr>
          <p:cNvPr id="22" name="TextBox 6"/>
          <p:cNvSpPr txBox="1"/>
          <p:nvPr/>
        </p:nvSpPr>
        <p:spPr>
          <a:xfrm>
            <a:off x="1643042" y="2643182"/>
            <a:ext cx="6270084" cy="337185"/>
          </a:xfrm>
          <a:prstGeom prst="rect">
            <a:avLst/>
          </a:prstGeom>
          <a:noFill/>
        </p:spPr>
        <p:txBody>
          <a:bodyPr wrap="square" rtlCol="0">
            <a:spAutoFit/>
          </a:bodyPr>
          <a:lstStyle/>
          <a:p>
            <a:r>
              <a:rPr lang="zh-CN" altLang="en-US" sz="1600" dirty="0" smtClean="0">
                <a:solidFill>
                  <a:schemeClr val="tx1">
                    <a:lumMod val="75000"/>
                    <a:lumOff val="25000"/>
                  </a:schemeClr>
                </a:solidFill>
              </a:rPr>
              <a:t>陶建辉     主编                                    姜才康     副</a:t>
            </a:r>
            <a:r>
              <a:rPr lang="zh-CN" altLang="en-US" sz="1600" dirty="0">
                <a:solidFill>
                  <a:schemeClr val="tx1">
                    <a:lumMod val="75000"/>
                    <a:lumOff val="25000"/>
                  </a:schemeClr>
                </a:solidFill>
              </a:rPr>
              <a:t>主编</a:t>
            </a:r>
            <a:endParaRPr lang="zh-CN" altLang="en-US" sz="1600" dirty="0">
              <a:solidFill>
                <a:schemeClr val="tx1">
                  <a:lumMod val="75000"/>
                  <a:lumOff val="25000"/>
                </a:schemeClr>
              </a:solidFill>
            </a:endParaRPr>
          </a:p>
        </p:txBody>
      </p:sp>
      <p:sp>
        <p:nvSpPr>
          <p:cNvPr id="29" name="Freeform 25"/>
          <p:cNvSpPr>
            <a:spLocks noEditPoints="1"/>
          </p:cNvSpPr>
          <p:nvPr/>
        </p:nvSpPr>
        <p:spPr bwMode="auto">
          <a:xfrm>
            <a:off x="3078008" y="2405963"/>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 name="Freeform 25"/>
          <p:cNvSpPr>
            <a:spLocks noEditPoints="1"/>
          </p:cNvSpPr>
          <p:nvPr/>
        </p:nvSpPr>
        <p:spPr bwMode="auto">
          <a:xfrm>
            <a:off x="6584171" y="2743148"/>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 name="Freeform 25"/>
          <p:cNvSpPr>
            <a:spLocks noEditPoints="1"/>
          </p:cNvSpPr>
          <p:nvPr/>
        </p:nvSpPr>
        <p:spPr bwMode="auto">
          <a:xfrm>
            <a:off x="2451898" y="2743148"/>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5" name="Picture 3"/>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7143" y="3240900"/>
            <a:ext cx="8496050" cy="3071004"/>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6768" y="6337300"/>
            <a:ext cx="2217463" cy="520700"/>
          </a:xfrm>
          <a:prstGeom prst="rect">
            <a:avLst/>
          </a:prstGeom>
        </p:spPr>
      </p:pic>
      <p:sp>
        <p:nvSpPr>
          <p:cNvPr id="2" name="Freeform 25"/>
          <p:cNvSpPr>
            <a:spLocks noEditPoints="1"/>
          </p:cNvSpPr>
          <p:nvPr/>
        </p:nvSpPr>
        <p:spPr bwMode="auto">
          <a:xfrm>
            <a:off x="5931063" y="2751403"/>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579552" cy="415498"/>
          </a:xfrm>
          <a:prstGeom prst="rect">
            <a:avLst/>
          </a:prstGeom>
          <a:noFill/>
        </p:spPr>
        <p:txBody>
          <a:bodyPr wrap="none" rtlCol="0">
            <a:spAutoFit/>
          </a:bodyPr>
          <a:lstStyle/>
          <a:p>
            <a:r>
              <a:rPr lang="en-US" altLang="zh-CN" sz="2100" b="1" spc="225" dirty="0" smtClean="0">
                <a:solidFill>
                  <a:prstClr val="white"/>
                </a:solidFill>
              </a:rPr>
              <a:t>1.1 </a:t>
            </a:r>
            <a:r>
              <a:rPr lang="zh-CN" altLang="en-US" sz="2100" b="1" spc="225" dirty="0" smtClean="0">
                <a:solidFill>
                  <a:prstClr val="white"/>
                </a:solidFill>
              </a:rPr>
              <a:t>数据挖掘概述</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794081" cy="300852"/>
          </a:xfrm>
          <a:prstGeom prst="rect">
            <a:avLst/>
          </a:prstGeom>
          <a:noFill/>
        </p:spPr>
        <p:txBody>
          <a:bodyPr wrap="none" rtlCol="0">
            <a:spAutoFit/>
          </a:bodyPr>
          <a:lstStyle/>
          <a:p>
            <a:r>
              <a:rPr lang="zh-CN" altLang="en-US" sz="1355" dirty="0" smtClean="0">
                <a:solidFill>
                  <a:prstClr val="white"/>
                </a:solidFill>
              </a:rPr>
              <a:t>第一章 </a:t>
            </a:r>
            <a:r>
              <a:rPr lang="zh-CN" altLang="en-US" sz="1355" dirty="0">
                <a:solidFill>
                  <a:prstClr val="white"/>
                </a:solidFill>
              </a:rPr>
              <a:t>数据挖掘概念</a:t>
            </a:r>
            <a:endParaRPr lang="zh-CN" altLang="en-US" sz="1355" dirty="0">
              <a:solidFill>
                <a:prstClr val="white"/>
              </a:solidFill>
            </a:endParaRPr>
          </a:p>
        </p:txBody>
      </p:sp>
      <p:sp>
        <p:nvSpPr>
          <p:cNvPr id="12" name="标题 2"/>
          <p:cNvSpPr txBox="1"/>
          <p:nvPr/>
        </p:nvSpPr>
        <p:spPr>
          <a:xfrm>
            <a:off x="457198" y="1014839"/>
            <a:ext cx="5971737" cy="71597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1800" b="1" dirty="0">
                <a:solidFill>
                  <a:srgbClr val="3D89BC"/>
                </a:solidFill>
                <a:latin typeface="微软雅黑" panose="020B0503020204020204" pitchFamily="34" charset="-122"/>
                <a:ea typeface="微软雅黑" panose="020B0503020204020204" pitchFamily="34" charset="-122"/>
                <a:cs typeface="+mn-cs"/>
              </a:rPr>
              <a:t>1.1.3 </a:t>
            </a:r>
            <a:r>
              <a:rPr lang="zh-CN" altLang="en-US" sz="1800" b="1" dirty="0">
                <a:solidFill>
                  <a:srgbClr val="3D89BC"/>
                </a:solidFill>
                <a:latin typeface="微软雅黑" panose="020B0503020204020204" pitchFamily="34" charset="-122"/>
                <a:ea typeface="微软雅黑" panose="020B0503020204020204" pitchFamily="34" charset="-122"/>
                <a:cs typeface="+mn-cs"/>
              </a:rPr>
              <a:t>数据挖掘常用工具概述</a:t>
            </a:r>
            <a:endParaRPr lang="zh-CN" altLang="en-US" sz="1800" b="1" dirty="0">
              <a:solidFill>
                <a:srgbClr val="3D89BC"/>
              </a:solidFill>
              <a:latin typeface="微软雅黑" panose="020B0503020204020204" pitchFamily="34" charset="-122"/>
              <a:ea typeface="微软雅黑" panose="020B0503020204020204" pitchFamily="34" charset="-122"/>
              <a:cs typeface="+mn-cs"/>
            </a:endParaRPr>
          </a:p>
        </p:txBody>
      </p:sp>
      <p:pic>
        <p:nvPicPr>
          <p:cNvPr id="1026" name="Picture 2" descr="C:\Users\Administrator\Desktop\spss.jpg"/>
          <p:cNvPicPr>
            <a:picLocks noChangeAspect="1" noChangeArrowheads="1"/>
          </p:cNvPicPr>
          <p:nvPr/>
        </p:nvPicPr>
        <p:blipFill>
          <a:blip r:embed="rId1" cstate="print"/>
          <a:srcRect/>
          <a:stretch>
            <a:fillRect/>
          </a:stretch>
        </p:blipFill>
        <p:spPr bwMode="auto">
          <a:xfrm>
            <a:off x="1644527" y="1586352"/>
            <a:ext cx="5162740" cy="4212000"/>
          </a:xfrm>
          <a:prstGeom prst="rect">
            <a:avLst/>
          </a:prstGeom>
          <a:noFill/>
        </p:spPr>
      </p:pic>
      <p:sp>
        <p:nvSpPr>
          <p:cNvPr id="15" name="TextBox 14"/>
          <p:cNvSpPr txBox="1"/>
          <p:nvPr/>
        </p:nvSpPr>
        <p:spPr>
          <a:xfrm>
            <a:off x="2124222" y="5795887"/>
            <a:ext cx="4375052" cy="338554"/>
          </a:xfrm>
          <a:prstGeom prst="rect">
            <a:avLst/>
          </a:prstGeom>
          <a:noFill/>
        </p:spPr>
        <p:txBody>
          <a:bodyPr wrap="square" rtlCol="0">
            <a:spAutoFit/>
          </a:bodyPr>
          <a:lstStyle/>
          <a:p>
            <a:pPr algn="ct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Clementine(SPSS)</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案例图</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579552" cy="415498"/>
          </a:xfrm>
          <a:prstGeom prst="rect">
            <a:avLst/>
          </a:prstGeom>
          <a:noFill/>
        </p:spPr>
        <p:txBody>
          <a:bodyPr wrap="none" rtlCol="0">
            <a:spAutoFit/>
          </a:bodyPr>
          <a:lstStyle/>
          <a:p>
            <a:r>
              <a:rPr lang="en-US" altLang="zh-CN" sz="2100" b="1" spc="225" dirty="0" smtClean="0">
                <a:solidFill>
                  <a:prstClr val="white"/>
                </a:solidFill>
              </a:rPr>
              <a:t>1.1 </a:t>
            </a:r>
            <a:r>
              <a:rPr lang="zh-CN" altLang="en-US" sz="2100" b="1" spc="225" dirty="0" smtClean="0">
                <a:solidFill>
                  <a:prstClr val="white"/>
                </a:solidFill>
              </a:rPr>
              <a:t>数据挖掘概述</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794081" cy="300852"/>
          </a:xfrm>
          <a:prstGeom prst="rect">
            <a:avLst/>
          </a:prstGeom>
          <a:noFill/>
        </p:spPr>
        <p:txBody>
          <a:bodyPr wrap="none" rtlCol="0">
            <a:spAutoFit/>
          </a:bodyPr>
          <a:lstStyle/>
          <a:p>
            <a:r>
              <a:rPr lang="zh-CN" altLang="en-US" sz="1355" dirty="0" smtClean="0">
                <a:solidFill>
                  <a:prstClr val="white"/>
                </a:solidFill>
              </a:rPr>
              <a:t>第一章 </a:t>
            </a:r>
            <a:r>
              <a:rPr lang="zh-CN" altLang="en-US" sz="1355" dirty="0">
                <a:solidFill>
                  <a:prstClr val="white"/>
                </a:solidFill>
              </a:rPr>
              <a:t>数据挖掘概念</a:t>
            </a:r>
            <a:endParaRPr lang="zh-CN" altLang="en-US" sz="1355" dirty="0">
              <a:solidFill>
                <a:prstClr val="white"/>
              </a:solidFill>
            </a:endParaRPr>
          </a:p>
        </p:txBody>
      </p:sp>
      <p:sp>
        <p:nvSpPr>
          <p:cNvPr id="12" name="标题 2"/>
          <p:cNvSpPr txBox="1"/>
          <p:nvPr/>
        </p:nvSpPr>
        <p:spPr>
          <a:xfrm>
            <a:off x="457198" y="1014839"/>
            <a:ext cx="5971737" cy="71597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1800" b="1" dirty="0">
                <a:solidFill>
                  <a:srgbClr val="3D89BC"/>
                </a:solidFill>
                <a:latin typeface="微软雅黑" panose="020B0503020204020204" pitchFamily="34" charset="-122"/>
                <a:ea typeface="微软雅黑" panose="020B0503020204020204" pitchFamily="34" charset="-122"/>
                <a:cs typeface="+mn-cs"/>
              </a:rPr>
              <a:t>1.1.3 </a:t>
            </a:r>
            <a:r>
              <a:rPr lang="zh-CN" altLang="en-US" sz="1800" b="1" dirty="0">
                <a:solidFill>
                  <a:srgbClr val="3D89BC"/>
                </a:solidFill>
                <a:latin typeface="微软雅黑" panose="020B0503020204020204" pitchFamily="34" charset="-122"/>
                <a:ea typeface="微软雅黑" panose="020B0503020204020204" pitchFamily="34" charset="-122"/>
                <a:cs typeface="+mn-cs"/>
              </a:rPr>
              <a:t>数据挖掘常用工具概述</a:t>
            </a:r>
            <a:endParaRPr lang="zh-CN" altLang="en-US" sz="1800" b="1" dirty="0">
              <a:solidFill>
                <a:srgbClr val="3D89BC"/>
              </a:solidFill>
              <a:latin typeface="微软雅黑" panose="020B0503020204020204" pitchFamily="34" charset="-122"/>
              <a:ea typeface="微软雅黑" panose="020B0503020204020204" pitchFamily="34" charset="-122"/>
              <a:cs typeface="+mn-cs"/>
            </a:endParaRPr>
          </a:p>
        </p:txBody>
      </p:sp>
      <p:sp>
        <p:nvSpPr>
          <p:cNvPr id="13" name="内容占位符 1"/>
          <p:cNvSpPr txBox="1"/>
          <p:nvPr/>
        </p:nvSpPr>
        <p:spPr>
          <a:xfrm>
            <a:off x="443132" y="1846338"/>
            <a:ext cx="7896552" cy="30914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None/>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3. KNIME</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软件</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179705">
              <a:lnSpc>
                <a:spcPct val="200000"/>
              </a:lnSpc>
              <a:spcBef>
                <a:spcPts val="0"/>
              </a:spcBef>
              <a:buNone/>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   KNIME (Konstanz </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InformationMiner</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 </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是基于</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Eclipse</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开发环境来精心开发的数据挖掘工具，可以扩展使用</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Weka</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中的数据挖掘算法。和</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Clementine</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类似，</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KNIME</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使用类似数据流的方式实现数据挖掘过程，挖掘流程由一系列功能节点组成，每个节点有输入、输出端口，用于接收数据或模型、导出结果</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579552" cy="415498"/>
          </a:xfrm>
          <a:prstGeom prst="rect">
            <a:avLst/>
          </a:prstGeom>
          <a:noFill/>
        </p:spPr>
        <p:txBody>
          <a:bodyPr wrap="none" rtlCol="0">
            <a:spAutoFit/>
          </a:bodyPr>
          <a:lstStyle/>
          <a:p>
            <a:r>
              <a:rPr lang="en-US" altLang="zh-CN" sz="2100" b="1" spc="225" dirty="0" smtClean="0">
                <a:solidFill>
                  <a:prstClr val="white"/>
                </a:solidFill>
              </a:rPr>
              <a:t>1.1 </a:t>
            </a:r>
            <a:r>
              <a:rPr lang="zh-CN" altLang="en-US" sz="2100" b="1" spc="225" dirty="0" smtClean="0">
                <a:solidFill>
                  <a:prstClr val="white"/>
                </a:solidFill>
              </a:rPr>
              <a:t>数据挖掘概述</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794081" cy="300852"/>
          </a:xfrm>
          <a:prstGeom prst="rect">
            <a:avLst/>
          </a:prstGeom>
          <a:noFill/>
        </p:spPr>
        <p:txBody>
          <a:bodyPr wrap="none" rtlCol="0">
            <a:spAutoFit/>
          </a:bodyPr>
          <a:lstStyle/>
          <a:p>
            <a:r>
              <a:rPr lang="zh-CN" altLang="en-US" sz="1355" dirty="0" smtClean="0">
                <a:solidFill>
                  <a:prstClr val="white"/>
                </a:solidFill>
              </a:rPr>
              <a:t>第一章 </a:t>
            </a:r>
            <a:r>
              <a:rPr lang="zh-CN" altLang="en-US" sz="1355" dirty="0">
                <a:solidFill>
                  <a:prstClr val="white"/>
                </a:solidFill>
              </a:rPr>
              <a:t>数据挖掘概念</a:t>
            </a:r>
            <a:endParaRPr lang="zh-CN" altLang="en-US" sz="1355" dirty="0">
              <a:solidFill>
                <a:prstClr val="white"/>
              </a:solidFill>
            </a:endParaRPr>
          </a:p>
        </p:txBody>
      </p:sp>
      <p:sp>
        <p:nvSpPr>
          <p:cNvPr id="12" name="标题 2"/>
          <p:cNvSpPr txBox="1"/>
          <p:nvPr/>
        </p:nvSpPr>
        <p:spPr>
          <a:xfrm>
            <a:off x="457198" y="1014839"/>
            <a:ext cx="5971737" cy="71597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1800" b="1" dirty="0">
                <a:solidFill>
                  <a:srgbClr val="3D89BC"/>
                </a:solidFill>
                <a:latin typeface="微软雅黑" panose="020B0503020204020204" pitchFamily="34" charset="-122"/>
                <a:ea typeface="微软雅黑" panose="020B0503020204020204" pitchFamily="34" charset="-122"/>
                <a:cs typeface="+mn-cs"/>
              </a:rPr>
              <a:t>1.1.3 </a:t>
            </a:r>
            <a:r>
              <a:rPr lang="zh-CN" altLang="en-US" sz="1800" b="1" dirty="0">
                <a:solidFill>
                  <a:srgbClr val="3D89BC"/>
                </a:solidFill>
                <a:latin typeface="微软雅黑" panose="020B0503020204020204" pitchFamily="34" charset="-122"/>
                <a:ea typeface="微软雅黑" panose="020B0503020204020204" pitchFamily="34" charset="-122"/>
                <a:cs typeface="+mn-cs"/>
              </a:rPr>
              <a:t>数据挖掘常用工具概述</a:t>
            </a:r>
            <a:endParaRPr lang="zh-CN" altLang="en-US" sz="1800" b="1" dirty="0">
              <a:solidFill>
                <a:srgbClr val="3D89BC"/>
              </a:solidFill>
              <a:latin typeface="微软雅黑" panose="020B0503020204020204" pitchFamily="34" charset="-122"/>
              <a:ea typeface="微软雅黑" panose="020B0503020204020204" pitchFamily="34" charset="-122"/>
              <a:cs typeface="+mn-cs"/>
            </a:endParaRPr>
          </a:p>
        </p:txBody>
      </p:sp>
      <p:pic>
        <p:nvPicPr>
          <p:cNvPr id="2050" name="Picture 2" descr="C:\Users\Administrator\Desktop\knime.jpg"/>
          <p:cNvPicPr>
            <a:picLocks noChangeAspect="1" noChangeArrowheads="1"/>
          </p:cNvPicPr>
          <p:nvPr/>
        </p:nvPicPr>
        <p:blipFill>
          <a:blip r:embed="rId1" cstate="print"/>
          <a:srcRect/>
          <a:stretch>
            <a:fillRect/>
          </a:stretch>
        </p:blipFill>
        <p:spPr bwMode="auto">
          <a:xfrm>
            <a:off x="1192180" y="1580715"/>
            <a:ext cx="5932800" cy="3708000"/>
          </a:xfrm>
          <a:prstGeom prst="rect">
            <a:avLst/>
          </a:prstGeom>
          <a:noFill/>
        </p:spPr>
      </p:pic>
      <p:sp>
        <p:nvSpPr>
          <p:cNvPr id="13" name="TextBox 12"/>
          <p:cNvSpPr txBox="1"/>
          <p:nvPr/>
        </p:nvSpPr>
        <p:spPr>
          <a:xfrm>
            <a:off x="2897967" y="5401992"/>
            <a:ext cx="4811151" cy="338554"/>
          </a:xfrm>
          <a:prstGeom prst="rect">
            <a:avLst/>
          </a:prstGeom>
          <a:noFill/>
        </p:spPr>
        <p:txBody>
          <a:bodyPr wrap="square" rtlCol="0">
            <a:spAutoFit/>
          </a:bodyPr>
          <a:lstStyle/>
          <a:p>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KNIME</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软件</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案例图</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579552" cy="415498"/>
          </a:xfrm>
          <a:prstGeom prst="rect">
            <a:avLst/>
          </a:prstGeom>
          <a:noFill/>
        </p:spPr>
        <p:txBody>
          <a:bodyPr wrap="none" rtlCol="0">
            <a:spAutoFit/>
          </a:bodyPr>
          <a:lstStyle/>
          <a:p>
            <a:r>
              <a:rPr lang="en-US" altLang="zh-CN" sz="2100" b="1" spc="225" dirty="0" smtClean="0">
                <a:solidFill>
                  <a:prstClr val="white"/>
                </a:solidFill>
              </a:rPr>
              <a:t>1.1 </a:t>
            </a:r>
            <a:r>
              <a:rPr lang="zh-CN" altLang="en-US" sz="2100" b="1" spc="225" dirty="0" smtClean="0">
                <a:solidFill>
                  <a:prstClr val="white"/>
                </a:solidFill>
              </a:rPr>
              <a:t>数据挖掘概述</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794081" cy="300852"/>
          </a:xfrm>
          <a:prstGeom prst="rect">
            <a:avLst/>
          </a:prstGeom>
          <a:noFill/>
        </p:spPr>
        <p:txBody>
          <a:bodyPr wrap="none" rtlCol="0">
            <a:spAutoFit/>
          </a:bodyPr>
          <a:lstStyle/>
          <a:p>
            <a:r>
              <a:rPr lang="zh-CN" altLang="en-US" sz="1355" dirty="0" smtClean="0">
                <a:solidFill>
                  <a:prstClr val="white"/>
                </a:solidFill>
              </a:rPr>
              <a:t>第一章 </a:t>
            </a:r>
            <a:r>
              <a:rPr lang="zh-CN" altLang="en-US" sz="1355" dirty="0">
                <a:solidFill>
                  <a:prstClr val="white"/>
                </a:solidFill>
              </a:rPr>
              <a:t>数据挖掘概念</a:t>
            </a:r>
            <a:endParaRPr lang="zh-CN" altLang="en-US" sz="1355" dirty="0">
              <a:solidFill>
                <a:prstClr val="white"/>
              </a:solidFill>
            </a:endParaRPr>
          </a:p>
        </p:txBody>
      </p:sp>
      <p:sp>
        <p:nvSpPr>
          <p:cNvPr id="12" name="标题 2"/>
          <p:cNvSpPr txBox="1"/>
          <p:nvPr/>
        </p:nvSpPr>
        <p:spPr>
          <a:xfrm>
            <a:off x="457198" y="1014839"/>
            <a:ext cx="5971737" cy="71597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1800" b="1" dirty="0">
                <a:solidFill>
                  <a:srgbClr val="3D89BC"/>
                </a:solidFill>
                <a:latin typeface="微软雅黑" panose="020B0503020204020204" pitchFamily="34" charset="-122"/>
                <a:ea typeface="微软雅黑" panose="020B0503020204020204" pitchFamily="34" charset="-122"/>
                <a:cs typeface="+mn-cs"/>
              </a:rPr>
              <a:t>1.1.3 </a:t>
            </a:r>
            <a:r>
              <a:rPr lang="zh-CN" altLang="en-US" sz="1800" b="1" dirty="0">
                <a:solidFill>
                  <a:srgbClr val="3D89BC"/>
                </a:solidFill>
                <a:latin typeface="微软雅黑" panose="020B0503020204020204" pitchFamily="34" charset="-122"/>
                <a:ea typeface="微软雅黑" panose="020B0503020204020204" pitchFamily="34" charset="-122"/>
                <a:cs typeface="+mn-cs"/>
              </a:rPr>
              <a:t>数据挖掘常用工具概述</a:t>
            </a:r>
            <a:endParaRPr lang="zh-CN" altLang="en-US" sz="1800" b="1" dirty="0">
              <a:solidFill>
                <a:srgbClr val="3D89BC"/>
              </a:solidFill>
              <a:latin typeface="微软雅黑" panose="020B0503020204020204" pitchFamily="34" charset="-122"/>
              <a:ea typeface="微软雅黑" panose="020B0503020204020204" pitchFamily="34" charset="-122"/>
              <a:cs typeface="+mn-cs"/>
            </a:endParaRPr>
          </a:p>
        </p:txBody>
      </p:sp>
      <p:sp>
        <p:nvSpPr>
          <p:cNvPr id="13" name="内容占位符 1"/>
          <p:cNvSpPr txBox="1"/>
          <p:nvPr/>
        </p:nvSpPr>
        <p:spPr>
          <a:xfrm>
            <a:off x="457200" y="1958880"/>
            <a:ext cx="7896552" cy="30914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None/>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4. </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RapidMiner</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软件</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179705">
              <a:lnSpc>
                <a:spcPct val="200000"/>
              </a:lnSpc>
              <a:spcBef>
                <a:spcPts val="0"/>
              </a:spcBef>
              <a:buNone/>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   </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RapidMiner</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在</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2015</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年</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KDnuggets</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 </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举办的第</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16</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届国际数据挖掘暨分析软件投票中位居第</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2</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，仅次于</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R</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语言。</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RapidMiner</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具有丰富的数据挖掘分析和算法功能，常用与解决各种商业关键问题，如：资源规划、营销响应率等等典型商业案例</a:t>
            </a:r>
            <a:r>
              <a:rPr lang="zh-CN" altLang="zh-CN" sz="1600" dirty="0" smtClean="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en-US" altLang="zh-CN" sz="1600" dirty="0" smtClean="0">
                <a:solidFill>
                  <a:schemeClr val="tx1">
                    <a:lumMod val="75000"/>
                    <a:lumOff val="25000"/>
                  </a:schemeClr>
                </a:solidFill>
                <a:latin typeface="微软雅黑" panose="020B0503020204020204" pitchFamily="34" charset="-122"/>
                <a:ea typeface="微软雅黑" panose="020B0503020204020204" pitchFamily="34" charset="-122"/>
                <a:cs typeface="+mj-cs"/>
              </a:rPr>
              <a:t>       </a:t>
            </a:r>
            <a:r>
              <a:rPr lang="en-US" altLang="zh-CN" sz="1600" dirty="0" err="1" smtClean="0">
                <a:solidFill>
                  <a:schemeClr val="tx1">
                    <a:lumMod val="75000"/>
                    <a:lumOff val="25000"/>
                  </a:schemeClr>
                </a:solidFill>
                <a:latin typeface="微软雅黑" panose="020B0503020204020204" pitchFamily="34" charset="-122"/>
                <a:ea typeface="微软雅黑" panose="020B0503020204020204" pitchFamily="34" charset="-122"/>
                <a:cs typeface="+mj-cs"/>
              </a:rPr>
              <a:t>RapidMiner</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提供解决方案涉及多个行业、领域，如：生命科学、制造业、石油、保险、汽车、银行通讯等等。不过，它不支持分析流程图方式</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72"/>
          <p:cNvGrpSpPr/>
          <p:nvPr/>
        </p:nvGrpSpPr>
        <p:grpSpPr>
          <a:xfrm>
            <a:off x="690257" y="854039"/>
            <a:ext cx="7832784" cy="781051"/>
            <a:chOff x="2788580" y="1152524"/>
            <a:chExt cx="3730770" cy="781050"/>
          </a:xfrm>
        </p:grpSpPr>
        <p:grpSp>
          <p:nvGrpSpPr>
            <p:cNvPr id="3" name="组合 5"/>
            <p:cNvGrpSpPr/>
            <p:nvPr/>
          </p:nvGrpSpPr>
          <p:grpSpPr>
            <a:xfrm>
              <a:off x="2788580" y="1152524"/>
              <a:ext cx="3730770" cy="781050"/>
              <a:chOff x="3725790" y="847725"/>
              <a:chExt cx="3730770" cy="781050"/>
            </a:xfrm>
          </p:grpSpPr>
          <p:grpSp>
            <p:nvGrpSpPr>
              <p:cNvPr id="4"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672883" y="1169836"/>
              <a:ext cx="1798227" cy="523219"/>
            </a:xfrm>
            <a:prstGeom prst="rect">
              <a:avLst/>
            </a:prstGeom>
            <a:noFill/>
          </p:spPr>
          <p:txBody>
            <a:bodyPr wrap="none" rtlCol="0">
              <a:spAutoFit/>
            </a:bodyPr>
            <a:lstStyle/>
            <a:p>
              <a:pPr algn="ctr"/>
              <a:r>
                <a:rPr lang="zh-CN" altLang="en-US" sz="2800" dirty="0" smtClean="0">
                  <a:solidFill>
                    <a:schemeClr val="accent4"/>
                  </a:solidFill>
                </a:rPr>
                <a:t>第一章</a:t>
              </a:r>
              <a:r>
                <a:rPr lang="zh-CN" altLang="en-US" sz="2800" dirty="0">
                  <a:solidFill>
                    <a:schemeClr val="accent4"/>
                  </a:solidFill>
                </a:rPr>
                <a:t>　数据挖掘概念</a:t>
              </a:r>
              <a:endParaRPr lang="zh-CN" altLang="en-US" sz="2800" dirty="0">
                <a:solidFill>
                  <a:schemeClr val="accent4"/>
                </a:solidFill>
              </a:endParaRPr>
            </a:p>
          </p:txBody>
        </p:sp>
      </p:grpSp>
      <p:grpSp>
        <p:nvGrpSpPr>
          <p:cNvPr id="6" name="组合 66"/>
          <p:cNvGrpSpPr/>
          <p:nvPr/>
        </p:nvGrpSpPr>
        <p:grpSpPr>
          <a:xfrm>
            <a:off x="1754535" y="3147715"/>
            <a:ext cx="5693399" cy="427702"/>
            <a:chOff x="1807265" y="2605139"/>
            <a:chExt cx="5693399" cy="427702"/>
          </a:xfrm>
        </p:grpSpPr>
        <p:sp>
          <p:nvSpPr>
            <p:cNvPr id="47" name="圆角矩形 46"/>
            <p:cNvSpPr/>
            <p:nvPr/>
          </p:nvSpPr>
          <p:spPr>
            <a:xfrm>
              <a:off x="1807265" y="2605139"/>
              <a:ext cx="5693399" cy="39415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48" name="矩形 47"/>
            <p:cNvSpPr/>
            <p:nvPr/>
          </p:nvSpPr>
          <p:spPr>
            <a:xfrm>
              <a:off x="1883286" y="2617343"/>
              <a:ext cx="2143536" cy="415498"/>
            </a:xfrm>
            <a:prstGeom prst="rect">
              <a:avLst/>
            </a:prstGeom>
          </p:spPr>
          <p:txBody>
            <a:bodyPr wrap="none">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rPr>
                <a:t>1.2</a:t>
              </a:r>
              <a:r>
                <a:rPr lang="zh-CN" altLang="en-US" sz="2100" spc="225" dirty="0">
                  <a:solidFill>
                    <a:schemeClr val="bg1"/>
                  </a:solidFill>
                  <a:latin typeface="微软雅黑" panose="020B0503020204020204" pitchFamily="34" charset="-122"/>
                  <a:ea typeface="微软雅黑" panose="020B0503020204020204" pitchFamily="34" charset="-122"/>
                </a:rPr>
                <a:t>　</a:t>
              </a:r>
              <a:r>
                <a:rPr lang="zh-CN" altLang="en-US" sz="2100" spc="225" dirty="0" smtClean="0">
                  <a:solidFill>
                    <a:schemeClr val="bg1"/>
                  </a:solidFill>
                  <a:latin typeface="微软雅黑" panose="020B0503020204020204" pitchFamily="34" charset="-122"/>
                  <a:ea typeface="微软雅黑" panose="020B0503020204020204" pitchFamily="34" charset="-122"/>
                </a:rPr>
                <a:t>数据探索</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grpSp>
      <p:grpSp>
        <p:nvGrpSpPr>
          <p:cNvPr id="7" name="组合 67"/>
          <p:cNvGrpSpPr/>
          <p:nvPr/>
        </p:nvGrpSpPr>
        <p:grpSpPr>
          <a:xfrm>
            <a:off x="1754534" y="4053345"/>
            <a:ext cx="5693399" cy="418385"/>
            <a:chOff x="1807264" y="3686227"/>
            <a:chExt cx="5693399" cy="418385"/>
          </a:xfrm>
        </p:grpSpPr>
        <p:sp>
          <p:nvSpPr>
            <p:cNvPr id="49" name="圆角矩形 48"/>
            <p:cNvSpPr/>
            <p:nvPr/>
          </p:nvSpPr>
          <p:spPr>
            <a:xfrm>
              <a:off x="1807264" y="3710412"/>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0" name="矩形 49"/>
            <p:cNvSpPr/>
            <p:nvPr/>
          </p:nvSpPr>
          <p:spPr>
            <a:xfrm>
              <a:off x="1879682" y="3686227"/>
              <a:ext cx="3038011"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1.3</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数据挖掘的应用</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35" name="矩形 34"/>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圆角矩形 42"/>
          <p:cNvSpPr/>
          <p:nvPr/>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a:solidFill>
                  <a:schemeClr val="tx1">
                    <a:lumMod val="75000"/>
                    <a:lumOff val="25000"/>
                  </a:schemeClr>
                </a:solidFill>
              </a:rPr>
              <a:t>习题</a:t>
            </a:r>
            <a:endParaRPr lang="zh-CN" altLang="en-US" sz="2100" dirty="0">
              <a:solidFill>
                <a:schemeClr val="tx1">
                  <a:lumMod val="75000"/>
                  <a:lumOff val="25000"/>
                </a:schemeClr>
              </a:solidFill>
            </a:endParaRPr>
          </a:p>
        </p:txBody>
      </p:sp>
      <p:sp>
        <p:nvSpPr>
          <p:cNvPr id="18" name="矩形 17"/>
          <p:cNvSpPr/>
          <p:nvPr/>
        </p:nvSpPr>
        <p:spPr>
          <a:xfrm>
            <a:off x="52070" y="-8890"/>
            <a:ext cx="9040495"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大数据应用人才培养系列教材</a:t>
            </a:r>
            <a:endParaRPr lang="zh-CN" altLang="en-US" sz="1355">
              <a:solidFill>
                <a:prstClr val="white"/>
              </a:solidFill>
            </a:endParaRPr>
          </a:p>
        </p:txBody>
      </p:sp>
      <p:grpSp>
        <p:nvGrpSpPr>
          <p:cNvPr id="8" name="组合 67"/>
          <p:cNvGrpSpPr/>
          <p:nvPr/>
        </p:nvGrpSpPr>
        <p:grpSpPr>
          <a:xfrm>
            <a:off x="1738118" y="2208089"/>
            <a:ext cx="5693399" cy="418385"/>
            <a:chOff x="1807264" y="3686227"/>
            <a:chExt cx="5693399" cy="418385"/>
          </a:xfrm>
        </p:grpSpPr>
        <p:sp>
          <p:nvSpPr>
            <p:cNvPr id="24" name="圆角矩形 23"/>
            <p:cNvSpPr/>
            <p:nvPr/>
          </p:nvSpPr>
          <p:spPr>
            <a:xfrm>
              <a:off x="1807264" y="3710412"/>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25" name="矩形 24"/>
            <p:cNvSpPr/>
            <p:nvPr/>
          </p:nvSpPr>
          <p:spPr>
            <a:xfrm>
              <a:off x="1879682" y="3686227"/>
              <a:ext cx="2739853"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数据挖掘概述</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1983235" cy="415498"/>
          </a:xfrm>
          <a:prstGeom prst="rect">
            <a:avLst/>
          </a:prstGeom>
          <a:noFill/>
        </p:spPr>
        <p:txBody>
          <a:bodyPr wrap="none" rtlCol="0">
            <a:spAutoFit/>
          </a:bodyPr>
          <a:lstStyle/>
          <a:p>
            <a:r>
              <a:rPr lang="en-US" altLang="zh-CN" sz="2100" b="1" spc="225" dirty="0">
                <a:solidFill>
                  <a:prstClr val="white"/>
                </a:solidFill>
              </a:rPr>
              <a:t>1.2 </a:t>
            </a:r>
            <a:r>
              <a:rPr lang="zh-CN" altLang="en-US" sz="2100" b="1" spc="225" dirty="0">
                <a:solidFill>
                  <a:prstClr val="white"/>
                </a:solidFill>
              </a:rPr>
              <a:t>数据探索</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794081" cy="300852"/>
          </a:xfrm>
          <a:prstGeom prst="rect">
            <a:avLst/>
          </a:prstGeom>
          <a:noFill/>
        </p:spPr>
        <p:txBody>
          <a:bodyPr wrap="none" rtlCol="0">
            <a:spAutoFit/>
          </a:bodyPr>
          <a:lstStyle/>
          <a:p>
            <a:r>
              <a:rPr lang="zh-CN" altLang="en-US" sz="1355" dirty="0" smtClean="0">
                <a:solidFill>
                  <a:prstClr val="white"/>
                </a:solidFill>
              </a:rPr>
              <a:t>第一章 </a:t>
            </a:r>
            <a:r>
              <a:rPr lang="zh-CN" altLang="en-US" sz="1355" dirty="0">
                <a:solidFill>
                  <a:prstClr val="white"/>
                </a:solidFill>
              </a:rPr>
              <a:t>数据挖掘概念</a:t>
            </a:r>
            <a:endParaRPr lang="zh-CN" altLang="en-US" sz="1355" dirty="0">
              <a:solidFill>
                <a:prstClr val="white"/>
              </a:solidFill>
            </a:endParaRPr>
          </a:p>
        </p:txBody>
      </p:sp>
      <p:sp>
        <p:nvSpPr>
          <p:cNvPr id="12" name="标题 2"/>
          <p:cNvSpPr txBox="1"/>
          <p:nvPr/>
        </p:nvSpPr>
        <p:spPr>
          <a:xfrm>
            <a:off x="457200" y="1014839"/>
            <a:ext cx="4681960" cy="71597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1800" b="1" dirty="0">
                <a:solidFill>
                  <a:srgbClr val="3D89BC"/>
                </a:solidFill>
                <a:latin typeface="微软雅黑" panose="020B0503020204020204" pitchFamily="34" charset="-122"/>
                <a:ea typeface="微软雅黑" panose="020B0503020204020204" pitchFamily="34" charset="-122"/>
                <a:cs typeface="+mn-cs"/>
              </a:rPr>
              <a:t>1.2.1 </a:t>
            </a:r>
            <a:r>
              <a:rPr lang="zh-CN" altLang="en-US" sz="1800" b="1" dirty="0">
                <a:solidFill>
                  <a:srgbClr val="3D89BC"/>
                </a:solidFill>
                <a:latin typeface="微软雅黑" panose="020B0503020204020204" pitchFamily="34" charset="-122"/>
                <a:ea typeface="微软雅黑" panose="020B0503020204020204" pitchFamily="34" charset="-122"/>
                <a:cs typeface="+mn-cs"/>
              </a:rPr>
              <a:t>数据概述</a:t>
            </a:r>
            <a:endParaRPr lang="zh-CN" altLang="en-US" sz="1800" b="1" dirty="0">
              <a:solidFill>
                <a:srgbClr val="3D89BC"/>
              </a:solidFill>
              <a:latin typeface="微软雅黑" panose="020B0503020204020204" pitchFamily="34" charset="-122"/>
              <a:ea typeface="微软雅黑" panose="020B0503020204020204" pitchFamily="34" charset="-122"/>
              <a:cs typeface="+mn-cs"/>
            </a:endParaRPr>
          </a:p>
        </p:txBody>
      </p:sp>
      <p:sp>
        <p:nvSpPr>
          <p:cNvPr id="13" name="内容占位符 1"/>
          <p:cNvSpPr txBox="1"/>
          <p:nvPr/>
        </p:nvSpPr>
        <p:spPr>
          <a:xfrm>
            <a:off x="457200" y="1705662"/>
            <a:ext cx="7896552" cy="30062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179705">
              <a:lnSpc>
                <a:spcPct val="200000"/>
              </a:lnSpc>
              <a:spcBef>
                <a:spcPts val="0"/>
              </a:spcBef>
              <a:buNone/>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数据挖掘质量的高低与数据有着密切的关系，本节主要探索性学习一些数据相关的知识。</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28600" lvl="1" indent="179705">
              <a:lnSpc>
                <a:spcPct val="200000"/>
              </a:lnSpc>
              <a:spcBef>
                <a:spcPts val="0"/>
              </a:spcBef>
              <a:buNone/>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   数据类型、数据质量、</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28600" lvl="1" indent="179705">
              <a:lnSpc>
                <a:spcPct val="200000"/>
              </a:lnSpc>
              <a:spcBef>
                <a:spcPts val="0"/>
              </a:spcBef>
              <a:buNone/>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   </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数据挖掘前预处理、数据分析</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179705">
              <a:lnSpc>
                <a:spcPct val="200000"/>
              </a:lnSpc>
              <a:spcBef>
                <a:spcPts val="0"/>
              </a:spcBef>
              <a:buNone/>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数据集是数据对象的集合。数据对象又叫做点、记录、向量、事件、案例、样本、模式、观测或实体。数据对象用一组刻画对象基本特性（如物体质量或事件发生时间）的属性描述。属性又称为维度、变量、特性、字段、特征等。</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1983235" cy="415498"/>
          </a:xfrm>
          <a:prstGeom prst="rect">
            <a:avLst/>
          </a:prstGeom>
          <a:noFill/>
        </p:spPr>
        <p:txBody>
          <a:bodyPr wrap="none" rtlCol="0">
            <a:spAutoFit/>
          </a:bodyPr>
          <a:lstStyle/>
          <a:p>
            <a:r>
              <a:rPr lang="en-US" altLang="zh-CN" sz="2100" b="1" spc="225" dirty="0">
                <a:solidFill>
                  <a:prstClr val="white"/>
                </a:solidFill>
              </a:rPr>
              <a:t>1.2 </a:t>
            </a:r>
            <a:r>
              <a:rPr lang="zh-CN" altLang="en-US" sz="2100" b="1" spc="225" dirty="0">
                <a:solidFill>
                  <a:prstClr val="white"/>
                </a:solidFill>
              </a:rPr>
              <a:t>数据探索</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794081" cy="300852"/>
          </a:xfrm>
          <a:prstGeom prst="rect">
            <a:avLst/>
          </a:prstGeom>
          <a:noFill/>
        </p:spPr>
        <p:txBody>
          <a:bodyPr wrap="none" rtlCol="0">
            <a:spAutoFit/>
          </a:bodyPr>
          <a:lstStyle/>
          <a:p>
            <a:r>
              <a:rPr lang="zh-CN" altLang="en-US" sz="1355" dirty="0" smtClean="0">
                <a:solidFill>
                  <a:prstClr val="white"/>
                </a:solidFill>
              </a:rPr>
              <a:t>第一章 </a:t>
            </a:r>
            <a:r>
              <a:rPr lang="zh-CN" altLang="en-US" sz="1355" dirty="0">
                <a:solidFill>
                  <a:prstClr val="white"/>
                </a:solidFill>
              </a:rPr>
              <a:t>数据挖掘概念</a:t>
            </a:r>
            <a:endParaRPr lang="zh-CN" altLang="en-US" sz="1355" dirty="0">
              <a:solidFill>
                <a:prstClr val="white"/>
              </a:solidFill>
            </a:endParaRPr>
          </a:p>
        </p:txBody>
      </p:sp>
      <p:sp>
        <p:nvSpPr>
          <p:cNvPr id="12" name="标题 2"/>
          <p:cNvSpPr txBox="1"/>
          <p:nvPr/>
        </p:nvSpPr>
        <p:spPr>
          <a:xfrm>
            <a:off x="457200" y="1014839"/>
            <a:ext cx="4681960" cy="71597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1800" b="1" dirty="0">
                <a:solidFill>
                  <a:srgbClr val="3D89BC"/>
                </a:solidFill>
                <a:latin typeface="微软雅黑" panose="020B0503020204020204" pitchFamily="34" charset="-122"/>
                <a:ea typeface="微软雅黑" panose="020B0503020204020204" pitchFamily="34" charset="-122"/>
                <a:cs typeface="+mn-cs"/>
              </a:rPr>
              <a:t>1.2.1 </a:t>
            </a:r>
            <a:r>
              <a:rPr lang="zh-CN" altLang="en-US" sz="1800" b="1" dirty="0">
                <a:solidFill>
                  <a:srgbClr val="3D89BC"/>
                </a:solidFill>
                <a:latin typeface="微软雅黑" panose="020B0503020204020204" pitchFamily="34" charset="-122"/>
                <a:ea typeface="微软雅黑" panose="020B0503020204020204" pitchFamily="34" charset="-122"/>
                <a:cs typeface="+mn-cs"/>
              </a:rPr>
              <a:t>数据概述</a:t>
            </a:r>
            <a:endParaRPr lang="zh-CN" altLang="en-US" sz="1800" b="1" dirty="0">
              <a:solidFill>
                <a:srgbClr val="3D89BC"/>
              </a:solidFill>
              <a:latin typeface="微软雅黑" panose="020B0503020204020204" pitchFamily="34" charset="-122"/>
              <a:ea typeface="微软雅黑" panose="020B0503020204020204" pitchFamily="34" charset="-122"/>
              <a:cs typeface="+mn-cs"/>
            </a:endParaRPr>
          </a:p>
        </p:txBody>
      </p:sp>
      <p:sp>
        <p:nvSpPr>
          <p:cNvPr id="15" name="内容占位符 1"/>
          <p:cNvSpPr txBox="1"/>
          <p:nvPr/>
        </p:nvSpPr>
        <p:spPr>
          <a:xfrm>
            <a:off x="442708" y="1381630"/>
            <a:ext cx="7378861" cy="280797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179705">
              <a:lnSpc>
                <a:spcPct val="200000"/>
              </a:lnSpc>
              <a:spcBef>
                <a:spcPts val="0"/>
              </a:spcBef>
              <a:buNone/>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1. </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属性</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179705">
              <a:lnSpc>
                <a:spcPct val="200000"/>
              </a:lnSpc>
              <a:spcBef>
                <a:spcPts val="0"/>
              </a:spcBef>
              <a:buNone/>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1</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）区分属性可通过属性可能取值的个数来判断。</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179705">
              <a:lnSpc>
                <a:spcPct val="200000"/>
              </a:lnSpc>
              <a:spcBef>
                <a:spcPts val="0"/>
              </a:spcBef>
              <a:buNone/>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2</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）非对称的属性</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179705">
              <a:lnSpc>
                <a:spcPct val="200000"/>
              </a:lnSpc>
              <a:spcBef>
                <a:spcPts val="0"/>
              </a:spcBef>
              <a:buNone/>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2. </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数据集的一般特性</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179705">
              <a:lnSpc>
                <a:spcPct val="200000"/>
              </a:lnSpc>
              <a:spcBef>
                <a:spcPts val="0"/>
              </a:spcBef>
              <a:buNone/>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     数据集一般具有三个特性，分别是维度、稀疏性、 </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179705">
              <a:lnSpc>
                <a:spcPct val="200000"/>
              </a:lnSpc>
              <a:spcBef>
                <a:spcPts val="0"/>
              </a:spcBef>
              <a:buNone/>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  </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分辨率三个，它们对数据挖掘有重要影响。</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179705">
              <a:lnSpc>
                <a:spcPct val="200000"/>
              </a:lnSpc>
              <a:spcBef>
                <a:spcPts val="0"/>
              </a:spcBef>
              <a:buNone/>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3. </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较常见的数据类型</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endParaRPr lang="zh-CN" altLang="en-US" dirty="0"/>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1983235" cy="415498"/>
          </a:xfrm>
          <a:prstGeom prst="rect">
            <a:avLst/>
          </a:prstGeom>
          <a:noFill/>
        </p:spPr>
        <p:txBody>
          <a:bodyPr wrap="none" rtlCol="0">
            <a:spAutoFit/>
          </a:bodyPr>
          <a:lstStyle/>
          <a:p>
            <a:r>
              <a:rPr lang="en-US" altLang="zh-CN" sz="2100" b="1" spc="225" dirty="0">
                <a:solidFill>
                  <a:prstClr val="white"/>
                </a:solidFill>
              </a:rPr>
              <a:t>1.2 </a:t>
            </a:r>
            <a:r>
              <a:rPr lang="zh-CN" altLang="en-US" sz="2100" b="1" spc="225" dirty="0">
                <a:solidFill>
                  <a:prstClr val="white"/>
                </a:solidFill>
              </a:rPr>
              <a:t>数据探索</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794081" cy="300852"/>
          </a:xfrm>
          <a:prstGeom prst="rect">
            <a:avLst/>
          </a:prstGeom>
          <a:noFill/>
        </p:spPr>
        <p:txBody>
          <a:bodyPr wrap="none" rtlCol="0">
            <a:spAutoFit/>
          </a:bodyPr>
          <a:lstStyle/>
          <a:p>
            <a:r>
              <a:rPr lang="zh-CN" altLang="en-US" sz="1355" dirty="0" smtClean="0">
                <a:solidFill>
                  <a:prstClr val="white"/>
                </a:solidFill>
              </a:rPr>
              <a:t>第一章 </a:t>
            </a:r>
            <a:r>
              <a:rPr lang="zh-CN" altLang="en-US" sz="1355" dirty="0">
                <a:solidFill>
                  <a:prstClr val="white"/>
                </a:solidFill>
              </a:rPr>
              <a:t>数据挖掘概念</a:t>
            </a:r>
            <a:endParaRPr lang="zh-CN" altLang="en-US" sz="1355" dirty="0">
              <a:solidFill>
                <a:prstClr val="white"/>
              </a:solidFill>
            </a:endParaRPr>
          </a:p>
        </p:txBody>
      </p:sp>
      <p:sp>
        <p:nvSpPr>
          <p:cNvPr id="12" name="标题 2"/>
          <p:cNvSpPr txBox="1"/>
          <p:nvPr/>
        </p:nvSpPr>
        <p:spPr>
          <a:xfrm>
            <a:off x="457200" y="1014839"/>
            <a:ext cx="4681960" cy="71597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1800" b="1" dirty="0">
                <a:solidFill>
                  <a:srgbClr val="3D89BC"/>
                </a:solidFill>
                <a:latin typeface="微软雅黑" panose="020B0503020204020204" pitchFamily="34" charset="-122"/>
                <a:ea typeface="微软雅黑" panose="020B0503020204020204" pitchFamily="34" charset="-122"/>
                <a:cs typeface="+mn-cs"/>
              </a:rPr>
              <a:t>1.2.2 </a:t>
            </a:r>
            <a:r>
              <a:rPr lang="zh-CN" altLang="en-US" sz="1800" b="1" dirty="0">
                <a:solidFill>
                  <a:srgbClr val="3D89BC"/>
                </a:solidFill>
                <a:latin typeface="微软雅黑" panose="020B0503020204020204" pitchFamily="34" charset="-122"/>
                <a:ea typeface="微软雅黑" panose="020B0503020204020204" pitchFamily="34" charset="-122"/>
                <a:cs typeface="+mn-cs"/>
              </a:rPr>
              <a:t>数据质量</a:t>
            </a:r>
            <a:endParaRPr lang="zh-CN" altLang="en-US" sz="1800" b="1" dirty="0">
              <a:solidFill>
                <a:srgbClr val="3D89BC"/>
              </a:solidFill>
              <a:latin typeface="微软雅黑" panose="020B0503020204020204" pitchFamily="34" charset="-122"/>
              <a:ea typeface="微软雅黑" panose="020B0503020204020204" pitchFamily="34" charset="-122"/>
              <a:cs typeface="+mn-cs"/>
            </a:endParaRPr>
          </a:p>
        </p:txBody>
      </p:sp>
      <p:sp>
        <p:nvSpPr>
          <p:cNvPr id="13" name="内容占位符 1"/>
          <p:cNvSpPr txBox="1"/>
          <p:nvPr/>
        </p:nvSpPr>
        <p:spPr>
          <a:xfrm>
            <a:off x="452232" y="2029677"/>
            <a:ext cx="8409009" cy="359972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179705">
              <a:lnSpc>
                <a:spcPct val="200000"/>
              </a:lnSpc>
              <a:spcBef>
                <a:spcPts val="0"/>
              </a:spcBef>
              <a:buNone/>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1. </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什么是测量误差和数据收集误差</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514350" lvl="1" indent="-285750">
              <a:lnSpc>
                <a:spcPct val="200000"/>
              </a:lnSpc>
              <a:spcBef>
                <a:spcPts val="0"/>
              </a:spcBef>
              <a:buFont typeface="Wingdings" panose="05000000000000000000" pitchFamily="2" charset="2"/>
              <a:buChar char="u"/>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测量误差是测量中测量结果与实际值之间的差值叫误差。</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514350" lvl="1" indent="-285750">
              <a:lnSpc>
                <a:spcPct val="200000"/>
              </a:lnSpc>
              <a:spcBef>
                <a:spcPts val="0"/>
              </a:spcBef>
              <a:buFont typeface="Wingdings" panose="05000000000000000000" pitchFamily="2" charset="2"/>
              <a:buChar char="u"/>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数据收集误差是指收集数据时遗漏数据对象或属性值，或包含了其他数据对象等情况。</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179705">
              <a:lnSpc>
                <a:spcPct val="200000"/>
              </a:lnSpc>
              <a:spcBef>
                <a:spcPts val="0"/>
              </a:spcBef>
              <a:buNone/>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2. </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什么是噪声</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514350" lvl="1" indent="-285750">
              <a:lnSpc>
                <a:spcPct val="200000"/>
              </a:lnSpc>
              <a:spcBef>
                <a:spcPts val="0"/>
              </a:spcBef>
              <a:buFont typeface="Wingdings" panose="05000000000000000000" pitchFamily="2" charset="2"/>
              <a:buChar char="u"/>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噪声是从物理角度而言，噪声是波形不规则的声音。</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1983235" cy="415498"/>
          </a:xfrm>
          <a:prstGeom prst="rect">
            <a:avLst/>
          </a:prstGeom>
          <a:noFill/>
        </p:spPr>
        <p:txBody>
          <a:bodyPr wrap="none" rtlCol="0">
            <a:spAutoFit/>
          </a:bodyPr>
          <a:lstStyle/>
          <a:p>
            <a:r>
              <a:rPr lang="en-US" altLang="zh-CN" sz="2100" b="1" spc="225" dirty="0">
                <a:solidFill>
                  <a:prstClr val="white"/>
                </a:solidFill>
              </a:rPr>
              <a:t>1.2 </a:t>
            </a:r>
            <a:r>
              <a:rPr lang="zh-CN" altLang="en-US" sz="2100" b="1" spc="225" dirty="0">
                <a:solidFill>
                  <a:prstClr val="white"/>
                </a:solidFill>
              </a:rPr>
              <a:t>数据探索</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794081" cy="300852"/>
          </a:xfrm>
          <a:prstGeom prst="rect">
            <a:avLst/>
          </a:prstGeom>
          <a:noFill/>
        </p:spPr>
        <p:txBody>
          <a:bodyPr wrap="none" rtlCol="0">
            <a:spAutoFit/>
          </a:bodyPr>
          <a:lstStyle/>
          <a:p>
            <a:r>
              <a:rPr lang="zh-CN" altLang="en-US" sz="1355" dirty="0" smtClean="0">
                <a:solidFill>
                  <a:prstClr val="white"/>
                </a:solidFill>
              </a:rPr>
              <a:t>第一章 </a:t>
            </a:r>
            <a:r>
              <a:rPr lang="zh-CN" altLang="en-US" sz="1355" dirty="0">
                <a:solidFill>
                  <a:prstClr val="white"/>
                </a:solidFill>
              </a:rPr>
              <a:t>数据挖掘概念</a:t>
            </a:r>
            <a:endParaRPr lang="zh-CN" altLang="en-US" sz="1355" dirty="0">
              <a:solidFill>
                <a:prstClr val="white"/>
              </a:solidFill>
            </a:endParaRPr>
          </a:p>
        </p:txBody>
      </p:sp>
      <p:sp>
        <p:nvSpPr>
          <p:cNvPr id="12" name="标题 2"/>
          <p:cNvSpPr txBox="1"/>
          <p:nvPr/>
        </p:nvSpPr>
        <p:spPr>
          <a:xfrm>
            <a:off x="457200" y="1014839"/>
            <a:ext cx="4681960" cy="71597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1800" b="1" dirty="0">
                <a:solidFill>
                  <a:srgbClr val="3D89BC"/>
                </a:solidFill>
                <a:latin typeface="微软雅黑" panose="020B0503020204020204" pitchFamily="34" charset="-122"/>
                <a:ea typeface="微软雅黑" panose="020B0503020204020204" pitchFamily="34" charset="-122"/>
                <a:cs typeface="+mn-cs"/>
              </a:rPr>
              <a:t>1.2.2 </a:t>
            </a:r>
            <a:r>
              <a:rPr lang="zh-CN" altLang="en-US" sz="1800" b="1" dirty="0">
                <a:solidFill>
                  <a:srgbClr val="3D89BC"/>
                </a:solidFill>
                <a:latin typeface="微软雅黑" panose="020B0503020204020204" pitchFamily="34" charset="-122"/>
                <a:ea typeface="微软雅黑" panose="020B0503020204020204" pitchFamily="34" charset="-122"/>
                <a:cs typeface="+mn-cs"/>
              </a:rPr>
              <a:t>数据质量</a:t>
            </a:r>
            <a:endParaRPr lang="zh-CN" altLang="en-US" sz="1800" b="1" dirty="0">
              <a:solidFill>
                <a:srgbClr val="3D89BC"/>
              </a:solidFill>
              <a:latin typeface="微软雅黑" panose="020B0503020204020204" pitchFamily="34" charset="-122"/>
              <a:ea typeface="微软雅黑" panose="020B0503020204020204" pitchFamily="34" charset="-122"/>
              <a:cs typeface="+mn-cs"/>
            </a:endParaRPr>
          </a:p>
        </p:txBody>
      </p:sp>
      <p:sp>
        <p:nvSpPr>
          <p:cNvPr id="13" name="内容占位符 1"/>
          <p:cNvSpPr txBox="1"/>
          <p:nvPr/>
        </p:nvSpPr>
        <p:spPr>
          <a:xfrm>
            <a:off x="424097" y="1860865"/>
            <a:ext cx="8409009" cy="3599727"/>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70000"/>
              </a:lnSpc>
              <a:buNone/>
            </a:pPr>
            <a:r>
              <a:rPr lang="en-US" altLang="zh-CN" sz="1700" dirty="0">
                <a:solidFill>
                  <a:schemeClr val="tx1">
                    <a:lumMod val="75000"/>
                    <a:lumOff val="25000"/>
                  </a:schemeClr>
                </a:solidFill>
                <a:latin typeface="微软雅黑" panose="020B0503020204020204" pitchFamily="34" charset="-122"/>
                <a:ea typeface="微软雅黑" panose="020B0503020204020204" pitchFamily="34" charset="-122"/>
                <a:cs typeface="+mj-cs"/>
              </a:rPr>
              <a:t>3. </a:t>
            </a:r>
            <a:r>
              <a:rPr lang="zh-CN" altLang="en-US" sz="1700" dirty="0">
                <a:solidFill>
                  <a:schemeClr val="tx1">
                    <a:lumMod val="75000"/>
                    <a:lumOff val="25000"/>
                  </a:schemeClr>
                </a:solidFill>
                <a:latin typeface="微软雅黑" panose="020B0503020204020204" pitchFamily="34" charset="-122"/>
                <a:ea typeface="微软雅黑" panose="020B0503020204020204" pitchFamily="34" charset="-122"/>
                <a:cs typeface="+mj-cs"/>
              </a:rPr>
              <a:t>什么是精度和准确率</a:t>
            </a:r>
            <a:endParaRPr lang="zh-CN" altLang="en-US" sz="17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85750" lvl="1" indent="-285750">
              <a:lnSpc>
                <a:spcPct val="170000"/>
              </a:lnSpc>
              <a:spcBef>
                <a:spcPts val="1000"/>
              </a:spcBef>
              <a:buFont typeface="Wingdings" panose="05000000000000000000" pitchFamily="2" charset="2"/>
              <a:buChar char="u"/>
            </a:pPr>
            <a:r>
              <a:rPr lang="zh-CN" altLang="en-US" sz="1700" dirty="0">
                <a:solidFill>
                  <a:schemeClr val="tx1">
                    <a:lumMod val="75000"/>
                    <a:lumOff val="25000"/>
                  </a:schemeClr>
                </a:solidFill>
                <a:latin typeface="微软雅黑" panose="020B0503020204020204" pitchFamily="34" charset="-122"/>
                <a:ea typeface="微软雅黑" panose="020B0503020204020204" pitchFamily="34" charset="-122"/>
                <a:cs typeface="+mj-cs"/>
              </a:rPr>
              <a:t>精度（同一个基本量）重复测量值之间的近似程度，一般用值集合的标准差度量。</a:t>
            </a:r>
            <a:endParaRPr lang="zh-CN" altLang="en-US" sz="17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85750" lvl="1" indent="-285750">
              <a:lnSpc>
                <a:spcPct val="170000"/>
              </a:lnSpc>
              <a:spcBef>
                <a:spcPts val="1000"/>
              </a:spcBef>
              <a:buFont typeface="Wingdings" panose="05000000000000000000" pitchFamily="2" charset="2"/>
              <a:buChar char="u"/>
            </a:pPr>
            <a:r>
              <a:rPr lang="zh-CN" altLang="en-US" sz="1700" dirty="0">
                <a:solidFill>
                  <a:schemeClr val="tx1">
                    <a:lumMod val="75000"/>
                    <a:lumOff val="25000"/>
                  </a:schemeClr>
                </a:solidFill>
                <a:latin typeface="微软雅黑" panose="020B0503020204020204" pitchFamily="34" charset="-122"/>
                <a:ea typeface="微软雅黑" panose="020B0503020204020204" pitchFamily="34" charset="-122"/>
                <a:cs typeface="+mj-cs"/>
              </a:rPr>
              <a:t>准确率从实验角度是指在一定实验条件下的多个测定值中，满足限定条件的测定值所占的比例，常用符合率来表示。</a:t>
            </a:r>
            <a:endParaRPr lang="en-US" altLang="zh-CN" sz="17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a:lnSpc>
                <a:spcPct val="170000"/>
              </a:lnSpc>
              <a:buNone/>
            </a:pPr>
            <a:r>
              <a:rPr lang="en-US" altLang="zh-CN" sz="1700" dirty="0">
                <a:solidFill>
                  <a:schemeClr val="tx1">
                    <a:lumMod val="75000"/>
                    <a:lumOff val="25000"/>
                  </a:schemeClr>
                </a:solidFill>
                <a:latin typeface="微软雅黑" panose="020B0503020204020204" pitchFamily="34" charset="-122"/>
                <a:ea typeface="微软雅黑" panose="020B0503020204020204" pitchFamily="34" charset="-122"/>
                <a:cs typeface="+mj-cs"/>
              </a:rPr>
              <a:t>4. </a:t>
            </a:r>
            <a:r>
              <a:rPr lang="zh-CN" altLang="zh-CN" sz="1700" dirty="0">
                <a:solidFill>
                  <a:schemeClr val="tx1">
                    <a:lumMod val="75000"/>
                    <a:lumOff val="25000"/>
                  </a:schemeClr>
                </a:solidFill>
                <a:latin typeface="微软雅黑" panose="020B0503020204020204" pitchFamily="34" charset="-122"/>
                <a:ea typeface="微软雅黑" panose="020B0503020204020204" pitchFamily="34" charset="-122"/>
                <a:cs typeface="+mj-cs"/>
              </a:rPr>
              <a:t>遗漏</a:t>
            </a:r>
            <a:endParaRPr lang="zh-CN" altLang="zh-CN" sz="17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85750" lvl="1" indent="-285750">
              <a:lnSpc>
                <a:spcPct val="160000"/>
              </a:lnSpc>
              <a:spcBef>
                <a:spcPts val="1000"/>
              </a:spcBef>
              <a:buFont typeface="Wingdings" panose="05000000000000000000" pitchFamily="2" charset="2"/>
              <a:buChar char="u"/>
            </a:pPr>
            <a:r>
              <a:rPr lang="zh-CN" altLang="zh-CN" sz="1700" dirty="0">
                <a:solidFill>
                  <a:schemeClr val="tx1">
                    <a:lumMod val="75000"/>
                    <a:lumOff val="25000"/>
                  </a:schemeClr>
                </a:solidFill>
                <a:latin typeface="微软雅黑" panose="020B0503020204020204" pitchFamily="34" charset="-122"/>
                <a:ea typeface="微软雅黑" panose="020B0503020204020204" pitchFamily="34" charset="-122"/>
                <a:cs typeface="+mj-cs"/>
              </a:rPr>
              <a:t>删除数据对象或属性</a:t>
            </a:r>
            <a:endParaRPr lang="zh-CN" altLang="zh-CN" sz="17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85750" lvl="1" indent="-285750">
              <a:lnSpc>
                <a:spcPct val="160000"/>
              </a:lnSpc>
              <a:spcBef>
                <a:spcPts val="1000"/>
              </a:spcBef>
              <a:buFont typeface="Wingdings" panose="05000000000000000000" pitchFamily="2" charset="2"/>
              <a:buChar char="u"/>
            </a:pPr>
            <a:r>
              <a:rPr lang="zh-CN" altLang="zh-CN" sz="1700" dirty="0">
                <a:solidFill>
                  <a:schemeClr val="tx1">
                    <a:lumMod val="75000"/>
                    <a:lumOff val="25000"/>
                  </a:schemeClr>
                </a:solidFill>
                <a:latin typeface="微软雅黑" panose="020B0503020204020204" pitchFamily="34" charset="-122"/>
                <a:ea typeface="微软雅黑" panose="020B0503020204020204" pitchFamily="34" charset="-122"/>
                <a:cs typeface="+mj-cs"/>
              </a:rPr>
              <a:t>估计遗漏值</a:t>
            </a:r>
            <a:endParaRPr lang="zh-CN" altLang="zh-CN" sz="17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365760" lvl="1" indent="0">
              <a:lnSpc>
                <a:spcPct val="150000"/>
              </a:lnSpc>
              <a:buFont typeface="Arial" panose="020B0604020202020204" pitchFamily="34" charset="0"/>
              <a:buNone/>
            </a:pPr>
            <a:endParaRPr lang="zh-CN" altLang="en-US" sz="2000" dirty="0"/>
          </a:p>
          <a:p>
            <a:endParaRPr lang="zh-CN" altLang="en-US" dirty="0"/>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1983235" cy="415498"/>
          </a:xfrm>
          <a:prstGeom prst="rect">
            <a:avLst/>
          </a:prstGeom>
          <a:noFill/>
        </p:spPr>
        <p:txBody>
          <a:bodyPr wrap="none" rtlCol="0">
            <a:spAutoFit/>
          </a:bodyPr>
          <a:lstStyle/>
          <a:p>
            <a:r>
              <a:rPr lang="en-US" altLang="zh-CN" sz="2100" b="1" spc="225" dirty="0">
                <a:solidFill>
                  <a:prstClr val="white"/>
                </a:solidFill>
              </a:rPr>
              <a:t>1.2 </a:t>
            </a:r>
            <a:r>
              <a:rPr lang="zh-CN" altLang="en-US" sz="2100" b="1" spc="225" dirty="0">
                <a:solidFill>
                  <a:prstClr val="white"/>
                </a:solidFill>
              </a:rPr>
              <a:t>数据探索</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794081" cy="300852"/>
          </a:xfrm>
          <a:prstGeom prst="rect">
            <a:avLst/>
          </a:prstGeom>
          <a:noFill/>
        </p:spPr>
        <p:txBody>
          <a:bodyPr wrap="none" rtlCol="0">
            <a:spAutoFit/>
          </a:bodyPr>
          <a:lstStyle/>
          <a:p>
            <a:r>
              <a:rPr lang="zh-CN" altLang="en-US" sz="1355" dirty="0" smtClean="0">
                <a:solidFill>
                  <a:prstClr val="white"/>
                </a:solidFill>
              </a:rPr>
              <a:t>第一章 </a:t>
            </a:r>
            <a:r>
              <a:rPr lang="zh-CN" altLang="en-US" sz="1355" dirty="0">
                <a:solidFill>
                  <a:prstClr val="white"/>
                </a:solidFill>
              </a:rPr>
              <a:t>数据挖掘概念</a:t>
            </a:r>
            <a:endParaRPr lang="zh-CN" altLang="en-US" sz="1355" dirty="0">
              <a:solidFill>
                <a:prstClr val="white"/>
              </a:solidFill>
            </a:endParaRPr>
          </a:p>
        </p:txBody>
      </p:sp>
      <p:sp>
        <p:nvSpPr>
          <p:cNvPr id="12" name="标题 2"/>
          <p:cNvSpPr txBox="1"/>
          <p:nvPr/>
        </p:nvSpPr>
        <p:spPr>
          <a:xfrm>
            <a:off x="457200" y="1014839"/>
            <a:ext cx="4681960" cy="71597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1800" b="1" dirty="0">
                <a:solidFill>
                  <a:srgbClr val="3D89BC"/>
                </a:solidFill>
                <a:latin typeface="微软雅黑" panose="020B0503020204020204" pitchFamily="34" charset="-122"/>
                <a:ea typeface="微软雅黑" panose="020B0503020204020204" pitchFamily="34" charset="-122"/>
                <a:cs typeface="+mn-cs"/>
              </a:rPr>
              <a:t>1.2.2 </a:t>
            </a:r>
            <a:r>
              <a:rPr lang="zh-CN" altLang="en-US" sz="1800" b="1" dirty="0">
                <a:solidFill>
                  <a:srgbClr val="3D89BC"/>
                </a:solidFill>
                <a:latin typeface="微软雅黑" panose="020B0503020204020204" pitchFamily="34" charset="-122"/>
                <a:ea typeface="微软雅黑" panose="020B0503020204020204" pitchFamily="34" charset="-122"/>
                <a:cs typeface="+mn-cs"/>
              </a:rPr>
              <a:t>数据质量</a:t>
            </a:r>
            <a:endParaRPr lang="zh-CN" altLang="en-US" sz="1800" b="1" dirty="0">
              <a:solidFill>
                <a:srgbClr val="3D89BC"/>
              </a:solidFill>
              <a:latin typeface="微软雅黑" panose="020B0503020204020204" pitchFamily="34" charset="-122"/>
              <a:ea typeface="微软雅黑" panose="020B0503020204020204" pitchFamily="34" charset="-122"/>
              <a:cs typeface="+mn-cs"/>
            </a:endParaRPr>
          </a:p>
        </p:txBody>
      </p:sp>
      <p:sp>
        <p:nvSpPr>
          <p:cNvPr id="15" name="内容占位符 1"/>
          <p:cNvSpPr txBox="1"/>
          <p:nvPr/>
        </p:nvSpPr>
        <p:spPr>
          <a:xfrm>
            <a:off x="429065" y="1718997"/>
            <a:ext cx="8229600" cy="327586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None/>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5. </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离群点</a:t>
            </a:r>
            <a:endPar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85750" lvl="1" indent="-285750">
              <a:lnSpc>
                <a:spcPct val="150000"/>
              </a:lnSpc>
              <a:spcBef>
                <a:spcPts val="1000"/>
              </a:spcBef>
              <a:buFont typeface="Wingdings" panose="05000000000000000000" pitchFamily="2" charset="2"/>
              <a:buChar char="u"/>
            </a:pP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离群点又称歧义值或异常值，离群点从数理统计角度是指一个时间序列中，远离序列的一般水平的极端大值和极端小值。</a:t>
            </a:r>
            <a:endPar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a:lnSpc>
                <a:spcPct val="150000"/>
              </a:lnSpc>
              <a:buNone/>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6. </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重复数据</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85750" lvl="1" indent="-285750">
              <a:lnSpc>
                <a:spcPct val="150000"/>
              </a:lnSpc>
              <a:spcBef>
                <a:spcPts val="1000"/>
              </a:spcBef>
              <a:buFont typeface="Wingdings" panose="05000000000000000000" pitchFamily="2" charset="2"/>
              <a:buChar char="u"/>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时效性</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85750" lvl="1" indent="-285750">
              <a:lnSpc>
                <a:spcPct val="150000"/>
              </a:lnSpc>
              <a:spcBef>
                <a:spcPts val="1000"/>
              </a:spcBef>
              <a:buFont typeface="Wingdings" panose="05000000000000000000" pitchFamily="2" charset="2"/>
              <a:buChar char="u"/>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相关性</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a:lnSpc>
                <a:spcPct val="150000"/>
              </a:lnSpc>
            </a:pPr>
            <a:endParaRPr lang="zh-CN" altLang="en-US" dirty="0"/>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72"/>
          <p:cNvGrpSpPr/>
          <p:nvPr/>
        </p:nvGrpSpPr>
        <p:grpSpPr>
          <a:xfrm>
            <a:off x="690257" y="854039"/>
            <a:ext cx="7832784" cy="781051"/>
            <a:chOff x="2788580" y="1152524"/>
            <a:chExt cx="3730770" cy="781050"/>
          </a:xfrm>
        </p:grpSpPr>
        <p:grpSp>
          <p:nvGrpSpPr>
            <p:cNvPr id="3" name="组合 5"/>
            <p:cNvGrpSpPr/>
            <p:nvPr/>
          </p:nvGrpSpPr>
          <p:grpSpPr>
            <a:xfrm>
              <a:off x="2788580" y="1152524"/>
              <a:ext cx="3730770" cy="781050"/>
              <a:chOff x="3725790" y="847725"/>
              <a:chExt cx="3730770" cy="781050"/>
            </a:xfrm>
          </p:grpSpPr>
          <p:grpSp>
            <p:nvGrpSpPr>
              <p:cNvPr id="4"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672883" y="1169836"/>
              <a:ext cx="1798227" cy="523219"/>
            </a:xfrm>
            <a:prstGeom prst="rect">
              <a:avLst/>
            </a:prstGeom>
            <a:noFill/>
          </p:spPr>
          <p:txBody>
            <a:bodyPr wrap="none" rtlCol="0">
              <a:spAutoFit/>
            </a:bodyPr>
            <a:lstStyle/>
            <a:p>
              <a:pPr algn="ctr"/>
              <a:r>
                <a:rPr lang="zh-CN" altLang="en-US" sz="2800" dirty="0" smtClean="0">
                  <a:solidFill>
                    <a:schemeClr val="accent4"/>
                  </a:solidFill>
                </a:rPr>
                <a:t>第一章</a:t>
              </a:r>
              <a:r>
                <a:rPr lang="zh-CN" altLang="en-US" sz="2800" dirty="0">
                  <a:solidFill>
                    <a:schemeClr val="accent4"/>
                  </a:solidFill>
                </a:rPr>
                <a:t>　数据挖掘概念</a:t>
              </a:r>
              <a:endParaRPr lang="zh-CN" altLang="en-US" sz="2800" dirty="0">
                <a:solidFill>
                  <a:schemeClr val="accent4"/>
                </a:solidFill>
              </a:endParaRPr>
            </a:p>
          </p:txBody>
        </p:sp>
      </p:grpSp>
      <p:grpSp>
        <p:nvGrpSpPr>
          <p:cNvPr id="6" name="组合 66"/>
          <p:cNvGrpSpPr/>
          <p:nvPr/>
        </p:nvGrpSpPr>
        <p:grpSpPr>
          <a:xfrm>
            <a:off x="1754535" y="2191091"/>
            <a:ext cx="5693399" cy="427702"/>
            <a:chOff x="1807265" y="2605139"/>
            <a:chExt cx="5693399" cy="427702"/>
          </a:xfrm>
        </p:grpSpPr>
        <p:sp>
          <p:nvSpPr>
            <p:cNvPr id="47" name="圆角矩形 46"/>
            <p:cNvSpPr/>
            <p:nvPr/>
          </p:nvSpPr>
          <p:spPr>
            <a:xfrm>
              <a:off x="1807265" y="2605139"/>
              <a:ext cx="5693399" cy="39415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48" name="矩形 47"/>
            <p:cNvSpPr/>
            <p:nvPr/>
          </p:nvSpPr>
          <p:spPr>
            <a:xfrm>
              <a:off x="1883286" y="2617343"/>
              <a:ext cx="2739853" cy="415498"/>
            </a:xfrm>
            <a:prstGeom prst="rect">
              <a:avLst/>
            </a:prstGeom>
          </p:spPr>
          <p:txBody>
            <a:bodyPr wrap="none">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rPr>
                <a:t>1.1</a:t>
              </a:r>
              <a:r>
                <a:rPr lang="zh-CN" altLang="en-US" sz="2100" spc="225" dirty="0">
                  <a:solidFill>
                    <a:schemeClr val="bg1"/>
                  </a:solidFill>
                  <a:latin typeface="微软雅黑" panose="020B0503020204020204" pitchFamily="34" charset="-122"/>
                  <a:ea typeface="微软雅黑" panose="020B0503020204020204" pitchFamily="34" charset="-122"/>
                </a:rPr>
                <a:t>　</a:t>
              </a:r>
              <a:r>
                <a:rPr lang="zh-CN" altLang="en-US" sz="2100" spc="225" dirty="0" smtClean="0">
                  <a:solidFill>
                    <a:schemeClr val="bg1"/>
                  </a:solidFill>
                  <a:latin typeface="微软雅黑" panose="020B0503020204020204" pitchFamily="34" charset="-122"/>
                  <a:ea typeface="微软雅黑" panose="020B0503020204020204" pitchFamily="34" charset="-122"/>
                </a:rPr>
                <a:t>数据挖掘概述</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grpSp>
      <p:grpSp>
        <p:nvGrpSpPr>
          <p:cNvPr id="7" name="组合 67"/>
          <p:cNvGrpSpPr/>
          <p:nvPr/>
        </p:nvGrpSpPr>
        <p:grpSpPr>
          <a:xfrm>
            <a:off x="1754534" y="4053345"/>
            <a:ext cx="5693399" cy="418385"/>
            <a:chOff x="1807264" y="3686227"/>
            <a:chExt cx="5693399" cy="418385"/>
          </a:xfrm>
        </p:grpSpPr>
        <p:sp>
          <p:nvSpPr>
            <p:cNvPr id="49" name="圆角矩形 48"/>
            <p:cNvSpPr/>
            <p:nvPr/>
          </p:nvSpPr>
          <p:spPr>
            <a:xfrm>
              <a:off x="1807264" y="3710412"/>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0" name="矩形 49"/>
            <p:cNvSpPr/>
            <p:nvPr/>
          </p:nvSpPr>
          <p:spPr>
            <a:xfrm>
              <a:off x="1879682" y="3686227"/>
              <a:ext cx="3038011"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1.3</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数据挖掘的应用</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35" name="矩形 34"/>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圆角矩形 42"/>
          <p:cNvSpPr/>
          <p:nvPr/>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a:solidFill>
                  <a:schemeClr val="tx1">
                    <a:lumMod val="75000"/>
                    <a:lumOff val="25000"/>
                  </a:schemeClr>
                </a:solidFill>
              </a:rPr>
              <a:t>习题</a:t>
            </a:r>
            <a:endParaRPr lang="zh-CN" altLang="en-US" sz="2100" dirty="0">
              <a:solidFill>
                <a:schemeClr val="tx1">
                  <a:lumMod val="75000"/>
                  <a:lumOff val="25000"/>
                </a:schemeClr>
              </a:solidFill>
            </a:endParaRPr>
          </a:p>
        </p:txBody>
      </p:sp>
      <p:sp>
        <p:nvSpPr>
          <p:cNvPr id="18" name="矩形 17"/>
          <p:cNvSpPr/>
          <p:nvPr/>
        </p:nvSpPr>
        <p:spPr>
          <a:xfrm>
            <a:off x="52070" y="-8890"/>
            <a:ext cx="9040495"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大数据应用人才培养系列教材</a:t>
            </a:r>
            <a:endParaRPr lang="zh-CN" altLang="en-US" sz="1355">
              <a:solidFill>
                <a:prstClr val="white"/>
              </a:solidFill>
            </a:endParaRPr>
          </a:p>
        </p:txBody>
      </p:sp>
      <p:grpSp>
        <p:nvGrpSpPr>
          <p:cNvPr id="23" name="组合 67"/>
          <p:cNvGrpSpPr/>
          <p:nvPr/>
        </p:nvGrpSpPr>
        <p:grpSpPr>
          <a:xfrm>
            <a:off x="1738118" y="3136577"/>
            <a:ext cx="5693399" cy="418385"/>
            <a:chOff x="1807264" y="3686227"/>
            <a:chExt cx="5693399" cy="418385"/>
          </a:xfrm>
        </p:grpSpPr>
        <p:sp>
          <p:nvSpPr>
            <p:cNvPr id="24" name="圆角矩形 23"/>
            <p:cNvSpPr/>
            <p:nvPr/>
          </p:nvSpPr>
          <p:spPr>
            <a:xfrm>
              <a:off x="1807264" y="3710412"/>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25" name="矩形 24"/>
            <p:cNvSpPr/>
            <p:nvPr/>
          </p:nvSpPr>
          <p:spPr>
            <a:xfrm>
              <a:off x="1879682" y="3686227"/>
              <a:ext cx="2143536"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1.2</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数据探索</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1983235" cy="415498"/>
          </a:xfrm>
          <a:prstGeom prst="rect">
            <a:avLst/>
          </a:prstGeom>
          <a:noFill/>
        </p:spPr>
        <p:txBody>
          <a:bodyPr wrap="none" rtlCol="0">
            <a:spAutoFit/>
          </a:bodyPr>
          <a:lstStyle/>
          <a:p>
            <a:r>
              <a:rPr lang="en-US" altLang="zh-CN" sz="2100" b="1" spc="225" dirty="0">
                <a:solidFill>
                  <a:prstClr val="white"/>
                </a:solidFill>
              </a:rPr>
              <a:t>1.2 </a:t>
            </a:r>
            <a:r>
              <a:rPr lang="zh-CN" altLang="en-US" sz="2100" b="1" spc="225" dirty="0">
                <a:solidFill>
                  <a:prstClr val="white"/>
                </a:solidFill>
              </a:rPr>
              <a:t>数据探索</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794081" cy="300852"/>
          </a:xfrm>
          <a:prstGeom prst="rect">
            <a:avLst/>
          </a:prstGeom>
          <a:noFill/>
        </p:spPr>
        <p:txBody>
          <a:bodyPr wrap="none" rtlCol="0">
            <a:spAutoFit/>
          </a:bodyPr>
          <a:lstStyle/>
          <a:p>
            <a:r>
              <a:rPr lang="zh-CN" altLang="en-US" sz="1355" dirty="0" smtClean="0">
                <a:solidFill>
                  <a:prstClr val="white"/>
                </a:solidFill>
              </a:rPr>
              <a:t>第一章 </a:t>
            </a:r>
            <a:r>
              <a:rPr lang="zh-CN" altLang="en-US" sz="1355" dirty="0">
                <a:solidFill>
                  <a:prstClr val="white"/>
                </a:solidFill>
              </a:rPr>
              <a:t>数据挖掘概念</a:t>
            </a:r>
            <a:endParaRPr lang="zh-CN" altLang="en-US" sz="1355" dirty="0">
              <a:solidFill>
                <a:prstClr val="white"/>
              </a:solidFill>
            </a:endParaRPr>
          </a:p>
        </p:txBody>
      </p:sp>
      <p:sp>
        <p:nvSpPr>
          <p:cNvPr id="12" name="标题 2"/>
          <p:cNvSpPr txBox="1"/>
          <p:nvPr/>
        </p:nvSpPr>
        <p:spPr>
          <a:xfrm>
            <a:off x="457200" y="1014839"/>
            <a:ext cx="4681960" cy="71597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1800" b="1" dirty="0">
                <a:solidFill>
                  <a:srgbClr val="3D89BC"/>
                </a:solidFill>
                <a:latin typeface="微软雅黑" panose="020B0503020204020204" pitchFamily="34" charset="-122"/>
                <a:ea typeface="微软雅黑" panose="020B0503020204020204" pitchFamily="34" charset="-122"/>
                <a:cs typeface="+mn-cs"/>
              </a:rPr>
              <a:t>1.2.3 </a:t>
            </a:r>
            <a:r>
              <a:rPr lang="zh-CN" altLang="en-US" sz="1800" b="1" dirty="0">
                <a:solidFill>
                  <a:srgbClr val="3D89BC"/>
                </a:solidFill>
                <a:latin typeface="微软雅黑" panose="020B0503020204020204" pitchFamily="34" charset="-122"/>
                <a:ea typeface="微软雅黑" panose="020B0503020204020204" pitchFamily="34" charset="-122"/>
                <a:cs typeface="+mn-cs"/>
              </a:rPr>
              <a:t>数据预处理</a:t>
            </a:r>
            <a:endParaRPr lang="zh-CN" altLang="en-US" sz="1800" b="1" dirty="0">
              <a:solidFill>
                <a:srgbClr val="3D89BC"/>
              </a:solidFill>
              <a:latin typeface="微软雅黑" panose="020B0503020204020204" pitchFamily="34" charset="-122"/>
              <a:ea typeface="微软雅黑" panose="020B0503020204020204" pitchFamily="34" charset="-122"/>
              <a:cs typeface="+mn-cs"/>
            </a:endParaRPr>
          </a:p>
        </p:txBody>
      </p:sp>
      <p:sp>
        <p:nvSpPr>
          <p:cNvPr id="13" name="内容占位符 1"/>
          <p:cNvSpPr txBox="1"/>
          <p:nvPr/>
        </p:nvSpPr>
        <p:spPr>
          <a:xfrm>
            <a:off x="325623" y="1578528"/>
            <a:ext cx="8142790" cy="31136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None/>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1. </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聚集</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a:lnSpc>
                <a:spcPct val="150000"/>
              </a:lnSpc>
              <a:buFont typeface="Wingdings" panose="05000000000000000000" pitchFamily="2" charset="2"/>
              <a:buChar char="u"/>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聚集是将两个或多个对象合并成单个对象。</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a:lnSpc>
                <a:spcPct val="150000"/>
              </a:lnSpc>
              <a:buNone/>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2. </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抽样</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85750" lvl="1" indent="-285750">
              <a:lnSpc>
                <a:spcPct val="150000"/>
              </a:lnSpc>
              <a:spcBef>
                <a:spcPts val="1000"/>
              </a:spcBef>
              <a:buFont typeface="Wingdings" panose="05000000000000000000" pitchFamily="2" charset="2"/>
              <a:buChar char="u"/>
            </a:pP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cs typeface="+mj-cs"/>
              </a:rPr>
              <a:t>抽样</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方法</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85750" lvl="1" indent="-285750">
              <a:lnSpc>
                <a:spcPct val="150000"/>
              </a:lnSpc>
              <a:spcBef>
                <a:spcPts val="1000"/>
              </a:spcBef>
              <a:buFont typeface="Wingdings" panose="05000000000000000000" pitchFamily="2" charset="2"/>
              <a:buChar char="u"/>
            </a:pP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cs typeface="+mj-cs"/>
              </a:rPr>
              <a:t>渐进</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抽样</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a:lnSpc>
                <a:spcPct val="150000"/>
              </a:lnSpc>
              <a:buNone/>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3. </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维归约</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a:lnSpc>
                <a:spcPct val="150000"/>
              </a:lnSpc>
              <a:buNone/>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4</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．维灾难</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a:lnSpc>
                <a:spcPct val="150000"/>
              </a:lnSpc>
              <a:buNone/>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5</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．维归约的线性代数技术</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endParaRPr lang="zh-CN" altLang="en-US" dirty="0"/>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72"/>
          <p:cNvGrpSpPr/>
          <p:nvPr/>
        </p:nvGrpSpPr>
        <p:grpSpPr>
          <a:xfrm>
            <a:off x="690257" y="854039"/>
            <a:ext cx="7832784" cy="781051"/>
            <a:chOff x="2788580" y="1152524"/>
            <a:chExt cx="3730770" cy="781050"/>
          </a:xfrm>
        </p:grpSpPr>
        <p:grpSp>
          <p:nvGrpSpPr>
            <p:cNvPr id="3" name="组合 5"/>
            <p:cNvGrpSpPr/>
            <p:nvPr/>
          </p:nvGrpSpPr>
          <p:grpSpPr>
            <a:xfrm>
              <a:off x="2788580" y="1152524"/>
              <a:ext cx="3730770" cy="781050"/>
              <a:chOff x="3725790" y="847725"/>
              <a:chExt cx="3730770" cy="781050"/>
            </a:xfrm>
          </p:grpSpPr>
          <p:grpSp>
            <p:nvGrpSpPr>
              <p:cNvPr id="4"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672883" y="1169836"/>
              <a:ext cx="1798227" cy="523219"/>
            </a:xfrm>
            <a:prstGeom prst="rect">
              <a:avLst/>
            </a:prstGeom>
            <a:noFill/>
          </p:spPr>
          <p:txBody>
            <a:bodyPr wrap="none" rtlCol="0">
              <a:spAutoFit/>
            </a:bodyPr>
            <a:lstStyle/>
            <a:p>
              <a:pPr algn="ctr"/>
              <a:r>
                <a:rPr lang="zh-CN" altLang="en-US" sz="2800" dirty="0" smtClean="0">
                  <a:solidFill>
                    <a:schemeClr val="accent4"/>
                  </a:solidFill>
                </a:rPr>
                <a:t>第一章</a:t>
              </a:r>
              <a:r>
                <a:rPr lang="zh-CN" altLang="en-US" sz="2800" dirty="0">
                  <a:solidFill>
                    <a:schemeClr val="accent4"/>
                  </a:solidFill>
                </a:rPr>
                <a:t>　数据挖掘概念</a:t>
              </a:r>
              <a:endParaRPr lang="zh-CN" altLang="en-US" sz="2800" dirty="0">
                <a:solidFill>
                  <a:schemeClr val="accent4"/>
                </a:solidFill>
              </a:endParaRPr>
            </a:p>
          </p:txBody>
        </p:sp>
      </p:grpSp>
      <p:grpSp>
        <p:nvGrpSpPr>
          <p:cNvPr id="6" name="组合 66"/>
          <p:cNvGrpSpPr/>
          <p:nvPr/>
        </p:nvGrpSpPr>
        <p:grpSpPr>
          <a:xfrm>
            <a:off x="1754535" y="4048067"/>
            <a:ext cx="5693399" cy="427702"/>
            <a:chOff x="1807265" y="2605139"/>
            <a:chExt cx="5693399" cy="427702"/>
          </a:xfrm>
        </p:grpSpPr>
        <p:sp>
          <p:nvSpPr>
            <p:cNvPr id="47" name="圆角矩形 46"/>
            <p:cNvSpPr/>
            <p:nvPr/>
          </p:nvSpPr>
          <p:spPr>
            <a:xfrm>
              <a:off x="1807265" y="2605139"/>
              <a:ext cx="5693399" cy="39415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48" name="矩形 47"/>
            <p:cNvSpPr/>
            <p:nvPr/>
          </p:nvSpPr>
          <p:spPr>
            <a:xfrm>
              <a:off x="1883286" y="2617343"/>
              <a:ext cx="3038011" cy="415498"/>
            </a:xfrm>
            <a:prstGeom prst="rect">
              <a:avLst/>
            </a:prstGeom>
          </p:spPr>
          <p:txBody>
            <a:bodyPr wrap="none">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rPr>
                <a:t>1.3</a:t>
              </a:r>
              <a:r>
                <a:rPr lang="zh-CN" altLang="en-US" sz="2100" spc="225" dirty="0">
                  <a:solidFill>
                    <a:schemeClr val="bg1"/>
                  </a:solidFill>
                  <a:latin typeface="微软雅黑" panose="020B0503020204020204" pitchFamily="34" charset="-122"/>
                  <a:ea typeface="微软雅黑" panose="020B0503020204020204" pitchFamily="34" charset="-122"/>
                </a:rPr>
                <a:t>　</a:t>
              </a:r>
              <a:r>
                <a:rPr lang="zh-CN" altLang="en-US" sz="2100" spc="225" dirty="0" smtClean="0">
                  <a:solidFill>
                    <a:schemeClr val="bg1"/>
                  </a:solidFill>
                  <a:latin typeface="微软雅黑" panose="020B0503020204020204" pitchFamily="34" charset="-122"/>
                  <a:ea typeface="微软雅黑" panose="020B0503020204020204" pitchFamily="34" charset="-122"/>
                </a:rPr>
                <a:t>数据挖掘的应用</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p:txBody>
        </p:sp>
      </p:grpSp>
      <p:grpSp>
        <p:nvGrpSpPr>
          <p:cNvPr id="7" name="组合 67"/>
          <p:cNvGrpSpPr/>
          <p:nvPr/>
        </p:nvGrpSpPr>
        <p:grpSpPr>
          <a:xfrm>
            <a:off x="1754534" y="3152993"/>
            <a:ext cx="5693399" cy="418385"/>
            <a:chOff x="1807264" y="3686227"/>
            <a:chExt cx="5693399" cy="418385"/>
          </a:xfrm>
        </p:grpSpPr>
        <p:sp>
          <p:nvSpPr>
            <p:cNvPr id="49" name="圆角矩形 48"/>
            <p:cNvSpPr/>
            <p:nvPr/>
          </p:nvSpPr>
          <p:spPr>
            <a:xfrm>
              <a:off x="1807264" y="3710412"/>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0" name="矩形 49"/>
            <p:cNvSpPr/>
            <p:nvPr/>
          </p:nvSpPr>
          <p:spPr>
            <a:xfrm>
              <a:off x="1879682" y="3686227"/>
              <a:ext cx="2143536"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1.2</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数据探索</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35" name="矩形 34"/>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圆角矩形 42"/>
          <p:cNvSpPr/>
          <p:nvPr/>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a:solidFill>
                  <a:schemeClr val="tx1">
                    <a:lumMod val="75000"/>
                    <a:lumOff val="25000"/>
                  </a:schemeClr>
                </a:solidFill>
              </a:rPr>
              <a:t>习题</a:t>
            </a:r>
            <a:endParaRPr lang="zh-CN" altLang="en-US" sz="2100" dirty="0">
              <a:solidFill>
                <a:schemeClr val="tx1">
                  <a:lumMod val="75000"/>
                  <a:lumOff val="25000"/>
                </a:schemeClr>
              </a:solidFill>
            </a:endParaRPr>
          </a:p>
        </p:txBody>
      </p:sp>
      <p:sp>
        <p:nvSpPr>
          <p:cNvPr id="18" name="矩形 17"/>
          <p:cNvSpPr/>
          <p:nvPr/>
        </p:nvSpPr>
        <p:spPr>
          <a:xfrm>
            <a:off x="52070" y="-8890"/>
            <a:ext cx="9040495"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大数据应用人才培养系列教材</a:t>
            </a:r>
            <a:endParaRPr lang="zh-CN" altLang="en-US" sz="1355">
              <a:solidFill>
                <a:prstClr val="white"/>
              </a:solidFill>
            </a:endParaRPr>
          </a:p>
        </p:txBody>
      </p:sp>
      <p:grpSp>
        <p:nvGrpSpPr>
          <p:cNvPr id="8" name="组合 67"/>
          <p:cNvGrpSpPr/>
          <p:nvPr/>
        </p:nvGrpSpPr>
        <p:grpSpPr>
          <a:xfrm>
            <a:off x="1738118" y="2208089"/>
            <a:ext cx="5693399" cy="418385"/>
            <a:chOff x="1807264" y="3686227"/>
            <a:chExt cx="5693399" cy="418385"/>
          </a:xfrm>
        </p:grpSpPr>
        <p:sp>
          <p:nvSpPr>
            <p:cNvPr id="24" name="圆角矩形 23"/>
            <p:cNvSpPr/>
            <p:nvPr/>
          </p:nvSpPr>
          <p:spPr>
            <a:xfrm>
              <a:off x="1807264" y="3710412"/>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25" name="矩形 24"/>
            <p:cNvSpPr/>
            <p:nvPr/>
          </p:nvSpPr>
          <p:spPr>
            <a:xfrm>
              <a:off x="1879682" y="3686227"/>
              <a:ext cx="2739853"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数据挖掘概述</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877711" cy="415498"/>
          </a:xfrm>
          <a:prstGeom prst="rect">
            <a:avLst/>
          </a:prstGeom>
          <a:noFill/>
        </p:spPr>
        <p:txBody>
          <a:bodyPr wrap="none" rtlCol="0">
            <a:spAutoFit/>
          </a:bodyPr>
          <a:lstStyle/>
          <a:p>
            <a:r>
              <a:rPr lang="en-US" altLang="zh-CN" sz="2100" b="1" spc="225" dirty="0">
                <a:solidFill>
                  <a:prstClr val="white"/>
                </a:solidFill>
              </a:rPr>
              <a:t>1.3 </a:t>
            </a:r>
            <a:r>
              <a:rPr lang="zh-CN" altLang="en-US" sz="2100" b="1" spc="225" dirty="0">
                <a:solidFill>
                  <a:prstClr val="white"/>
                </a:solidFill>
              </a:rPr>
              <a:t>数据挖掘的应用</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794081" cy="300852"/>
          </a:xfrm>
          <a:prstGeom prst="rect">
            <a:avLst/>
          </a:prstGeom>
          <a:noFill/>
        </p:spPr>
        <p:txBody>
          <a:bodyPr wrap="none" rtlCol="0">
            <a:spAutoFit/>
          </a:bodyPr>
          <a:lstStyle/>
          <a:p>
            <a:r>
              <a:rPr lang="zh-CN" altLang="en-US" sz="1355" dirty="0" smtClean="0">
                <a:solidFill>
                  <a:prstClr val="white"/>
                </a:solidFill>
              </a:rPr>
              <a:t>第一章 </a:t>
            </a:r>
            <a:r>
              <a:rPr lang="zh-CN" altLang="en-US" sz="1355" dirty="0">
                <a:solidFill>
                  <a:prstClr val="white"/>
                </a:solidFill>
              </a:rPr>
              <a:t>数据挖掘概念</a:t>
            </a:r>
            <a:endParaRPr lang="zh-CN" altLang="en-US" sz="1355" dirty="0">
              <a:solidFill>
                <a:prstClr val="white"/>
              </a:solidFill>
            </a:endParaRPr>
          </a:p>
        </p:txBody>
      </p:sp>
      <p:sp>
        <p:nvSpPr>
          <p:cNvPr id="12" name="标题 2"/>
          <p:cNvSpPr txBox="1"/>
          <p:nvPr/>
        </p:nvSpPr>
        <p:spPr>
          <a:xfrm>
            <a:off x="442708" y="1067850"/>
            <a:ext cx="6785564" cy="54614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altLang="zh-CN" sz="1800" b="1" dirty="0">
                <a:solidFill>
                  <a:srgbClr val="3D89BC"/>
                </a:solidFill>
                <a:latin typeface="微软雅黑" panose="020B0503020204020204" pitchFamily="34" charset="-122"/>
                <a:ea typeface="微软雅黑" panose="020B0503020204020204" pitchFamily="34" charset="-122"/>
                <a:cs typeface="+mn-cs"/>
              </a:rPr>
              <a:t>1.3.1  </a:t>
            </a:r>
            <a:r>
              <a:rPr lang="zh-CN" altLang="en-US" sz="1800" b="1" dirty="0">
                <a:solidFill>
                  <a:srgbClr val="3D89BC"/>
                </a:solidFill>
                <a:latin typeface="微软雅黑" panose="020B0503020204020204" pitchFamily="34" charset="-122"/>
                <a:ea typeface="微软雅黑" panose="020B0503020204020204" pitchFamily="34" charset="-122"/>
                <a:cs typeface="+mn-cs"/>
              </a:rPr>
              <a:t>数据挖掘现状及发展趋势</a:t>
            </a:r>
            <a:endParaRPr lang="zh-CN" altLang="en-US" sz="1800" b="1" dirty="0">
              <a:solidFill>
                <a:srgbClr val="3D89BC"/>
              </a:solidFill>
              <a:latin typeface="微软雅黑" panose="020B0503020204020204" pitchFamily="34" charset="-122"/>
              <a:ea typeface="微软雅黑" panose="020B0503020204020204" pitchFamily="34" charset="-122"/>
              <a:cs typeface="+mn-cs"/>
            </a:endParaRPr>
          </a:p>
        </p:txBody>
      </p:sp>
      <p:sp>
        <p:nvSpPr>
          <p:cNvPr id="13" name="内容占位符 1"/>
          <p:cNvSpPr txBox="1"/>
          <p:nvPr/>
        </p:nvSpPr>
        <p:spPr>
          <a:xfrm>
            <a:off x="456776" y="1998125"/>
            <a:ext cx="7896552" cy="27550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0045" indent="179705">
              <a:lnSpc>
                <a:spcPct val="200000"/>
              </a:lnSpc>
              <a:spcBef>
                <a:spcPts val="0"/>
              </a:spcBef>
              <a:buNone/>
            </a:pP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就目前而言，大数据的来源是通过各种数据采集器、数据库、开源的数据发布、</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GPS</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信息、网络痕迹（搜索记录、购物等）、传感器收集、用户保存等等结构化、半结构化、非结构化的数据。</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877711" cy="415498"/>
          </a:xfrm>
          <a:prstGeom prst="rect">
            <a:avLst/>
          </a:prstGeom>
          <a:noFill/>
        </p:spPr>
        <p:txBody>
          <a:bodyPr wrap="none" rtlCol="0">
            <a:spAutoFit/>
          </a:bodyPr>
          <a:lstStyle/>
          <a:p>
            <a:r>
              <a:rPr lang="en-US" altLang="zh-CN" sz="2100" b="1" spc="225" dirty="0">
                <a:solidFill>
                  <a:prstClr val="white"/>
                </a:solidFill>
              </a:rPr>
              <a:t>1.3 </a:t>
            </a:r>
            <a:r>
              <a:rPr lang="zh-CN" altLang="en-US" sz="2100" b="1" spc="225" dirty="0">
                <a:solidFill>
                  <a:prstClr val="white"/>
                </a:solidFill>
              </a:rPr>
              <a:t>数据挖掘的应用</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794081" cy="300852"/>
          </a:xfrm>
          <a:prstGeom prst="rect">
            <a:avLst/>
          </a:prstGeom>
          <a:noFill/>
        </p:spPr>
        <p:txBody>
          <a:bodyPr wrap="none" rtlCol="0">
            <a:spAutoFit/>
          </a:bodyPr>
          <a:lstStyle/>
          <a:p>
            <a:r>
              <a:rPr lang="zh-CN" altLang="en-US" sz="1355" dirty="0" smtClean="0">
                <a:solidFill>
                  <a:prstClr val="white"/>
                </a:solidFill>
              </a:rPr>
              <a:t>第一章 </a:t>
            </a:r>
            <a:r>
              <a:rPr lang="zh-CN" altLang="en-US" sz="1355" dirty="0">
                <a:solidFill>
                  <a:prstClr val="white"/>
                </a:solidFill>
              </a:rPr>
              <a:t>数据挖掘概念</a:t>
            </a:r>
            <a:endParaRPr lang="zh-CN" altLang="en-US" sz="1355" dirty="0">
              <a:solidFill>
                <a:prstClr val="white"/>
              </a:solidFill>
            </a:endParaRPr>
          </a:p>
        </p:txBody>
      </p:sp>
      <p:sp>
        <p:nvSpPr>
          <p:cNvPr id="12" name="标题 2"/>
          <p:cNvSpPr txBox="1"/>
          <p:nvPr/>
        </p:nvSpPr>
        <p:spPr>
          <a:xfrm>
            <a:off x="442708" y="1067850"/>
            <a:ext cx="6785564" cy="54614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altLang="zh-CN" sz="1800" b="1" dirty="0">
                <a:solidFill>
                  <a:srgbClr val="3D89BC"/>
                </a:solidFill>
                <a:latin typeface="微软雅黑" panose="020B0503020204020204" pitchFamily="34" charset="-122"/>
                <a:ea typeface="微软雅黑" panose="020B0503020204020204" pitchFamily="34" charset="-122"/>
                <a:cs typeface="+mn-cs"/>
              </a:rPr>
              <a:t>1.3.1  </a:t>
            </a:r>
            <a:r>
              <a:rPr lang="zh-CN" altLang="en-US" sz="1800" b="1" dirty="0">
                <a:solidFill>
                  <a:srgbClr val="3D89BC"/>
                </a:solidFill>
                <a:latin typeface="微软雅黑" panose="020B0503020204020204" pitchFamily="34" charset="-122"/>
                <a:ea typeface="微软雅黑" panose="020B0503020204020204" pitchFamily="34" charset="-122"/>
                <a:cs typeface="+mn-cs"/>
              </a:rPr>
              <a:t>数据挖掘现状及发展趋势</a:t>
            </a:r>
            <a:endParaRPr lang="zh-CN" altLang="en-US" sz="1800" b="1" dirty="0">
              <a:solidFill>
                <a:srgbClr val="3D89BC"/>
              </a:solidFill>
              <a:latin typeface="微软雅黑" panose="020B0503020204020204" pitchFamily="34" charset="-122"/>
              <a:ea typeface="微软雅黑" panose="020B0503020204020204" pitchFamily="34" charset="-122"/>
              <a:cs typeface="+mn-cs"/>
            </a:endParaRPr>
          </a:p>
        </p:txBody>
      </p:sp>
      <p:sp>
        <p:nvSpPr>
          <p:cNvPr id="13" name="内容占位符 1"/>
          <p:cNvSpPr txBox="1"/>
          <p:nvPr/>
        </p:nvSpPr>
        <p:spPr>
          <a:xfrm>
            <a:off x="414573" y="1681839"/>
            <a:ext cx="7896552" cy="27550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None/>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数据挖掘发展</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a:lnSpc>
                <a:spcPct val="150000"/>
              </a:lnSpc>
              <a:buFont typeface="Wingdings" panose="05000000000000000000" pitchFamily="2" charset="2"/>
              <a:buChar char="l"/>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第一，语言标准化，使语言描述形式化、标准化。</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a:lnSpc>
                <a:spcPct val="150000"/>
              </a:lnSpc>
              <a:buFont typeface="Wingdings" panose="05000000000000000000" pitchFamily="2" charset="2"/>
              <a:buChar char="l"/>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第二，实施标准化，即真正的可视化数据挖掘，在知识发现过程人机交互更便捷。</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a:lnSpc>
                <a:spcPct val="150000"/>
              </a:lnSpc>
              <a:buFont typeface="Wingdings" panose="05000000000000000000" pitchFamily="2" charset="2"/>
              <a:buChar char="l"/>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第三，</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Web</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数据挖掘，建立</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DMKD</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（数据挖掘和知识发现）服务器。</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a:lnSpc>
                <a:spcPct val="150000"/>
              </a:lnSpc>
              <a:buFont typeface="Wingdings" panose="05000000000000000000" pitchFamily="2" charset="2"/>
              <a:buChar char="l"/>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第四，实现多媒体数据挖掘，多媒体数据是一种多维的、半结构化、非结构化等形式的数据。</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endParaRPr lang="zh-CN" altLang="en-US" dirty="0"/>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877711" cy="415498"/>
          </a:xfrm>
          <a:prstGeom prst="rect">
            <a:avLst/>
          </a:prstGeom>
          <a:noFill/>
        </p:spPr>
        <p:txBody>
          <a:bodyPr wrap="none" rtlCol="0">
            <a:spAutoFit/>
          </a:bodyPr>
          <a:lstStyle/>
          <a:p>
            <a:r>
              <a:rPr lang="en-US" altLang="zh-CN" sz="2100" b="1" spc="225" dirty="0">
                <a:solidFill>
                  <a:prstClr val="white"/>
                </a:solidFill>
              </a:rPr>
              <a:t>1.3 </a:t>
            </a:r>
            <a:r>
              <a:rPr lang="zh-CN" altLang="en-US" sz="2100" b="1" spc="225" dirty="0">
                <a:solidFill>
                  <a:prstClr val="white"/>
                </a:solidFill>
              </a:rPr>
              <a:t>数据挖掘的应用</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794081" cy="300852"/>
          </a:xfrm>
          <a:prstGeom prst="rect">
            <a:avLst/>
          </a:prstGeom>
          <a:noFill/>
        </p:spPr>
        <p:txBody>
          <a:bodyPr wrap="none" rtlCol="0">
            <a:spAutoFit/>
          </a:bodyPr>
          <a:lstStyle/>
          <a:p>
            <a:r>
              <a:rPr lang="zh-CN" altLang="en-US" sz="1355" dirty="0" smtClean="0">
                <a:solidFill>
                  <a:prstClr val="white"/>
                </a:solidFill>
              </a:rPr>
              <a:t>第一章 </a:t>
            </a:r>
            <a:r>
              <a:rPr lang="zh-CN" altLang="en-US" sz="1355" dirty="0">
                <a:solidFill>
                  <a:prstClr val="white"/>
                </a:solidFill>
              </a:rPr>
              <a:t>数据挖掘概念</a:t>
            </a:r>
            <a:endParaRPr lang="zh-CN" altLang="en-US" sz="1355" dirty="0">
              <a:solidFill>
                <a:prstClr val="white"/>
              </a:solidFill>
            </a:endParaRPr>
          </a:p>
        </p:txBody>
      </p:sp>
      <p:sp>
        <p:nvSpPr>
          <p:cNvPr id="12" name="标题 2"/>
          <p:cNvSpPr txBox="1"/>
          <p:nvPr/>
        </p:nvSpPr>
        <p:spPr>
          <a:xfrm>
            <a:off x="442708" y="1067850"/>
            <a:ext cx="6785564" cy="54614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1800" b="1" dirty="0">
                <a:solidFill>
                  <a:srgbClr val="3D89BC"/>
                </a:solidFill>
                <a:latin typeface="微软雅黑" panose="020B0503020204020204" pitchFamily="34" charset="-122"/>
                <a:ea typeface="微软雅黑" panose="020B0503020204020204" pitchFamily="34" charset="-122"/>
                <a:cs typeface="+mn-cs"/>
              </a:rPr>
              <a:t>1.3.2  </a:t>
            </a:r>
            <a:r>
              <a:rPr lang="zh-CN" altLang="en-US" sz="1800" b="1" dirty="0">
                <a:solidFill>
                  <a:srgbClr val="3D89BC"/>
                </a:solidFill>
                <a:latin typeface="微软雅黑" panose="020B0503020204020204" pitchFamily="34" charset="-122"/>
                <a:ea typeface="微软雅黑" panose="020B0503020204020204" pitchFamily="34" charset="-122"/>
                <a:cs typeface="+mn-cs"/>
              </a:rPr>
              <a:t>数据挖掘需要解决什么问题</a:t>
            </a:r>
            <a:endParaRPr lang="zh-CN" altLang="en-US" sz="1800" b="1" dirty="0">
              <a:solidFill>
                <a:srgbClr val="3D89BC"/>
              </a:solidFill>
              <a:latin typeface="微软雅黑" panose="020B0503020204020204" pitchFamily="34" charset="-122"/>
              <a:ea typeface="微软雅黑" panose="020B0503020204020204" pitchFamily="34" charset="-122"/>
              <a:cs typeface="+mn-cs"/>
            </a:endParaRPr>
          </a:p>
        </p:txBody>
      </p:sp>
      <p:sp>
        <p:nvSpPr>
          <p:cNvPr id="13" name="内容占位符 1"/>
          <p:cNvSpPr txBox="1"/>
          <p:nvPr/>
        </p:nvSpPr>
        <p:spPr>
          <a:xfrm>
            <a:off x="428640" y="2060630"/>
            <a:ext cx="8043586" cy="232172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179705">
              <a:lnSpc>
                <a:spcPct val="200000"/>
              </a:lnSpc>
              <a:spcBef>
                <a:spcPts val="0"/>
              </a:spcBef>
              <a:buNone/>
            </a:pP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在面对大量非结构、半结构数据集带来的问题时，传统的数据分析技术、方法常常遇到很多的问题甚至是困境，这也是要进行真正数据挖掘需要解决的问题。</a:t>
            </a:r>
            <a:endPar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877711" cy="415498"/>
          </a:xfrm>
          <a:prstGeom prst="rect">
            <a:avLst/>
          </a:prstGeom>
          <a:noFill/>
        </p:spPr>
        <p:txBody>
          <a:bodyPr wrap="none" rtlCol="0">
            <a:spAutoFit/>
          </a:bodyPr>
          <a:lstStyle/>
          <a:p>
            <a:r>
              <a:rPr lang="en-US" altLang="zh-CN" sz="2100" b="1" spc="225" dirty="0">
                <a:solidFill>
                  <a:prstClr val="white"/>
                </a:solidFill>
              </a:rPr>
              <a:t>1.3 </a:t>
            </a:r>
            <a:r>
              <a:rPr lang="zh-CN" altLang="en-US" sz="2100" b="1" spc="225" dirty="0">
                <a:solidFill>
                  <a:prstClr val="white"/>
                </a:solidFill>
              </a:rPr>
              <a:t>数据挖掘的应用</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794081" cy="300852"/>
          </a:xfrm>
          <a:prstGeom prst="rect">
            <a:avLst/>
          </a:prstGeom>
          <a:noFill/>
        </p:spPr>
        <p:txBody>
          <a:bodyPr wrap="none" rtlCol="0">
            <a:spAutoFit/>
          </a:bodyPr>
          <a:lstStyle/>
          <a:p>
            <a:r>
              <a:rPr lang="zh-CN" altLang="en-US" sz="1355" dirty="0" smtClean="0">
                <a:solidFill>
                  <a:prstClr val="white"/>
                </a:solidFill>
              </a:rPr>
              <a:t>第一章 </a:t>
            </a:r>
            <a:r>
              <a:rPr lang="zh-CN" altLang="en-US" sz="1355" dirty="0">
                <a:solidFill>
                  <a:prstClr val="white"/>
                </a:solidFill>
              </a:rPr>
              <a:t>数据挖掘概念</a:t>
            </a:r>
            <a:endParaRPr lang="zh-CN" altLang="en-US" sz="1355" dirty="0">
              <a:solidFill>
                <a:prstClr val="white"/>
              </a:solidFill>
            </a:endParaRPr>
          </a:p>
        </p:txBody>
      </p:sp>
      <p:sp>
        <p:nvSpPr>
          <p:cNvPr id="12" name="标题 2"/>
          <p:cNvSpPr txBox="1"/>
          <p:nvPr/>
        </p:nvSpPr>
        <p:spPr>
          <a:xfrm>
            <a:off x="442708" y="1067850"/>
            <a:ext cx="6785564" cy="54614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1800" b="1" dirty="0">
                <a:solidFill>
                  <a:srgbClr val="3D89BC"/>
                </a:solidFill>
                <a:latin typeface="微软雅黑" panose="020B0503020204020204" pitchFamily="34" charset="-122"/>
                <a:ea typeface="微软雅黑" panose="020B0503020204020204" pitchFamily="34" charset="-122"/>
                <a:cs typeface="+mn-cs"/>
              </a:rPr>
              <a:t>1.3.2  </a:t>
            </a:r>
            <a:r>
              <a:rPr lang="zh-CN" altLang="en-US" sz="1800" b="1" dirty="0">
                <a:solidFill>
                  <a:srgbClr val="3D89BC"/>
                </a:solidFill>
                <a:latin typeface="微软雅黑" panose="020B0503020204020204" pitchFamily="34" charset="-122"/>
                <a:ea typeface="微软雅黑" panose="020B0503020204020204" pitchFamily="34" charset="-122"/>
                <a:cs typeface="+mn-cs"/>
              </a:rPr>
              <a:t>数据挖掘需要解决什么问题</a:t>
            </a:r>
            <a:endParaRPr lang="zh-CN" altLang="en-US" sz="1800" b="1" dirty="0">
              <a:solidFill>
                <a:srgbClr val="3D89BC"/>
              </a:solidFill>
              <a:latin typeface="微软雅黑" panose="020B0503020204020204" pitchFamily="34" charset="-122"/>
              <a:ea typeface="微软雅黑" panose="020B0503020204020204" pitchFamily="34" charset="-122"/>
              <a:cs typeface="+mn-cs"/>
            </a:endParaRPr>
          </a:p>
        </p:txBody>
      </p:sp>
      <p:sp>
        <p:nvSpPr>
          <p:cNvPr id="11" name="文本框 10"/>
          <p:cNvSpPr txBox="1"/>
          <p:nvPr/>
        </p:nvSpPr>
        <p:spPr>
          <a:xfrm>
            <a:off x="698877" y="1448789"/>
            <a:ext cx="4969107" cy="3649845"/>
          </a:xfrm>
          <a:prstGeom prst="rect">
            <a:avLst/>
          </a:prstGeom>
          <a:noFill/>
        </p:spPr>
        <p:txBody>
          <a:bodyPr wrap="square" rtlCol="0">
            <a:spAutoFit/>
          </a:bodyPr>
          <a:lstStyle/>
          <a:p>
            <a:pPr marL="228600" indent="179705">
              <a:lnSpc>
                <a:spcPct val="300000"/>
              </a:lnSpc>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1. </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算法延展性</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28600" indent="179705">
              <a:lnSpc>
                <a:spcPct val="300000"/>
              </a:lnSpc>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2. </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高维性</a:t>
            </a:r>
            <a:endPar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28600" indent="179705">
              <a:lnSpc>
                <a:spcPct val="300000"/>
              </a:lnSpc>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3. </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多种而复杂数据</a:t>
            </a:r>
            <a:endPar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28600" indent="179705">
              <a:lnSpc>
                <a:spcPct val="300000"/>
              </a:lnSpc>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4. </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数据的所有权与分布</a:t>
            </a:r>
            <a:endPar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28600" indent="179705">
              <a:lnSpc>
                <a:spcPct val="300000"/>
              </a:lnSpc>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5. </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非传统的分析</a:t>
            </a:r>
            <a:endPar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877711" cy="415498"/>
          </a:xfrm>
          <a:prstGeom prst="rect">
            <a:avLst/>
          </a:prstGeom>
          <a:noFill/>
        </p:spPr>
        <p:txBody>
          <a:bodyPr wrap="none" rtlCol="0">
            <a:spAutoFit/>
          </a:bodyPr>
          <a:lstStyle/>
          <a:p>
            <a:r>
              <a:rPr lang="en-US" altLang="zh-CN" sz="2100" b="1" spc="225" dirty="0">
                <a:solidFill>
                  <a:prstClr val="white"/>
                </a:solidFill>
              </a:rPr>
              <a:t>1.3 </a:t>
            </a:r>
            <a:r>
              <a:rPr lang="zh-CN" altLang="en-US" sz="2100" b="1" spc="225" dirty="0">
                <a:solidFill>
                  <a:prstClr val="white"/>
                </a:solidFill>
              </a:rPr>
              <a:t>数据挖掘的应用</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794081" cy="300852"/>
          </a:xfrm>
          <a:prstGeom prst="rect">
            <a:avLst/>
          </a:prstGeom>
          <a:noFill/>
        </p:spPr>
        <p:txBody>
          <a:bodyPr wrap="none" rtlCol="0">
            <a:spAutoFit/>
          </a:bodyPr>
          <a:lstStyle/>
          <a:p>
            <a:r>
              <a:rPr lang="zh-CN" altLang="en-US" sz="1355" dirty="0" smtClean="0">
                <a:solidFill>
                  <a:prstClr val="white"/>
                </a:solidFill>
              </a:rPr>
              <a:t>第一章 </a:t>
            </a:r>
            <a:r>
              <a:rPr lang="zh-CN" altLang="en-US" sz="1355" dirty="0">
                <a:solidFill>
                  <a:prstClr val="white"/>
                </a:solidFill>
              </a:rPr>
              <a:t>数据挖掘概念</a:t>
            </a:r>
            <a:endParaRPr lang="zh-CN" altLang="en-US" sz="1355" dirty="0">
              <a:solidFill>
                <a:prstClr val="white"/>
              </a:solidFill>
            </a:endParaRPr>
          </a:p>
        </p:txBody>
      </p:sp>
      <p:sp>
        <p:nvSpPr>
          <p:cNvPr id="12" name="标题 2"/>
          <p:cNvSpPr txBox="1"/>
          <p:nvPr/>
        </p:nvSpPr>
        <p:spPr>
          <a:xfrm>
            <a:off x="369580" y="774006"/>
            <a:ext cx="6785564" cy="54614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altLang="zh-CN" sz="1400" b="1" dirty="0">
                <a:solidFill>
                  <a:srgbClr val="3D89BC"/>
                </a:solidFill>
                <a:latin typeface="微软雅黑" panose="020B0503020204020204" pitchFamily="34" charset="-122"/>
                <a:ea typeface="微软雅黑" panose="020B0503020204020204" pitchFamily="34" charset="-122"/>
                <a:cs typeface="+mn-cs"/>
              </a:rPr>
              <a:t>1. </a:t>
            </a:r>
            <a:r>
              <a:rPr lang="zh-CN" altLang="zh-CN" sz="1400" b="1" dirty="0">
                <a:solidFill>
                  <a:srgbClr val="3D89BC"/>
                </a:solidFill>
                <a:latin typeface="微软雅黑" panose="020B0503020204020204" pitchFamily="34" charset="-122"/>
                <a:ea typeface="微软雅黑" panose="020B0503020204020204" pitchFamily="34" charset="-122"/>
                <a:cs typeface="+mn-cs"/>
              </a:rPr>
              <a:t>算法延展性</a:t>
            </a:r>
            <a:endParaRPr lang="en-US" altLang="zh-CN" sz="1400" b="1" dirty="0">
              <a:solidFill>
                <a:srgbClr val="3D89BC"/>
              </a:solidFill>
              <a:latin typeface="微软雅黑" panose="020B0503020204020204" pitchFamily="34" charset="-122"/>
              <a:ea typeface="微软雅黑" panose="020B0503020204020204" pitchFamily="34" charset="-122"/>
              <a:cs typeface="+mn-cs"/>
            </a:endParaRPr>
          </a:p>
        </p:txBody>
      </p:sp>
      <p:sp>
        <p:nvSpPr>
          <p:cNvPr id="11" name="文本框 10"/>
          <p:cNvSpPr txBox="1"/>
          <p:nvPr/>
        </p:nvSpPr>
        <p:spPr>
          <a:xfrm>
            <a:off x="278407" y="1026834"/>
            <a:ext cx="8187566" cy="775277"/>
          </a:xfrm>
          <a:prstGeom prst="rect">
            <a:avLst/>
          </a:prstGeom>
          <a:noFill/>
        </p:spPr>
        <p:txBody>
          <a:bodyPr wrap="square" rtlCol="0">
            <a:spAutoFit/>
          </a:bodyPr>
          <a:lstStyle/>
          <a:p>
            <a:pPr marL="228600" indent="179705">
              <a:lnSpc>
                <a:spcPct val="200000"/>
              </a:lnSpc>
            </a:pPr>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算法延展性即为算法弹性，随着数据产生、采集技术的快速进步，以</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GB</a:t>
            </a:r>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TB</a:t>
            </a:r>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PB</a:t>
            </a:r>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1GB=1024MB</a:t>
            </a:r>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1TB=1024GB</a:t>
            </a:r>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1PB=1024TB</a:t>
            </a:r>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）为单位的数据集越来越普遍。</a:t>
            </a:r>
            <a:endPar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sp>
        <p:nvSpPr>
          <p:cNvPr id="13" name="标题 2"/>
          <p:cNvSpPr txBox="1"/>
          <p:nvPr/>
        </p:nvSpPr>
        <p:spPr>
          <a:xfrm>
            <a:off x="369580" y="1874075"/>
            <a:ext cx="6785564" cy="54614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altLang="zh-CN" sz="1400" b="1" dirty="0">
                <a:solidFill>
                  <a:srgbClr val="3D89BC"/>
                </a:solidFill>
                <a:latin typeface="微软雅黑" panose="020B0503020204020204" pitchFamily="34" charset="-122"/>
                <a:ea typeface="微软雅黑" panose="020B0503020204020204" pitchFamily="34" charset="-122"/>
                <a:cs typeface="+mn-cs"/>
              </a:rPr>
              <a:t>2. </a:t>
            </a:r>
            <a:r>
              <a:rPr lang="zh-CN" altLang="zh-CN" sz="1400" b="1" dirty="0">
                <a:solidFill>
                  <a:srgbClr val="3D89BC"/>
                </a:solidFill>
                <a:latin typeface="微软雅黑" panose="020B0503020204020204" pitchFamily="34" charset="-122"/>
                <a:ea typeface="微软雅黑" panose="020B0503020204020204" pitchFamily="34" charset="-122"/>
                <a:cs typeface="+mn-cs"/>
              </a:rPr>
              <a:t>高维性</a:t>
            </a:r>
            <a:endParaRPr lang="zh-CN" altLang="zh-CN" sz="1400" b="1" dirty="0">
              <a:solidFill>
                <a:srgbClr val="3D89BC"/>
              </a:solidFill>
              <a:latin typeface="微软雅黑" panose="020B0503020204020204" pitchFamily="34" charset="-122"/>
              <a:ea typeface="微软雅黑" panose="020B0503020204020204" pitchFamily="34" charset="-122"/>
              <a:cs typeface="+mn-cs"/>
            </a:endParaRPr>
          </a:p>
        </p:txBody>
      </p:sp>
      <p:sp>
        <p:nvSpPr>
          <p:cNvPr id="15" name="文本框 14"/>
          <p:cNvSpPr txBox="1"/>
          <p:nvPr/>
        </p:nvSpPr>
        <p:spPr>
          <a:xfrm>
            <a:off x="278407" y="2339478"/>
            <a:ext cx="7488001" cy="405945"/>
          </a:xfrm>
          <a:prstGeom prst="rect">
            <a:avLst/>
          </a:prstGeom>
          <a:noFill/>
        </p:spPr>
        <p:txBody>
          <a:bodyPr wrap="square" rtlCol="0">
            <a:spAutoFit/>
          </a:bodyPr>
          <a:lstStyle/>
          <a:p>
            <a:pPr marL="228600" indent="179705">
              <a:lnSpc>
                <a:spcPct val="200000"/>
              </a:lnSpc>
            </a:pPr>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在以前的数据库构成中只有少量属性的数据集，现在大数据集群构成中是具有成百上千属性的数据集。</a:t>
            </a:r>
            <a:endPar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sp>
        <p:nvSpPr>
          <p:cNvPr id="16" name="标题 2"/>
          <p:cNvSpPr txBox="1"/>
          <p:nvPr/>
        </p:nvSpPr>
        <p:spPr>
          <a:xfrm>
            <a:off x="369580" y="2974144"/>
            <a:ext cx="6785564" cy="54614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altLang="zh-CN" sz="1400" b="1" dirty="0">
                <a:solidFill>
                  <a:srgbClr val="3D89BC"/>
                </a:solidFill>
                <a:latin typeface="微软雅黑" panose="020B0503020204020204" pitchFamily="34" charset="-122"/>
                <a:ea typeface="微软雅黑" panose="020B0503020204020204" pitchFamily="34" charset="-122"/>
                <a:cs typeface="+mn-cs"/>
              </a:rPr>
              <a:t>3. </a:t>
            </a:r>
            <a:r>
              <a:rPr lang="zh-CN" altLang="zh-CN" sz="1400" b="1" dirty="0">
                <a:solidFill>
                  <a:srgbClr val="3D89BC"/>
                </a:solidFill>
                <a:latin typeface="微软雅黑" panose="020B0503020204020204" pitchFamily="34" charset="-122"/>
                <a:ea typeface="微软雅黑" panose="020B0503020204020204" pitchFamily="34" charset="-122"/>
                <a:cs typeface="+mn-cs"/>
              </a:rPr>
              <a:t>多种而复杂数据</a:t>
            </a:r>
            <a:endParaRPr lang="zh-CN" altLang="zh-CN" sz="1400" b="1" dirty="0">
              <a:solidFill>
                <a:srgbClr val="3D89BC"/>
              </a:solidFill>
              <a:latin typeface="微软雅黑" panose="020B0503020204020204" pitchFamily="34" charset="-122"/>
              <a:ea typeface="微软雅黑" panose="020B0503020204020204" pitchFamily="34" charset="-122"/>
              <a:cs typeface="+mn-cs"/>
            </a:endParaRPr>
          </a:p>
        </p:txBody>
      </p:sp>
      <p:sp>
        <p:nvSpPr>
          <p:cNvPr id="17" name="文本框 16"/>
          <p:cNvSpPr txBox="1"/>
          <p:nvPr/>
        </p:nvSpPr>
        <p:spPr>
          <a:xfrm>
            <a:off x="278407" y="3421289"/>
            <a:ext cx="7719495" cy="405945"/>
          </a:xfrm>
          <a:prstGeom prst="rect">
            <a:avLst/>
          </a:prstGeom>
          <a:noFill/>
        </p:spPr>
        <p:txBody>
          <a:bodyPr wrap="square" rtlCol="0">
            <a:spAutoFit/>
          </a:bodyPr>
          <a:lstStyle/>
          <a:p>
            <a:pPr marL="228600" indent="179705">
              <a:lnSpc>
                <a:spcPct val="200000"/>
              </a:lnSpc>
            </a:pPr>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在传统数据分析方法里只处理包含相同类型属性的数据集，或者是连续的，或者是分类的。</a:t>
            </a:r>
            <a:endPar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sp>
        <p:nvSpPr>
          <p:cNvPr id="18" name="标题 2"/>
          <p:cNvSpPr txBox="1"/>
          <p:nvPr/>
        </p:nvSpPr>
        <p:spPr>
          <a:xfrm>
            <a:off x="369580" y="4074213"/>
            <a:ext cx="6785564" cy="54614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altLang="zh-CN" sz="1400" b="1" dirty="0">
                <a:solidFill>
                  <a:srgbClr val="3D89BC"/>
                </a:solidFill>
                <a:latin typeface="微软雅黑" panose="020B0503020204020204" pitchFamily="34" charset="-122"/>
                <a:ea typeface="微软雅黑" panose="020B0503020204020204" pitchFamily="34" charset="-122"/>
                <a:cs typeface="+mn-cs"/>
              </a:rPr>
              <a:t>4. </a:t>
            </a:r>
            <a:r>
              <a:rPr lang="zh-CN" altLang="zh-CN" sz="1400" b="1" dirty="0">
                <a:solidFill>
                  <a:srgbClr val="3D89BC"/>
                </a:solidFill>
                <a:latin typeface="微软雅黑" panose="020B0503020204020204" pitchFamily="34" charset="-122"/>
                <a:ea typeface="微软雅黑" panose="020B0503020204020204" pitchFamily="34" charset="-122"/>
                <a:cs typeface="+mn-cs"/>
              </a:rPr>
              <a:t>数据的所有权与分布</a:t>
            </a:r>
            <a:endParaRPr lang="zh-CN" altLang="zh-CN" sz="1400" b="1" dirty="0">
              <a:solidFill>
                <a:srgbClr val="3D89BC"/>
              </a:solidFill>
              <a:latin typeface="微软雅黑" panose="020B0503020204020204" pitchFamily="34" charset="-122"/>
              <a:ea typeface="微软雅黑" panose="020B0503020204020204" pitchFamily="34" charset="-122"/>
              <a:cs typeface="+mn-cs"/>
            </a:endParaRPr>
          </a:p>
        </p:txBody>
      </p:sp>
      <p:sp>
        <p:nvSpPr>
          <p:cNvPr id="19" name="文本框 18"/>
          <p:cNvSpPr txBox="1"/>
          <p:nvPr/>
        </p:nvSpPr>
        <p:spPr>
          <a:xfrm>
            <a:off x="278407" y="4295351"/>
            <a:ext cx="7430127" cy="775277"/>
          </a:xfrm>
          <a:prstGeom prst="rect">
            <a:avLst/>
          </a:prstGeom>
          <a:noFill/>
        </p:spPr>
        <p:txBody>
          <a:bodyPr wrap="square" rtlCol="0">
            <a:spAutoFit/>
          </a:bodyPr>
          <a:lstStyle/>
          <a:p>
            <a:pPr marL="228600" indent="179705">
              <a:lnSpc>
                <a:spcPct val="200000"/>
              </a:lnSpc>
            </a:pPr>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现在经常会有这样的状况，需要分析的数据并非存放在一个站点，或归属一个机构，而是地理或空间分布在属于多个机构的资源中</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endPar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sp>
        <p:nvSpPr>
          <p:cNvPr id="20" name="标题 2"/>
          <p:cNvSpPr txBox="1"/>
          <p:nvPr/>
        </p:nvSpPr>
        <p:spPr>
          <a:xfrm>
            <a:off x="369580" y="5174283"/>
            <a:ext cx="6785564" cy="54614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altLang="zh-CN" sz="1400" b="1" dirty="0">
                <a:solidFill>
                  <a:srgbClr val="3D89BC"/>
                </a:solidFill>
                <a:latin typeface="微软雅黑" panose="020B0503020204020204" pitchFamily="34" charset="-122"/>
                <a:ea typeface="微软雅黑" panose="020B0503020204020204" pitchFamily="34" charset="-122"/>
                <a:cs typeface="+mn-cs"/>
              </a:rPr>
              <a:t>5. </a:t>
            </a:r>
            <a:r>
              <a:rPr lang="zh-CN" altLang="zh-CN" sz="1400" b="1" dirty="0">
                <a:solidFill>
                  <a:srgbClr val="3D89BC"/>
                </a:solidFill>
                <a:latin typeface="微软雅黑" panose="020B0503020204020204" pitchFamily="34" charset="-122"/>
                <a:ea typeface="微软雅黑" panose="020B0503020204020204" pitchFamily="34" charset="-122"/>
                <a:cs typeface="+mn-cs"/>
              </a:rPr>
              <a:t>非传统的分析</a:t>
            </a:r>
            <a:endParaRPr lang="zh-CN" altLang="zh-CN" sz="1400" b="1" dirty="0">
              <a:solidFill>
                <a:srgbClr val="3D89BC"/>
              </a:solidFill>
              <a:latin typeface="微软雅黑" panose="020B0503020204020204" pitchFamily="34" charset="-122"/>
              <a:ea typeface="微软雅黑" panose="020B0503020204020204" pitchFamily="34" charset="-122"/>
              <a:cs typeface="+mn-cs"/>
            </a:endParaRPr>
          </a:p>
        </p:txBody>
      </p:sp>
      <p:sp>
        <p:nvSpPr>
          <p:cNvPr id="21" name="文本框 20"/>
          <p:cNvSpPr txBox="1"/>
          <p:nvPr/>
        </p:nvSpPr>
        <p:spPr>
          <a:xfrm>
            <a:off x="278407" y="5405579"/>
            <a:ext cx="7511150" cy="775277"/>
          </a:xfrm>
          <a:prstGeom prst="rect">
            <a:avLst/>
          </a:prstGeom>
          <a:noFill/>
        </p:spPr>
        <p:txBody>
          <a:bodyPr wrap="square" rtlCol="0">
            <a:spAutoFit/>
          </a:bodyPr>
          <a:lstStyle/>
          <a:p>
            <a:pPr marL="228600" indent="179705">
              <a:lnSpc>
                <a:spcPct val="200000"/>
              </a:lnSpc>
            </a:pPr>
            <a:r>
              <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rPr>
              <a:t>统计方法的传统方法是基于先提出一种假设然后检验，即提出一种假设，再设计实验来收集数据，然后以假设为基础分析数据。</a:t>
            </a:r>
            <a:endParaRPr lang="zh-CN"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877711" cy="415498"/>
          </a:xfrm>
          <a:prstGeom prst="rect">
            <a:avLst/>
          </a:prstGeom>
          <a:noFill/>
        </p:spPr>
        <p:txBody>
          <a:bodyPr wrap="none" rtlCol="0">
            <a:spAutoFit/>
          </a:bodyPr>
          <a:lstStyle/>
          <a:p>
            <a:r>
              <a:rPr lang="en-US" altLang="zh-CN" sz="2100" b="1" spc="225" dirty="0">
                <a:solidFill>
                  <a:prstClr val="white"/>
                </a:solidFill>
              </a:rPr>
              <a:t>1.3 </a:t>
            </a:r>
            <a:r>
              <a:rPr lang="zh-CN" altLang="en-US" sz="2100" b="1" spc="225" dirty="0">
                <a:solidFill>
                  <a:prstClr val="white"/>
                </a:solidFill>
              </a:rPr>
              <a:t>数据挖掘的应用</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794081" cy="300852"/>
          </a:xfrm>
          <a:prstGeom prst="rect">
            <a:avLst/>
          </a:prstGeom>
          <a:noFill/>
        </p:spPr>
        <p:txBody>
          <a:bodyPr wrap="none" rtlCol="0">
            <a:spAutoFit/>
          </a:bodyPr>
          <a:lstStyle/>
          <a:p>
            <a:r>
              <a:rPr lang="zh-CN" altLang="en-US" sz="1355" dirty="0" smtClean="0">
                <a:solidFill>
                  <a:prstClr val="white"/>
                </a:solidFill>
              </a:rPr>
              <a:t>第一章 </a:t>
            </a:r>
            <a:r>
              <a:rPr lang="zh-CN" altLang="en-US" sz="1355" dirty="0">
                <a:solidFill>
                  <a:prstClr val="white"/>
                </a:solidFill>
              </a:rPr>
              <a:t>数据挖掘概念</a:t>
            </a:r>
            <a:endParaRPr lang="zh-CN" altLang="en-US" sz="1355" dirty="0">
              <a:solidFill>
                <a:prstClr val="white"/>
              </a:solidFill>
            </a:endParaRPr>
          </a:p>
        </p:txBody>
      </p:sp>
      <p:sp>
        <p:nvSpPr>
          <p:cNvPr id="12" name="标题 2"/>
          <p:cNvSpPr txBox="1"/>
          <p:nvPr/>
        </p:nvSpPr>
        <p:spPr>
          <a:xfrm>
            <a:off x="442708" y="1067850"/>
            <a:ext cx="6785564" cy="54614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altLang="zh-CN" sz="1800" b="1" dirty="0">
                <a:solidFill>
                  <a:srgbClr val="3D89BC"/>
                </a:solidFill>
                <a:latin typeface="微软雅黑" panose="020B0503020204020204" pitchFamily="34" charset="-122"/>
                <a:ea typeface="微软雅黑" panose="020B0503020204020204" pitchFamily="34" charset="-122"/>
                <a:cs typeface="+mn-cs"/>
              </a:rPr>
              <a:t>1.3.3  </a:t>
            </a:r>
            <a:r>
              <a:rPr lang="zh-CN" altLang="en-US" sz="1800" b="1" dirty="0">
                <a:solidFill>
                  <a:srgbClr val="3D89BC"/>
                </a:solidFill>
                <a:latin typeface="微软雅黑" panose="020B0503020204020204" pitchFamily="34" charset="-122"/>
                <a:ea typeface="微软雅黑" panose="020B0503020204020204" pitchFamily="34" charset="-122"/>
                <a:cs typeface="+mn-cs"/>
              </a:rPr>
              <a:t>数据挖掘的应用场景</a:t>
            </a:r>
            <a:endParaRPr lang="zh-CN" altLang="en-US" sz="1800" b="1" dirty="0">
              <a:solidFill>
                <a:srgbClr val="3D89BC"/>
              </a:solidFill>
              <a:latin typeface="微软雅黑" panose="020B0503020204020204" pitchFamily="34" charset="-122"/>
              <a:ea typeface="微软雅黑" panose="020B0503020204020204" pitchFamily="34" charset="-122"/>
              <a:cs typeface="+mn-cs"/>
            </a:endParaRPr>
          </a:p>
        </p:txBody>
      </p:sp>
      <p:sp>
        <p:nvSpPr>
          <p:cNvPr id="15" name="内容占位符 1"/>
          <p:cNvSpPr txBox="1"/>
          <p:nvPr/>
        </p:nvSpPr>
        <p:spPr>
          <a:xfrm>
            <a:off x="452232" y="1613996"/>
            <a:ext cx="8244092" cy="3696287"/>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179705">
              <a:lnSpc>
                <a:spcPct val="300000"/>
              </a:lnSpc>
              <a:spcBef>
                <a:spcPts val="0"/>
              </a:spcBef>
              <a:buFont typeface="Wingdings" panose="05000000000000000000" pitchFamily="2" charset="2"/>
              <a:buChar char="l"/>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1.</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商业数据挖掘应用场景</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179705">
              <a:lnSpc>
                <a:spcPct val="300000"/>
              </a:lnSpc>
              <a:spcBef>
                <a:spcPts val="0"/>
              </a:spcBef>
              <a:buFont typeface="Wingdings" panose="05000000000000000000" pitchFamily="2" charset="2"/>
              <a:buChar char="l"/>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2.</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智慧交通数据挖掘应用场景</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179705">
              <a:lnSpc>
                <a:spcPct val="300000"/>
              </a:lnSpc>
              <a:spcBef>
                <a:spcPts val="0"/>
              </a:spcBef>
              <a:buFont typeface="Wingdings" panose="05000000000000000000" pitchFamily="2" charset="2"/>
              <a:buChar char="l"/>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3.</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金融行业数据挖掘应用场景</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179705">
              <a:lnSpc>
                <a:spcPct val="300000"/>
              </a:lnSpc>
              <a:spcBef>
                <a:spcPts val="0"/>
              </a:spcBef>
              <a:buFont typeface="Wingdings" panose="05000000000000000000" pitchFamily="2" charset="2"/>
              <a:buChar char="l"/>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4.</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医疗行业数据挖掘应用场景</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179705">
              <a:lnSpc>
                <a:spcPct val="300000"/>
              </a:lnSpc>
              <a:spcBef>
                <a:spcPts val="0"/>
              </a:spcBef>
              <a:buFont typeface="Wingdings" panose="05000000000000000000" pitchFamily="2" charset="2"/>
              <a:buChar char="l"/>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5.</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农业数据挖掘应用场景</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179705">
              <a:lnSpc>
                <a:spcPct val="300000"/>
              </a:lnSpc>
              <a:spcBef>
                <a:spcPts val="0"/>
              </a:spcBef>
              <a:buFont typeface="Wingdings" panose="05000000000000000000" pitchFamily="2" charset="2"/>
              <a:buChar char="l"/>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6.</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气象数据挖掘应用场景</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endParaRPr lang="zh-CN" altLang="en-US" dirty="0"/>
          </a:p>
        </p:txBody>
      </p:sp>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877711" cy="415498"/>
          </a:xfrm>
          <a:prstGeom prst="rect">
            <a:avLst/>
          </a:prstGeom>
          <a:noFill/>
        </p:spPr>
        <p:txBody>
          <a:bodyPr wrap="none" rtlCol="0">
            <a:spAutoFit/>
          </a:bodyPr>
          <a:lstStyle/>
          <a:p>
            <a:r>
              <a:rPr lang="en-US" altLang="zh-CN" sz="2100" b="1" spc="225" dirty="0">
                <a:solidFill>
                  <a:prstClr val="white"/>
                </a:solidFill>
              </a:rPr>
              <a:t>1.3 </a:t>
            </a:r>
            <a:r>
              <a:rPr lang="zh-CN" altLang="en-US" sz="2100" b="1" spc="225" dirty="0">
                <a:solidFill>
                  <a:prstClr val="white"/>
                </a:solidFill>
              </a:rPr>
              <a:t>数据挖掘的应用</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794081" cy="300852"/>
          </a:xfrm>
          <a:prstGeom prst="rect">
            <a:avLst/>
          </a:prstGeom>
          <a:noFill/>
        </p:spPr>
        <p:txBody>
          <a:bodyPr wrap="none" rtlCol="0">
            <a:spAutoFit/>
          </a:bodyPr>
          <a:lstStyle/>
          <a:p>
            <a:r>
              <a:rPr lang="zh-CN" altLang="en-US" sz="1355" dirty="0" smtClean="0">
                <a:solidFill>
                  <a:prstClr val="white"/>
                </a:solidFill>
              </a:rPr>
              <a:t>第一章 </a:t>
            </a:r>
            <a:r>
              <a:rPr lang="zh-CN" altLang="en-US" sz="1355" dirty="0">
                <a:solidFill>
                  <a:prstClr val="white"/>
                </a:solidFill>
              </a:rPr>
              <a:t>数据挖掘概念</a:t>
            </a:r>
            <a:endParaRPr lang="zh-CN" altLang="en-US" sz="1355" dirty="0">
              <a:solidFill>
                <a:prstClr val="white"/>
              </a:solidFill>
            </a:endParaRPr>
          </a:p>
        </p:txBody>
      </p:sp>
      <p:sp>
        <p:nvSpPr>
          <p:cNvPr id="12" name="标题 2"/>
          <p:cNvSpPr txBox="1"/>
          <p:nvPr/>
        </p:nvSpPr>
        <p:spPr>
          <a:xfrm>
            <a:off x="365796" y="723225"/>
            <a:ext cx="6785564" cy="54614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altLang="zh-CN" sz="1800" b="1" dirty="0" smtClean="0">
                <a:solidFill>
                  <a:srgbClr val="3D89BC"/>
                </a:solidFill>
                <a:latin typeface="微软雅黑" panose="020B0503020204020204" pitchFamily="34" charset="-122"/>
                <a:ea typeface="微软雅黑" panose="020B0503020204020204" pitchFamily="34" charset="-122"/>
                <a:cs typeface="+mn-cs"/>
              </a:rPr>
              <a:t> </a:t>
            </a:r>
            <a:r>
              <a:rPr lang="zh-CN" altLang="en-US" sz="1200" b="1" dirty="0">
                <a:solidFill>
                  <a:srgbClr val="3D89BC"/>
                </a:solidFill>
                <a:latin typeface="微软雅黑" panose="020B0503020204020204" pitchFamily="34" charset="-122"/>
                <a:ea typeface="微软雅黑" panose="020B0503020204020204" pitchFamily="34" charset="-122"/>
                <a:cs typeface="+mn-cs"/>
              </a:rPr>
              <a:t>数据挖掘的应用场景</a:t>
            </a:r>
            <a:endParaRPr lang="zh-CN" altLang="en-US" sz="1200" b="1" dirty="0">
              <a:solidFill>
                <a:srgbClr val="3D89BC"/>
              </a:solidFill>
              <a:latin typeface="微软雅黑" panose="020B0503020204020204" pitchFamily="34" charset="-122"/>
              <a:ea typeface="微软雅黑" panose="020B0503020204020204" pitchFamily="34" charset="-122"/>
              <a:cs typeface="+mn-cs"/>
            </a:endParaRPr>
          </a:p>
        </p:txBody>
      </p:sp>
      <p:graphicFrame>
        <p:nvGraphicFramePr>
          <p:cNvPr id="13" name="表格 12"/>
          <p:cNvGraphicFramePr/>
          <p:nvPr/>
        </p:nvGraphicFramePr>
        <p:xfrm>
          <a:off x="376294" y="1365895"/>
          <a:ext cx="8047990" cy="4338955"/>
        </p:xfrm>
        <a:graphic>
          <a:graphicData uri="http://schemas.openxmlformats.org/drawingml/2006/table">
            <a:tbl>
              <a:tblPr firstRow="1" bandRow="1">
                <a:tableStyleId>{5C22544A-7EE6-4342-B048-85BDC9FD1C3A}</a:tableStyleId>
              </a:tblPr>
              <a:tblGrid>
                <a:gridCol w="4023995"/>
                <a:gridCol w="4023995"/>
              </a:tblGrid>
              <a:tr h="401955">
                <a:tc>
                  <a:txBody>
                    <a:bodyPr/>
                    <a:lstStyle/>
                    <a:p>
                      <a:pPr algn="ctr">
                        <a:buNone/>
                      </a:pPr>
                      <a:r>
                        <a:rPr lang="zh-CN" altLang="en-US" sz="1600" dirty="0" smtClean="0">
                          <a:latin typeface="微软雅黑" panose="020B0503020204020204" pitchFamily="34" charset="-122"/>
                          <a:ea typeface="微软雅黑" panose="020B0503020204020204" pitchFamily="34" charset="-122"/>
                        </a:rPr>
                        <a:t>对应应用场景</a:t>
                      </a:r>
                      <a:endParaRPr lang="zh-CN" altLang="en-US" sz="1600" dirty="0">
                        <a:latin typeface="微软雅黑" panose="020B0503020204020204" pitchFamily="34" charset="-122"/>
                        <a:ea typeface="微软雅黑" panose="020B0503020204020204" pitchFamily="34" charset="-122"/>
                      </a:endParaRPr>
                    </a:p>
                  </a:txBody>
                  <a:tcPr anchor="ctr"/>
                </a:tc>
                <a:tc>
                  <a:txBody>
                    <a:bodyPr/>
                    <a:lstStyle/>
                    <a:p>
                      <a:pPr algn="ctr">
                        <a:buNone/>
                      </a:pPr>
                      <a:r>
                        <a:rPr lang="zh-CN" altLang="en-US" sz="1600" dirty="0" smtClean="0">
                          <a:latin typeface="微软雅黑" panose="020B0503020204020204" pitchFamily="34" charset="-122"/>
                          <a:ea typeface="微软雅黑" panose="020B0503020204020204" pitchFamily="34" charset="-122"/>
                        </a:rPr>
                        <a:t>模式</a:t>
                      </a:r>
                      <a:endParaRPr lang="zh-CN" altLang="en-US" sz="1600" dirty="0">
                        <a:latin typeface="微软雅黑" panose="020B0503020204020204" pitchFamily="34" charset="-122"/>
                        <a:ea typeface="微软雅黑" panose="020B0503020204020204" pitchFamily="34" charset="-122"/>
                      </a:endParaRPr>
                    </a:p>
                  </a:txBody>
                  <a:tcPr anchor="ctr"/>
                </a:tc>
              </a:tr>
              <a:tr h="611505">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600" kern="1200" dirty="0" smtClean="0">
                          <a:solidFill>
                            <a:schemeClr val="tx1">
                              <a:lumMod val="75000"/>
                              <a:lumOff val="25000"/>
                            </a:schemeClr>
                          </a:solidFill>
                          <a:latin typeface="微软雅黑" panose="020B0503020204020204" pitchFamily="34" charset="-122"/>
                          <a:ea typeface="微软雅黑" panose="020B0503020204020204" pitchFamily="34" charset="-122"/>
                          <a:cs typeface="+mj-cs"/>
                        </a:rPr>
                        <a:t>商业数据挖掘应用场景</a:t>
                      </a:r>
                      <a:endParaRPr lang="en-US" altLang="zh-CN" sz="1600" kern="1200" dirty="0" smtClean="0">
                        <a:solidFill>
                          <a:schemeClr val="tx1">
                            <a:lumMod val="75000"/>
                            <a:lumOff val="25000"/>
                          </a:schemeClr>
                        </a:solidFill>
                        <a:latin typeface="微软雅黑" panose="020B0503020204020204" pitchFamily="34" charset="-122"/>
                        <a:ea typeface="微软雅黑" panose="020B0503020204020204" pitchFamily="34" charset="-122"/>
                        <a:cs typeface="+mj-cs"/>
                      </a:endParaRPr>
                    </a:p>
                  </a:txBody>
                  <a:tcPr anchor="ctr"/>
                </a:tc>
                <a:tc>
                  <a:txBody>
                    <a:bodyPr/>
                    <a:lstStyle/>
                    <a:p>
                      <a:pPr>
                        <a:buNone/>
                      </a:pPr>
                      <a:r>
                        <a:rPr lang="zh-CN" altLang="en-US" sz="1200" kern="1200" dirty="0" smtClean="0">
                          <a:solidFill>
                            <a:schemeClr val="tx1">
                              <a:lumMod val="75000"/>
                              <a:lumOff val="25000"/>
                            </a:schemeClr>
                          </a:solidFill>
                          <a:latin typeface="微软雅黑" panose="020B0503020204020204" pitchFamily="34" charset="-122"/>
                          <a:ea typeface="微软雅黑" panose="020B0503020204020204" pitchFamily="34" charset="-122"/>
                          <a:cs typeface="+mj-cs"/>
                        </a:rPr>
                        <a:t>在销售策略制定中，可以通过数据挖掘产品之间的关联性，从中发现产品销售中预期不到的模式</a:t>
                      </a:r>
                      <a:endParaRPr lang="zh-CN" altLang="en-US" sz="1200" kern="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txBody>
                  <a:tcPr anchor="ctr"/>
                </a:tc>
              </a:tr>
              <a:tr h="611505">
                <a:tc>
                  <a:txBody>
                    <a:bodyPr/>
                    <a:lstStyle/>
                    <a:p>
                      <a:pPr marL="0" algn="l" defTabSz="914400" rtl="0" eaLnBrk="1" latinLnBrk="0" hangingPunct="1">
                        <a:buNone/>
                      </a:pPr>
                      <a:r>
                        <a:rPr lang="zh-CN" altLang="en-US" sz="1600" kern="1200" dirty="0" smtClean="0">
                          <a:solidFill>
                            <a:schemeClr val="tx1">
                              <a:lumMod val="75000"/>
                              <a:lumOff val="25000"/>
                            </a:schemeClr>
                          </a:solidFill>
                          <a:latin typeface="微软雅黑" panose="020B0503020204020204" pitchFamily="34" charset="-122"/>
                          <a:ea typeface="微软雅黑" panose="020B0503020204020204" pitchFamily="34" charset="-122"/>
                          <a:cs typeface="+mj-cs"/>
                        </a:rPr>
                        <a:t>智慧交通数据挖掘应用场景</a:t>
                      </a:r>
                      <a:endParaRPr lang="zh-CN" altLang="en-US" sz="1600" kern="1200" dirty="0">
                        <a:solidFill>
                          <a:schemeClr val="tx1">
                            <a:lumMod val="75000"/>
                            <a:lumOff val="25000"/>
                          </a:schemeClr>
                        </a:solidFill>
                        <a:latin typeface="微软雅黑" panose="020B0503020204020204" pitchFamily="34" charset="-122"/>
                        <a:ea typeface="微软雅黑" panose="020B0503020204020204" pitchFamily="34" charset="-122"/>
                        <a:cs typeface="+mj-cs"/>
                        <a:sym typeface="+mn-ea"/>
                      </a:endParaRPr>
                    </a:p>
                  </a:txBody>
                  <a:tcPr anchor="ctr"/>
                </a:tc>
                <a:tc>
                  <a:txBody>
                    <a:bodyPr/>
                    <a:lstStyle/>
                    <a:p>
                      <a:pPr marL="0" algn="l" defTabSz="914400" rtl="0" eaLnBrk="1" latinLnBrk="0" hangingPunct="1">
                        <a:buNone/>
                      </a:pPr>
                      <a:r>
                        <a:rPr lang="zh-CN" altLang="zh-CN" sz="1200" kern="1200" dirty="0" smtClean="0">
                          <a:solidFill>
                            <a:schemeClr val="tx1">
                              <a:lumMod val="75000"/>
                              <a:lumOff val="25000"/>
                            </a:schemeClr>
                          </a:solidFill>
                          <a:latin typeface="微软雅黑" panose="020B0503020204020204" pitchFamily="34" charset="-122"/>
                          <a:ea typeface="微软雅黑" panose="020B0503020204020204" pitchFamily="34" charset="-122"/>
                          <a:cs typeface="+mj-cs"/>
                        </a:rPr>
                        <a:t>电子地图导航应用。将用户出行数据进行分析，从而可以预测不同城市之间的人口迁移情况，或者某个城市内群体出行的态势</a:t>
                      </a:r>
                      <a:endParaRPr lang="zh-CN" altLang="en-US" sz="1200" kern="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txBody>
                  <a:tcPr anchor="ctr"/>
                </a:tc>
              </a:tr>
              <a:tr h="611505">
                <a:tc>
                  <a:txBody>
                    <a:bodyPr/>
                    <a:lstStyle/>
                    <a:p>
                      <a:pPr marL="0" algn="l" defTabSz="914400" rtl="0" eaLnBrk="1" latinLnBrk="0" hangingPunct="1">
                        <a:buNone/>
                      </a:pPr>
                      <a:r>
                        <a:rPr lang="zh-CN" altLang="en-US" sz="1600" kern="1200" dirty="0" smtClean="0">
                          <a:solidFill>
                            <a:schemeClr val="tx1">
                              <a:lumMod val="75000"/>
                              <a:lumOff val="25000"/>
                            </a:schemeClr>
                          </a:solidFill>
                          <a:latin typeface="微软雅黑" panose="020B0503020204020204" pitchFamily="34" charset="-122"/>
                          <a:ea typeface="微软雅黑" panose="020B0503020204020204" pitchFamily="34" charset="-122"/>
                          <a:cs typeface="+mj-cs"/>
                        </a:rPr>
                        <a:t>金融行业数据挖掘应用场景</a:t>
                      </a:r>
                      <a:endParaRPr lang="zh-CN" altLang="en-US" sz="1600" kern="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txBody>
                  <a:tcPr anchor="ctr"/>
                </a:tc>
                <a:tc>
                  <a:txBody>
                    <a:bodyPr/>
                    <a:lstStyle/>
                    <a:p>
                      <a:pPr marL="0" algn="l" defTabSz="914400" rtl="0" eaLnBrk="1" latinLnBrk="0" hangingPunct="1">
                        <a:buNone/>
                      </a:pPr>
                      <a:r>
                        <a:rPr lang="zh-CN" altLang="en-US" sz="1200" kern="1200" dirty="0" smtClean="0">
                          <a:solidFill>
                            <a:schemeClr val="tx1">
                              <a:lumMod val="75000"/>
                              <a:lumOff val="25000"/>
                            </a:schemeClr>
                          </a:solidFill>
                          <a:latin typeface="微软雅黑" panose="020B0503020204020204" pitchFamily="34" charset="-122"/>
                          <a:ea typeface="微软雅黑" panose="020B0503020204020204" pitchFamily="34" charset="-122"/>
                          <a:cs typeface="+mj-cs"/>
                        </a:rPr>
                        <a:t>金融行业是一个数据挖掘应用凸显经济价值的领域，</a:t>
                      </a:r>
                      <a:r>
                        <a:rPr lang="zh-CN" altLang="zh-CN" sz="1200" kern="1200" dirty="0" smtClean="0">
                          <a:solidFill>
                            <a:schemeClr val="tx1">
                              <a:lumMod val="75000"/>
                              <a:lumOff val="25000"/>
                            </a:schemeClr>
                          </a:solidFill>
                          <a:latin typeface="微软雅黑" panose="020B0503020204020204" pitchFamily="34" charset="-122"/>
                          <a:ea typeface="微软雅黑" panose="020B0503020204020204" pitchFamily="34" charset="-122"/>
                          <a:cs typeface="+mj-cs"/>
                        </a:rPr>
                        <a:t>数据挖掘的应用能帮助金融行业突破其传统模式的弊端</a:t>
                      </a:r>
                      <a:endParaRPr lang="zh-CN" altLang="en-US" sz="1200" kern="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txBody>
                  <a:tcPr anchor="ctr"/>
                </a:tc>
              </a:tr>
              <a:tr h="610870">
                <a:tc>
                  <a:txBody>
                    <a:bodyPr/>
                    <a:lstStyle/>
                    <a:p>
                      <a:pPr marL="0" algn="l" defTabSz="914400" rtl="0" eaLnBrk="1" latinLnBrk="0" hangingPunct="1">
                        <a:lnSpc>
                          <a:spcPct val="150000"/>
                        </a:lnSpc>
                        <a:buNone/>
                      </a:pPr>
                      <a:r>
                        <a:rPr lang="zh-CN" altLang="en-US" sz="1600" kern="1200" dirty="0" smtClean="0">
                          <a:solidFill>
                            <a:schemeClr val="tx1">
                              <a:lumMod val="75000"/>
                              <a:lumOff val="25000"/>
                            </a:schemeClr>
                          </a:solidFill>
                          <a:latin typeface="微软雅黑" panose="020B0503020204020204" pitchFamily="34" charset="-122"/>
                          <a:ea typeface="微软雅黑" panose="020B0503020204020204" pitchFamily="34" charset="-122"/>
                          <a:cs typeface="+mj-cs"/>
                        </a:rPr>
                        <a:t>医疗行业数据挖掘应用场景</a:t>
                      </a:r>
                      <a:endParaRPr lang="en-US" altLang="zh-CN" sz="1600" kern="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txBody>
                  <a:tcPr anchor="ctr"/>
                </a:tc>
                <a:tc>
                  <a:txBody>
                    <a:bodyPr/>
                    <a:lstStyle/>
                    <a:p>
                      <a:pPr marL="0" algn="l" defTabSz="914400" rtl="0" eaLnBrk="1" latinLnBrk="0" hangingPunct="1">
                        <a:buNone/>
                      </a:pPr>
                      <a:r>
                        <a:rPr lang="zh-CN" altLang="en-US" sz="1200" kern="1200" dirty="0" smtClean="0">
                          <a:solidFill>
                            <a:schemeClr val="tx1">
                              <a:lumMod val="75000"/>
                              <a:lumOff val="25000"/>
                            </a:schemeClr>
                          </a:solidFill>
                          <a:latin typeface="微软雅黑" panose="020B0503020204020204" pitchFamily="34" charset="-122"/>
                          <a:ea typeface="微软雅黑" panose="020B0503020204020204" pitchFamily="34" charset="-122"/>
                          <a:cs typeface="+mj-cs"/>
                        </a:rPr>
                        <a:t>预测建模  新药物研发阶段的医药公司，通过数据建模、分析，找到最有效的投入产出比例，使资源获得最佳组合</a:t>
                      </a:r>
                      <a:endParaRPr lang="zh-CN" altLang="en-US" sz="1200" kern="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txBody>
                  <a:tcPr anchor="ctr"/>
                </a:tc>
              </a:tr>
              <a:tr h="611505">
                <a:tc>
                  <a:txBody>
                    <a:bodyPr/>
                    <a:lstStyle/>
                    <a:p>
                      <a:pPr marL="0" algn="l" defTabSz="914400" rtl="0" eaLnBrk="1" latinLnBrk="0" hangingPunct="1">
                        <a:lnSpc>
                          <a:spcPct val="150000"/>
                        </a:lnSpc>
                        <a:buNone/>
                      </a:pPr>
                      <a:r>
                        <a:rPr lang="zh-CN" altLang="en-US" sz="1600" kern="1200" dirty="0" smtClean="0">
                          <a:solidFill>
                            <a:schemeClr val="tx1">
                              <a:lumMod val="75000"/>
                              <a:lumOff val="25000"/>
                            </a:schemeClr>
                          </a:solidFill>
                          <a:latin typeface="微软雅黑" panose="020B0503020204020204" pitchFamily="34" charset="-122"/>
                          <a:ea typeface="微软雅黑" panose="020B0503020204020204" pitchFamily="34" charset="-122"/>
                          <a:cs typeface="+mj-cs"/>
                        </a:rPr>
                        <a:t>农业数据挖掘应用场景</a:t>
                      </a:r>
                      <a:endParaRPr lang="en-US" altLang="zh-CN" sz="1600" kern="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txBody>
                  <a:tcPr anchor="ctr"/>
                </a:tc>
                <a:tc>
                  <a:txBody>
                    <a:bodyPr/>
                    <a:lstStyle/>
                    <a:p>
                      <a:pPr marL="0" algn="l" defTabSz="914400" rtl="0" eaLnBrk="1" latinLnBrk="0" hangingPunct="1">
                        <a:buNone/>
                      </a:pPr>
                      <a:r>
                        <a:rPr lang="zh-CN" altLang="zh-CN" sz="1200" kern="1200" dirty="0" smtClean="0">
                          <a:solidFill>
                            <a:schemeClr val="tx1">
                              <a:lumMod val="75000"/>
                              <a:lumOff val="25000"/>
                            </a:schemeClr>
                          </a:solidFill>
                          <a:latin typeface="微软雅黑" panose="020B0503020204020204" pitchFamily="34" charset="-122"/>
                          <a:ea typeface="微软雅黑" panose="020B0503020204020204" pitchFamily="34" charset="-122"/>
                          <a:cs typeface="+mj-cs"/>
                        </a:rPr>
                        <a:t>数据挖掘时代，农民也在使用移动设备管理农场，以方便掌握实时的土壤、温度、作物状况等信息，提高了农场管理的精确性</a:t>
                      </a:r>
                      <a:endParaRPr lang="zh-CN" altLang="en-US" sz="1200" kern="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txBody>
                  <a:tcPr anchor="ctr"/>
                </a:tc>
              </a:tr>
              <a:tr h="611505">
                <a:tc>
                  <a:txBody>
                    <a:bodyPr/>
                    <a:lstStyle/>
                    <a:p>
                      <a:pPr marL="0" algn="l" defTabSz="914400" rtl="0" eaLnBrk="1" latinLnBrk="0" hangingPunct="1">
                        <a:lnSpc>
                          <a:spcPct val="150000"/>
                        </a:lnSpc>
                        <a:buNone/>
                      </a:pPr>
                      <a:r>
                        <a:rPr lang="zh-CN" altLang="en-US" sz="1600" kern="1200" dirty="0" smtClean="0">
                          <a:solidFill>
                            <a:schemeClr val="tx1">
                              <a:lumMod val="75000"/>
                              <a:lumOff val="25000"/>
                            </a:schemeClr>
                          </a:solidFill>
                          <a:latin typeface="微软雅黑" panose="020B0503020204020204" pitchFamily="34" charset="-122"/>
                          <a:ea typeface="微软雅黑" panose="020B0503020204020204" pitchFamily="34" charset="-122"/>
                          <a:cs typeface="+mj-cs"/>
                        </a:rPr>
                        <a:t>气象数据挖掘应用场景</a:t>
                      </a:r>
                      <a:endParaRPr lang="en-US" altLang="zh-CN" sz="1600" kern="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txBody>
                  <a:tcPr anchor="ctr"/>
                </a:tc>
                <a:tc>
                  <a:txBody>
                    <a:bodyPr/>
                    <a:lstStyle/>
                    <a:p>
                      <a:pPr marL="0" algn="l" defTabSz="914400" rtl="0" eaLnBrk="1" latinLnBrk="0" hangingPunct="1">
                        <a:buNone/>
                      </a:pPr>
                      <a:r>
                        <a:rPr lang="zh-CN" altLang="en-US" sz="1200" kern="1200" dirty="0" smtClean="0">
                          <a:solidFill>
                            <a:schemeClr val="tx1">
                              <a:lumMod val="75000"/>
                              <a:lumOff val="25000"/>
                            </a:schemeClr>
                          </a:solidFill>
                          <a:latin typeface="微软雅黑" panose="020B0503020204020204" pitchFamily="34" charset="-122"/>
                          <a:ea typeface="微软雅黑" panose="020B0503020204020204" pitchFamily="34" charset="-122"/>
                          <a:cs typeface="+mj-cs"/>
                        </a:rPr>
                        <a:t>通过对气象数据挖掘，天气预报的准确性、时效性都有了极大的提高，同时对重大自然灾害的预警及精确掌握了解危害等级等等，这些都能帮助人们最大限度的减少自然灾害带来的危害</a:t>
                      </a:r>
                      <a:endParaRPr lang="zh-CN" altLang="en-US" sz="1200" kern="12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txBody>
                  <a:tcPr anchor="ctr"/>
                </a:tc>
              </a:tr>
            </a:tbl>
          </a:graphicData>
        </a:graphic>
      </p:graphicFrame>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72"/>
          <p:cNvGrpSpPr/>
          <p:nvPr/>
        </p:nvGrpSpPr>
        <p:grpSpPr>
          <a:xfrm>
            <a:off x="690257" y="854039"/>
            <a:ext cx="7832784" cy="781051"/>
            <a:chOff x="2788580" y="1152524"/>
            <a:chExt cx="3730770" cy="781050"/>
          </a:xfrm>
        </p:grpSpPr>
        <p:grpSp>
          <p:nvGrpSpPr>
            <p:cNvPr id="3" name="组合 5"/>
            <p:cNvGrpSpPr/>
            <p:nvPr/>
          </p:nvGrpSpPr>
          <p:grpSpPr>
            <a:xfrm>
              <a:off x="2788580" y="1152524"/>
              <a:ext cx="3730770" cy="781050"/>
              <a:chOff x="3725790" y="847725"/>
              <a:chExt cx="3730770" cy="781050"/>
            </a:xfrm>
          </p:grpSpPr>
          <p:grpSp>
            <p:nvGrpSpPr>
              <p:cNvPr id="4"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708386" y="1169836"/>
              <a:ext cx="1727220" cy="523219"/>
            </a:xfrm>
            <a:prstGeom prst="rect">
              <a:avLst/>
            </a:prstGeom>
            <a:noFill/>
          </p:spPr>
          <p:txBody>
            <a:bodyPr wrap="none" rtlCol="0">
              <a:spAutoFit/>
            </a:bodyPr>
            <a:lstStyle/>
            <a:p>
              <a:pPr algn="ctr"/>
              <a:r>
                <a:rPr lang="zh-CN" altLang="en-US" sz="2800" dirty="0">
                  <a:solidFill>
                    <a:schemeClr val="accent4"/>
                  </a:solidFill>
                </a:rPr>
                <a:t>第</a:t>
              </a:r>
              <a:r>
                <a:rPr lang="en-US" altLang="zh-CN" sz="2800" dirty="0">
                  <a:solidFill>
                    <a:schemeClr val="accent4"/>
                  </a:solidFill>
                </a:rPr>
                <a:t>1</a:t>
              </a:r>
              <a:r>
                <a:rPr lang="zh-CN" altLang="en-US" sz="2800" dirty="0">
                  <a:solidFill>
                    <a:schemeClr val="accent4"/>
                  </a:solidFill>
                </a:rPr>
                <a:t>章　数据挖掘概念</a:t>
              </a:r>
              <a:endParaRPr lang="zh-CN" altLang="en-US" sz="2800" dirty="0">
                <a:solidFill>
                  <a:schemeClr val="accent4"/>
                </a:solidFill>
              </a:endParaRPr>
            </a:p>
          </p:txBody>
        </p:sp>
      </p:grpSp>
      <p:grpSp>
        <p:nvGrpSpPr>
          <p:cNvPr id="6" name="组合 66"/>
          <p:cNvGrpSpPr/>
          <p:nvPr/>
        </p:nvGrpSpPr>
        <p:grpSpPr>
          <a:xfrm>
            <a:off x="1754535" y="5103167"/>
            <a:ext cx="5693399" cy="426224"/>
            <a:chOff x="1807265" y="2605139"/>
            <a:chExt cx="5693399" cy="426224"/>
          </a:xfrm>
        </p:grpSpPr>
        <p:sp>
          <p:nvSpPr>
            <p:cNvPr id="47" name="圆角矩形 46"/>
            <p:cNvSpPr/>
            <p:nvPr/>
          </p:nvSpPr>
          <p:spPr>
            <a:xfrm>
              <a:off x="1807265" y="2605139"/>
              <a:ext cx="5693399" cy="39415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48" name="矩形 47"/>
            <p:cNvSpPr/>
            <p:nvPr/>
          </p:nvSpPr>
          <p:spPr>
            <a:xfrm>
              <a:off x="1883286" y="2617343"/>
              <a:ext cx="773430" cy="414020"/>
            </a:xfrm>
            <a:prstGeom prst="rect">
              <a:avLst/>
            </a:prstGeom>
          </p:spPr>
          <p:txBody>
            <a:bodyPr wrap="none">
              <a:spAutoFit/>
            </a:bodyPr>
            <a:lstStyle/>
            <a:p>
              <a:r>
                <a:rPr lang="zh-CN" altLang="en-US" sz="2100" spc="225" dirty="0" smtClean="0">
                  <a:solidFill>
                    <a:schemeClr val="bg1"/>
                  </a:solidFill>
                  <a:latin typeface="微软雅黑" panose="020B0503020204020204" pitchFamily="34" charset="-122"/>
                  <a:ea typeface="微软雅黑" panose="020B0503020204020204" pitchFamily="34" charset="-122"/>
                </a:rPr>
                <a:t>习题</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p:txBody>
        </p:sp>
      </p:grpSp>
      <p:grpSp>
        <p:nvGrpSpPr>
          <p:cNvPr id="7" name="组合 67"/>
          <p:cNvGrpSpPr/>
          <p:nvPr/>
        </p:nvGrpSpPr>
        <p:grpSpPr>
          <a:xfrm>
            <a:off x="1754534" y="3152993"/>
            <a:ext cx="5693399" cy="418385"/>
            <a:chOff x="1807264" y="3686227"/>
            <a:chExt cx="5693399" cy="418385"/>
          </a:xfrm>
        </p:grpSpPr>
        <p:sp>
          <p:nvSpPr>
            <p:cNvPr id="49" name="圆角矩形 48"/>
            <p:cNvSpPr/>
            <p:nvPr/>
          </p:nvSpPr>
          <p:spPr>
            <a:xfrm>
              <a:off x="1807264" y="3710412"/>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0" name="矩形 49"/>
            <p:cNvSpPr/>
            <p:nvPr/>
          </p:nvSpPr>
          <p:spPr>
            <a:xfrm>
              <a:off x="1879682" y="3686227"/>
              <a:ext cx="2143536"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1.2</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数据探索</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35" name="矩形 34"/>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圆角矩形 42"/>
          <p:cNvSpPr/>
          <p:nvPr/>
        </p:nvSpPr>
        <p:spPr>
          <a:xfrm>
            <a:off x="1765367" y="412717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smtClean="0">
                <a:solidFill>
                  <a:schemeClr val="tx1">
                    <a:lumMod val="75000"/>
                    <a:lumOff val="25000"/>
                  </a:schemeClr>
                </a:solidFill>
              </a:rPr>
              <a:t>1.3</a:t>
            </a:r>
            <a:r>
              <a:rPr lang="zh-CN" altLang="en-US" sz="2100" dirty="0" smtClean="0">
                <a:solidFill>
                  <a:schemeClr val="tx1">
                    <a:lumMod val="75000"/>
                    <a:lumOff val="25000"/>
                  </a:schemeClr>
                </a:solidFill>
              </a:rPr>
              <a:t>　数据挖掘的应用</a:t>
            </a:r>
            <a:endParaRPr lang="zh-CN" altLang="en-US" sz="2100" dirty="0">
              <a:solidFill>
                <a:schemeClr val="tx1">
                  <a:lumMod val="75000"/>
                  <a:lumOff val="25000"/>
                </a:schemeClr>
              </a:solidFill>
            </a:endParaRPr>
          </a:p>
        </p:txBody>
      </p:sp>
      <p:sp>
        <p:nvSpPr>
          <p:cNvPr id="18" name="矩形 17"/>
          <p:cNvSpPr/>
          <p:nvPr/>
        </p:nvSpPr>
        <p:spPr>
          <a:xfrm>
            <a:off x="52070" y="-8890"/>
            <a:ext cx="9040495"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大数据应用人才培养系列教材</a:t>
            </a:r>
            <a:endParaRPr lang="zh-CN" altLang="en-US" sz="1355">
              <a:solidFill>
                <a:prstClr val="white"/>
              </a:solidFill>
            </a:endParaRPr>
          </a:p>
        </p:txBody>
      </p:sp>
      <p:grpSp>
        <p:nvGrpSpPr>
          <p:cNvPr id="8" name="组合 67"/>
          <p:cNvGrpSpPr/>
          <p:nvPr/>
        </p:nvGrpSpPr>
        <p:grpSpPr>
          <a:xfrm>
            <a:off x="1738118" y="2208089"/>
            <a:ext cx="5693399" cy="418385"/>
            <a:chOff x="1807264" y="3686227"/>
            <a:chExt cx="5693399" cy="418385"/>
          </a:xfrm>
        </p:grpSpPr>
        <p:sp>
          <p:nvSpPr>
            <p:cNvPr id="24" name="圆角矩形 23"/>
            <p:cNvSpPr/>
            <p:nvPr/>
          </p:nvSpPr>
          <p:spPr>
            <a:xfrm>
              <a:off x="1807264" y="3710412"/>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25" name="矩形 24"/>
            <p:cNvSpPr/>
            <p:nvPr/>
          </p:nvSpPr>
          <p:spPr>
            <a:xfrm>
              <a:off x="1879682" y="3686227"/>
              <a:ext cx="2739853"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数据挖掘概述</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579552" cy="415498"/>
          </a:xfrm>
          <a:prstGeom prst="rect">
            <a:avLst/>
          </a:prstGeom>
          <a:noFill/>
        </p:spPr>
        <p:txBody>
          <a:bodyPr wrap="none" rtlCol="0">
            <a:spAutoFit/>
          </a:bodyPr>
          <a:lstStyle/>
          <a:p>
            <a:r>
              <a:rPr lang="en-US" altLang="zh-CN" sz="2100" b="1" spc="225" dirty="0" smtClean="0">
                <a:solidFill>
                  <a:prstClr val="white"/>
                </a:solidFill>
              </a:rPr>
              <a:t>1.1 </a:t>
            </a:r>
            <a:r>
              <a:rPr lang="zh-CN" altLang="en-US" sz="2100" b="1" spc="225" dirty="0" smtClean="0">
                <a:solidFill>
                  <a:prstClr val="white"/>
                </a:solidFill>
              </a:rPr>
              <a:t>数据挖掘概述</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794081" cy="300852"/>
          </a:xfrm>
          <a:prstGeom prst="rect">
            <a:avLst/>
          </a:prstGeom>
          <a:noFill/>
        </p:spPr>
        <p:txBody>
          <a:bodyPr wrap="none" rtlCol="0">
            <a:spAutoFit/>
          </a:bodyPr>
          <a:lstStyle/>
          <a:p>
            <a:r>
              <a:rPr lang="zh-CN" altLang="en-US" sz="1355" dirty="0" smtClean="0">
                <a:solidFill>
                  <a:prstClr val="white"/>
                </a:solidFill>
              </a:rPr>
              <a:t>第一章 </a:t>
            </a:r>
            <a:r>
              <a:rPr lang="zh-CN" altLang="en-US" sz="1355" dirty="0">
                <a:solidFill>
                  <a:prstClr val="white"/>
                </a:solidFill>
              </a:rPr>
              <a:t>数据挖掘概念</a:t>
            </a:r>
            <a:endParaRPr lang="zh-CN" altLang="en-US" sz="1355" dirty="0">
              <a:solidFill>
                <a:prstClr val="white"/>
              </a:solidFill>
            </a:endParaRPr>
          </a:p>
        </p:txBody>
      </p:sp>
      <p:sp>
        <p:nvSpPr>
          <p:cNvPr id="12" name="标题 2"/>
          <p:cNvSpPr txBox="1"/>
          <p:nvPr/>
        </p:nvSpPr>
        <p:spPr>
          <a:xfrm>
            <a:off x="457200" y="1014839"/>
            <a:ext cx="4681960" cy="71597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1800" b="1" dirty="0">
                <a:solidFill>
                  <a:srgbClr val="3D89BC"/>
                </a:solidFill>
                <a:latin typeface="微软雅黑" panose="020B0503020204020204" pitchFamily="34" charset="-122"/>
                <a:ea typeface="微软雅黑" panose="020B0503020204020204" pitchFamily="34" charset="-122"/>
                <a:cs typeface="+mn-cs"/>
              </a:rPr>
              <a:t>1.1.1 </a:t>
            </a:r>
            <a:r>
              <a:rPr lang="zh-CN" altLang="en-US" sz="1800" b="1" dirty="0">
                <a:solidFill>
                  <a:srgbClr val="3D89BC"/>
                </a:solidFill>
                <a:latin typeface="微软雅黑" panose="020B0503020204020204" pitchFamily="34" charset="-122"/>
                <a:ea typeface="微软雅黑" panose="020B0503020204020204" pitchFamily="34" charset="-122"/>
                <a:cs typeface="+mn-cs"/>
              </a:rPr>
              <a:t>什么是数据挖掘</a:t>
            </a:r>
            <a:endParaRPr lang="zh-CN" altLang="en-US" sz="1800" b="1" dirty="0">
              <a:solidFill>
                <a:srgbClr val="3D89BC"/>
              </a:solidFill>
              <a:latin typeface="微软雅黑" panose="020B0503020204020204" pitchFamily="34" charset="-122"/>
              <a:ea typeface="微软雅黑" panose="020B0503020204020204" pitchFamily="34" charset="-122"/>
              <a:cs typeface="+mn-cs"/>
            </a:endParaRPr>
          </a:p>
        </p:txBody>
      </p:sp>
      <p:sp>
        <p:nvSpPr>
          <p:cNvPr id="13" name="内容占位符 1"/>
          <p:cNvSpPr txBox="1"/>
          <p:nvPr/>
        </p:nvSpPr>
        <p:spPr>
          <a:xfrm>
            <a:off x="452232" y="1339383"/>
            <a:ext cx="7896552" cy="30062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None/>
            </a:pP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数据挖掘</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(Data Mining)</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，就是从大量的、不完全的、有噪声的、模糊的、随机的数据中，提取隐含在其中的、人们事先不知道的、但又是潜在有用的信息和知识的过程。</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a:lnSpc>
                <a:spcPct val="150000"/>
              </a:lnSpc>
              <a:buNone/>
            </a:pP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数据挖掘的数据源包括数据库、数据仓库、</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Web</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或其他数据存储库</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sp>
        <p:nvSpPr>
          <p:cNvPr id="25" name="云形 24"/>
          <p:cNvSpPr/>
          <p:nvPr/>
        </p:nvSpPr>
        <p:spPr>
          <a:xfrm>
            <a:off x="787790" y="2663209"/>
            <a:ext cx="7061981" cy="334496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26" name="Object 3"/>
          <p:cNvGraphicFramePr>
            <a:graphicFrameLocks noChangeAspect="1"/>
          </p:cNvGraphicFramePr>
          <p:nvPr/>
        </p:nvGraphicFramePr>
        <p:xfrm>
          <a:off x="1527617" y="5041077"/>
          <a:ext cx="2715972" cy="1034562"/>
        </p:xfrm>
        <a:graphic>
          <a:graphicData uri="http://schemas.openxmlformats.org/presentationml/2006/ole">
            <mc:AlternateContent xmlns:mc="http://schemas.openxmlformats.org/markup-compatibility/2006">
              <mc:Choice xmlns:v="urn:schemas-microsoft-com:vml" Requires="v">
                <p:oleObj spid="_x0000_s1040" name="幻灯片" r:id="rId1" imgW="4564380" imgH="3423285" progId="PowerPoint.Slide.12">
                  <p:embed/>
                </p:oleObj>
              </mc:Choice>
              <mc:Fallback>
                <p:oleObj name="幻灯片" r:id="rId1" imgW="4564380" imgH="3423285" progId="PowerPoint.Slide.12">
                  <p:embed/>
                  <p:pic>
                    <p:nvPicPr>
                      <p:cNvPr id="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7617" y="5041077"/>
                        <a:ext cx="2715972" cy="1034562"/>
                      </a:xfrm>
                      <a:prstGeom prst="rect">
                        <a:avLst/>
                      </a:prstGeom>
                      <a:noFill/>
                      <a:ln w="9525">
                        <a:solidFill>
                          <a:srgbClr val="33CCCC"/>
                        </a:solidFill>
                        <a:miter lim="800000"/>
                        <a:headEnd/>
                        <a:tailEnd/>
                      </a:ln>
                    </p:spPr>
                  </p:pic>
                </p:oleObj>
              </mc:Fallback>
            </mc:AlternateContent>
          </a:graphicData>
        </a:graphic>
      </p:graphicFrame>
      <p:pic>
        <p:nvPicPr>
          <p:cNvPr id="27" name="图片 209" descr="说明: 7-11"/>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5272043" y="3580948"/>
            <a:ext cx="2084966" cy="1201184"/>
          </a:xfrm>
          <a:prstGeom prst="rect">
            <a:avLst/>
          </a:prstGeom>
          <a:solidFill>
            <a:schemeClr val="accent2">
              <a:lumMod val="40000"/>
              <a:lumOff val="60000"/>
            </a:schemeClr>
          </a:solidFill>
          <a:ln>
            <a:solidFill>
              <a:schemeClr val="accent6">
                <a:lumMod val="75000"/>
              </a:schemeClr>
            </a:solidFill>
          </a:ln>
        </p:spPr>
      </p:pic>
      <p:pic>
        <p:nvPicPr>
          <p:cNvPr id="28" name="图片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4607" y="2859747"/>
            <a:ext cx="4076043" cy="721201"/>
          </a:xfrm>
          <a:prstGeom prst="rect">
            <a:avLst/>
          </a:prstGeom>
        </p:spPr>
      </p:pic>
      <p:pic>
        <p:nvPicPr>
          <p:cNvPr id="29" name="图片 7"/>
          <p:cNvPicPr>
            <a:picLocks noChangeAspect="1" noChangeArrowheads="1"/>
          </p:cNvPicPr>
          <p:nvPr/>
        </p:nvPicPr>
        <p:blipFill>
          <a:blip r:embed="rId6" cstate="print"/>
          <a:srcRect/>
          <a:stretch>
            <a:fillRect/>
          </a:stretch>
        </p:blipFill>
        <p:spPr bwMode="auto">
          <a:xfrm>
            <a:off x="5201056" y="4816919"/>
            <a:ext cx="2750131" cy="1313217"/>
          </a:xfrm>
          <a:prstGeom prst="rect">
            <a:avLst/>
          </a:prstGeom>
          <a:solidFill>
            <a:schemeClr val="accent6">
              <a:lumMod val="50000"/>
            </a:schemeClr>
          </a:solidFill>
          <a:ln w="9525">
            <a:solidFill>
              <a:schemeClr val="accent2"/>
            </a:solidFill>
            <a:miter lim="800000"/>
            <a:headEnd/>
            <a:tailEnd/>
          </a:ln>
        </p:spPr>
      </p:pic>
      <p:pic>
        <p:nvPicPr>
          <p:cNvPr id="3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78295" y="3582125"/>
            <a:ext cx="3014616" cy="1456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1" name="曲线连接符 30"/>
          <p:cNvCxnSpPr/>
          <p:nvPr/>
        </p:nvCxnSpPr>
        <p:spPr>
          <a:xfrm>
            <a:off x="4288759" y="5530451"/>
            <a:ext cx="869562" cy="115555"/>
          </a:xfrm>
          <a:prstGeom prst="curvedConnector3">
            <a:avLst>
              <a:gd name="adj1" fmla="val 50000"/>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32" name="十字箭头标注 31"/>
          <p:cNvSpPr/>
          <p:nvPr/>
        </p:nvSpPr>
        <p:spPr>
          <a:xfrm>
            <a:off x="4494327" y="4757126"/>
            <a:ext cx="605313" cy="240400"/>
          </a:xfrm>
          <a:prstGeom prst="quadArrowCallou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上弧形箭头 32"/>
          <p:cNvSpPr/>
          <p:nvPr/>
        </p:nvSpPr>
        <p:spPr>
          <a:xfrm>
            <a:off x="4326715" y="5309060"/>
            <a:ext cx="874341" cy="1202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2000"/>
                                        <p:tgtEl>
                                          <p:spTgt spid="25"/>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2000"/>
                                        <p:tgtEl>
                                          <p:spTgt spid="28"/>
                                        </p:tgtEl>
                                      </p:cBhvr>
                                    </p:animEffect>
                                  </p:childTnLst>
                                </p:cTn>
                              </p:par>
                            </p:childTnLst>
                          </p:cTn>
                        </p:par>
                        <p:par>
                          <p:cTn id="12" fill="hold">
                            <p:stCondLst>
                              <p:cond delay="4000"/>
                            </p:stCondLst>
                            <p:childTnLst>
                              <p:par>
                                <p:cTn id="13" presetID="3" presetClass="entr" presetSubtype="10"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blinds(horizontal)">
                                      <p:cBhvr>
                                        <p:cTn id="15" dur="500"/>
                                        <p:tgtEl>
                                          <p:spTgt spid="30"/>
                                        </p:tgtEl>
                                      </p:cBhvr>
                                    </p:animEffect>
                                  </p:childTnLst>
                                </p:cTn>
                              </p:par>
                            </p:childTnLst>
                          </p:cTn>
                        </p:par>
                        <p:par>
                          <p:cTn id="16" fill="hold">
                            <p:stCondLst>
                              <p:cond delay="4500"/>
                            </p:stCondLst>
                            <p:childTnLst>
                              <p:par>
                                <p:cTn id="17" presetID="8" presetClass="entr" presetSubtype="16"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diamond(in)">
                                      <p:cBhvr>
                                        <p:cTn id="19" dur="2000"/>
                                        <p:tgtEl>
                                          <p:spTgt spid="27"/>
                                        </p:tgtEl>
                                      </p:cBhvr>
                                    </p:animEffect>
                                  </p:childTnLst>
                                </p:cTn>
                              </p:par>
                            </p:childTnLst>
                          </p:cTn>
                        </p:par>
                        <p:par>
                          <p:cTn id="20" fill="hold">
                            <p:stCondLst>
                              <p:cond delay="6500"/>
                            </p:stCondLst>
                            <p:childTnLst>
                              <p:par>
                                <p:cTn id="21" presetID="4" presetClass="entr" presetSubtype="16" fill="hold"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box(in)">
                                      <p:cBhvr>
                                        <p:cTn id="23" dur="500"/>
                                        <p:tgtEl>
                                          <p:spTgt spid="26"/>
                                        </p:tgtEl>
                                      </p:cBhvr>
                                    </p:animEffect>
                                  </p:childTnLst>
                                </p:cTn>
                              </p:par>
                            </p:childTnLst>
                          </p:cTn>
                        </p:par>
                        <p:par>
                          <p:cTn id="24" fill="hold">
                            <p:stCondLst>
                              <p:cond delay="7000"/>
                            </p:stCondLst>
                            <p:childTnLst>
                              <p:par>
                                <p:cTn id="25" presetID="5" presetClass="entr" presetSubtype="10" fill="hold"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checkerboard(across)">
                                      <p:cBhvr>
                                        <p:cTn id="27" dur="500"/>
                                        <p:tgtEl>
                                          <p:spTgt spid="26"/>
                                        </p:tgtEl>
                                      </p:cBhvr>
                                    </p:animEffect>
                                  </p:childTnLst>
                                </p:cTn>
                              </p:par>
                            </p:childTnLst>
                          </p:cTn>
                        </p:par>
                        <p:par>
                          <p:cTn id="28" fill="hold">
                            <p:stCondLst>
                              <p:cond delay="7500"/>
                            </p:stCondLst>
                            <p:childTnLst>
                              <p:par>
                                <p:cTn id="29" presetID="2" presetClass="entr" presetSubtype="4" fill="hold" nodeType="after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additive="base">
                                        <p:cTn id="31" dur="500" fill="hold"/>
                                        <p:tgtEl>
                                          <p:spTgt spid="29"/>
                                        </p:tgtEl>
                                        <p:attrNameLst>
                                          <p:attrName>ppt_x</p:attrName>
                                        </p:attrNameLst>
                                      </p:cBhvr>
                                      <p:tavLst>
                                        <p:tav tm="0">
                                          <p:val>
                                            <p:strVal val="#ppt_x"/>
                                          </p:val>
                                        </p:tav>
                                        <p:tav tm="100000">
                                          <p:val>
                                            <p:strVal val="#ppt_x"/>
                                          </p:val>
                                        </p:tav>
                                      </p:tavLst>
                                    </p:anim>
                                    <p:anim calcmode="lin" valueType="num">
                                      <p:cBhvr additive="base">
                                        <p:cTn id="32" dur="500" fill="hold"/>
                                        <p:tgtEl>
                                          <p:spTgt spid="29"/>
                                        </p:tgtEl>
                                        <p:attrNameLst>
                                          <p:attrName>ppt_y</p:attrName>
                                        </p:attrNameLst>
                                      </p:cBhvr>
                                      <p:tavLst>
                                        <p:tav tm="0">
                                          <p:val>
                                            <p:strVal val="1+#ppt_h/2"/>
                                          </p:val>
                                        </p:tav>
                                        <p:tav tm="100000">
                                          <p:val>
                                            <p:strVal val="#ppt_y"/>
                                          </p:val>
                                        </p:tav>
                                      </p:tavLst>
                                    </p:anim>
                                  </p:childTnLst>
                                </p:cTn>
                              </p:par>
                            </p:childTnLst>
                          </p:cTn>
                        </p:par>
                        <p:par>
                          <p:cTn id="33" fill="hold">
                            <p:stCondLst>
                              <p:cond delay="8000"/>
                            </p:stCondLst>
                            <p:childTnLst>
                              <p:par>
                                <p:cTn id="34" presetID="10" presetClass="entr" presetSubtype="0" fill="hold" nodeType="after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2000"/>
                                        <p:tgtEl>
                                          <p:spTgt spid="31"/>
                                        </p:tgtEl>
                                      </p:cBhvr>
                                    </p:animEffect>
                                  </p:childTnLst>
                                </p:cTn>
                              </p:par>
                            </p:childTnLst>
                          </p:cTn>
                        </p:par>
                        <p:par>
                          <p:cTn id="37" fill="hold">
                            <p:stCondLst>
                              <p:cond delay="10000"/>
                            </p:stCondLst>
                            <p:childTnLst>
                              <p:par>
                                <p:cTn id="38" presetID="10" presetClass="entr" presetSubtype="0" fill="hold" grpId="0" nodeType="after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2000"/>
                                        <p:tgtEl>
                                          <p:spTgt spid="33"/>
                                        </p:tgtEl>
                                      </p:cBhvr>
                                    </p:animEffect>
                                  </p:childTnLst>
                                </p:cTn>
                              </p:par>
                            </p:childTnLst>
                          </p:cTn>
                        </p:par>
                        <p:par>
                          <p:cTn id="41" fill="hold">
                            <p:stCondLst>
                              <p:cond delay="12000"/>
                            </p:stCondLst>
                            <p:childTnLst>
                              <p:par>
                                <p:cTn id="42" presetID="20" presetClass="entr" presetSubtype="0" fill="hold" grpId="0" nodeType="after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wedge">
                                      <p:cBhvr>
                                        <p:cTn id="44" dur="2000"/>
                                        <p:tgtEl>
                                          <p:spTgt spid="32"/>
                                        </p:tgtEl>
                                      </p:cBhvr>
                                    </p:animEffect>
                                  </p:childTnLst>
                                </p:cTn>
                              </p:par>
                            </p:childTnLst>
                          </p:cTn>
                        </p:par>
                        <p:par>
                          <p:cTn id="45" fill="hold">
                            <p:stCondLst>
                              <p:cond delay="14000"/>
                            </p:stCondLst>
                            <p:childTnLst>
                              <p:par>
                                <p:cTn id="46" presetID="8" presetClass="emph" presetSubtype="0" fill="hold" nodeType="afterEffect">
                                  <p:stCondLst>
                                    <p:cond delay="0"/>
                                  </p:stCondLst>
                                  <p:childTnLst>
                                    <p:animRot by="21600000">
                                      <p:cBhvr>
                                        <p:cTn id="47" dur="2000" fill="hold"/>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2" grpId="0" animBg="1"/>
      <p:bldP spid="3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矩形 645"/>
          <p:cNvSpPr/>
          <p:nvPr/>
        </p:nvSpPr>
        <p:spPr>
          <a:xfrm>
            <a:off x="-14288" y="-22224"/>
            <a:ext cx="9169004" cy="688022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pic>
        <p:nvPicPr>
          <p:cNvPr id="678" name="图片 677"/>
          <p:cNvPicPr>
            <a:picLocks noChangeAspect="1"/>
          </p:cNvPicPr>
          <p:nvPr/>
        </p:nvPicPr>
        <p:blipFill rotWithShape="1">
          <a:blip r:embed="rId1" cstate="print"/>
          <a:srcRect l="19090" t="21720" r="16280" b="22029"/>
          <a:stretch>
            <a:fillRect/>
          </a:stretch>
        </p:blipFill>
        <p:spPr>
          <a:xfrm>
            <a:off x="-14605" y="-22225"/>
            <a:ext cx="9169400" cy="6879590"/>
          </a:xfrm>
          <a:prstGeom prst="rect">
            <a:avLst/>
          </a:prstGeom>
        </p:spPr>
      </p:pic>
      <p:sp>
        <p:nvSpPr>
          <p:cNvPr id="3" name="矩形 2"/>
          <p:cNvSpPr/>
          <p:nvPr/>
        </p:nvSpPr>
        <p:spPr>
          <a:xfrm>
            <a:off x="564072" y="1012685"/>
            <a:ext cx="1554480" cy="645160"/>
          </a:xfrm>
          <a:prstGeom prst="rect">
            <a:avLst/>
          </a:prstGeom>
        </p:spPr>
        <p:txBody>
          <a:bodyPr wrap="none">
            <a:spAutoFit/>
          </a:bodyPr>
          <a:lstStyle/>
          <a:p>
            <a:r>
              <a:rPr lang="zh-CN" altLang="en-US" sz="3600" b="1" dirty="0">
                <a:solidFill>
                  <a:srgbClr val="96C527"/>
                </a:solidFill>
              </a:rPr>
              <a:t>习题：</a:t>
            </a:r>
            <a:endParaRPr lang="zh-CN" altLang="en-US" sz="3600" b="1" dirty="0">
              <a:solidFill>
                <a:srgbClr val="96C527"/>
              </a:solidFill>
            </a:endParaRPr>
          </a:p>
        </p:txBody>
      </p:sp>
      <p:cxnSp>
        <p:nvCxnSpPr>
          <p:cNvPr id="6" name="直接连接符 5"/>
          <p:cNvCxnSpPr/>
          <p:nvPr/>
        </p:nvCxnSpPr>
        <p:spPr>
          <a:xfrm>
            <a:off x="564073" y="1615012"/>
            <a:ext cx="1523495" cy="0"/>
          </a:xfrm>
          <a:prstGeom prst="line">
            <a:avLst/>
          </a:prstGeom>
          <a:ln>
            <a:solidFill>
              <a:srgbClr val="96C527"/>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564073" y="1697007"/>
            <a:ext cx="95147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564073" y="2464268"/>
            <a:ext cx="7961879" cy="2155825"/>
          </a:xfrm>
          <a:prstGeom prst="rect">
            <a:avLst/>
          </a:prstGeom>
        </p:spPr>
        <p:txBody>
          <a:bodyPr wrap="square">
            <a:spAutoFit/>
          </a:bodyPr>
          <a:p>
            <a:pPr>
              <a:lnSpc>
                <a:spcPct val="120000"/>
              </a:lnSpc>
              <a:spcBef>
                <a:spcPts val="0"/>
              </a:spcBef>
              <a:spcAft>
                <a:spcPts val="0"/>
              </a:spcAft>
            </a:pPr>
            <a:r>
              <a:rPr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下例每项活动是否是数据挖掘任务</a:t>
            </a:r>
            <a:r>
              <a:rPr lang="zh-CN"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a:t>
            </a:r>
            <a:endParaRPr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Bef>
                <a:spcPts val="0"/>
              </a:spcBef>
              <a:spcAft>
                <a:spcPts val="0"/>
              </a:spcAft>
            </a:pPr>
            <a:r>
              <a:rPr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1．根据性别划分公司的顾客。</a:t>
            </a:r>
            <a:endParaRPr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Bef>
                <a:spcPts val="0"/>
              </a:spcBef>
              <a:spcAft>
                <a:spcPts val="0"/>
              </a:spcAft>
            </a:pPr>
            <a:r>
              <a:rPr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2．根据可盈利性划分公司的顾客。</a:t>
            </a:r>
            <a:endParaRPr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Bef>
                <a:spcPts val="0"/>
              </a:spcBef>
              <a:spcAft>
                <a:spcPts val="0"/>
              </a:spcAft>
            </a:pPr>
            <a:r>
              <a:rPr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3．计算公司的总销售额。</a:t>
            </a:r>
            <a:endParaRPr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Bef>
                <a:spcPts val="0"/>
              </a:spcBef>
              <a:spcAft>
                <a:spcPts val="0"/>
              </a:spcAft>
            </a:pPr>
            <a:r>
              <a:rPr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4．按学生的标识号对学生数据库排序。</a:t>
            </a:r>
            <a:endParaRPr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Bef>
                <a:spcPts val="0"/>
              </a:spcBef>
              <a:spcAft>
                <a:spcPts val="0"/>
              </a:spcAft>
            </a:pPr>
            <a:r>
              <a:rPr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5．预测掷一对骰子的结果。</a:t>
            </a:r>
            <a:endParaRPr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Bef>
                <a:spcPts val="0"/>
              </a:spcBef>
              <a:spcAft>
                <a:spcPts val="0"/>
              </a:spcAft>
            </a:pPr>
            <a:r>
              <a:rPr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6．使用历史记录预测某公司未来的股价价格。</a:t>
            </a:r>
            <a:endParaRPr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yc-034\Desktop\云创大学-未来的大学，专注大数据人工智能培训与认证2.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1"/>
            <a:ext cx="4665494"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4572000" y="0"/>
            <a:ext cx="4572000" cy="6858000"/>
          </a:xfrm>
          <a:prstGeom prst="rect">
            <a:avLst/>
          </a:prstGeom>
          <a:solidFill>
            <a:srgbClr val="28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9688" y="-10862"/>
            <a:ext cx="214312" cy="6858000"/>
          </a:xfrm>
          <a:prstGeom prst="rect">
            <a:avLst/>
          </a:prstGeom>
        </p:spPr>
      </p:pic>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5261" y="-11900"/>
            <a:ext cx="214312" cy="6858000"/>
          </a:xfrm>
          <a:prstGeom prst="rect">
            <a:avLst/>
          </a:prstGeom>
        </p:spPr>
      </p:pic>
      <p:pic>
        <p:nvPicPr>
          <p:cNvPr id="1026" name="Picture 2" descr="C:\Users\yc-034\AppData\Local\Temp\WeChat Files\fa740bf4eb5ba01a0250bf22005578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9422" y="5345456"/>
            <a:ext cx="869150" cy="875542"/>
          </a:xfrm>
          <a:prstGeom prst="rect">
            <a:avLst/>
          </a:prstGeom>
          <a:noFill/>
          <a:extLst>
            <a:ext uri="{909E8E84-426E-40DD-AFC4-6F175D3DCCD1}">
              <a14:hiddenFill xmlns:a14="http://schemas.microsoft.com/office/drawing/2010/main">
                <a:solidFill>
                  <a:srgbClr val="FFFFFF"/>
                </a:solidFill>
              </a14:hiddenFill>
            </a:ext>
          </a:extLst>
        </p:spPr>
      </p:pic>
      <p:sp>
        <p:nvSpPr>
          <p:cNvPr id="25" name="矩形 24"/>
          <p:cNvSpPr/>
          <p:nvPr/>
        </p:nvSpPr>
        <p:spPr>
          <a:xfrm>
            <a:off x="4896026" y="3343928"/>
            <a:ext cx="3958505" cy="1286506"/>
          </a:xfrm>
          <a:prstGeom prst="rect">
            <a:avLst/>
          </a:prstGeom>
        </p:spPr>
        <p:txBody>
          <a:bodyPr wrap="square">
            <a:spAutoFit/>
          </a:bodyPr>
          <a:lstStyle/>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在线学习、在线动手做实验</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学习云创大数据大量实际项目</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获取云创工程师认证、工信部认证、国际认证</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大</a:t>
            </a: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数据能力分析、工作匹配、智能推荐</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p:txBody>
      </p:sp>
      <p:pic>
        <p:nvPicPr>
          <p:cNvPr id="1029" name="Picture 5" descr="https://edu.cstor.cn/img/wx.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0835" y="5345456"/>
            <a:ext cx="869106" cy="875542"/>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6933258" y="6463743"/>
            <a:ext cx="1223412"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云创大学微信公众号</a:t>
            </a:r>
            <a:endParaRPr lang="zh-CN" altLang="en-US" sz="900">
              <a:solidFill>
                <a:schemeClr val="bg1"/>
              </a:solidFill>
              <a:latin typeface="方正粗黑宋简体" pitchFamily="2" charset="-122"/>
              <a:ea typeface="方正粗黑宋简体" pitchFamily="2" charset="-122"/>
            </a:endParaRPr>
          </a:p>
        </p:txBody>
      </p:sp>
      <p:sp>
        <p:nvSpPr>
          <p:cNvPr id="31" name="矩形 30"/>
          <p:cNvSpPr/>
          <p:nvPr/>
        </p:nvSpPr>
        <p:spPr>
          <a:xfrm>
            <a:off x="5746039" y="6299849"/>
            <a:ext cx="877163"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a:t>
            </a:r>
            <a:r>
              <a:rPr lang="zh-CN" altLang="en-US" sz="900" smtClean="0">
                <a:solidFill>
                  <a:schemeClr val="bg1"/>
                </a:solidFill>
                <a:latin typeface="方正粗黑宋简体" pitchFamily="2" charset="-122"/>
                <a:ea typeface="方正粗黑宋简体" pitchFamily="2" charset="-122"/>
              </a:rPr>
              <a:t>大学网站</a:t>
            </a:r>
            <a:endParaRPr lang="zh-CN" altLang="en-US" sz="900">
              <a:solidFill>
                <a:schemeClr val="bg1"/>
              </a:solidFill>
              <a:latin typeface="方正粗黑宋简体" pitchFamily="2" charset="-122"/>
              <a:ea typeface="方正粗黑宋简体" pitchFamily="2" charset="-122"/>
            </a:endParaRPr>
          </a:p>
        </p:txBody>
      </p:sp>
      <p:sp>
        <p:nvSpPr>
          <p:cNvPr id="7" name="矩形 6"/>
          <p:cNvSpPr/>
          <p:nvPr/>
        </p:nvSpPr>
        <p:spPr>
          <a:xfrm>
            <a:off x="5519811" y="6461760"/>
            <a:ext cx="1285929" cy="230832"/>
          </a:xfrm>
          <a:prstGeom prst="rect">
            <a:avLst/>
          </a:prstGeom>
        </p:spPr>
        <p:txBody>
          <a:bodyPr wrap="none">
            <a:spAutoFit/>
          </a:bodyPr>
          <a:lstStyle/>
          <a:p>
            <a:r>
              <a:rPr lang="en-US" altLang="zh-CN" sz="900">
                <a:solidFill>
                  <a:schemeClr val="bg1"/>
                </a:solidFill>
                <a:latin typeface="方正粗黑宋简体" pitchFamily="2" charset="-122"/>
                <a:ea typeface="方正粗黑宋简体" pitchFamily="2" charset="-122"/>
              </a:rPr>
              <a:t>https://edu.cstor.cn/</a:t>
            </a:r>
            <a:endParaRPr lang="zh-CN" altLang="en-US" sz="900">
              <a:solidFill>
                <a:schemeClr val="bg1"/>
              </a:solidFill>
              <a:latin typeface="方正粗黑宋简体" pitchFamily="2" charset="-122"/>
              <a:ea typeface="方正粗黑宋简体" pitchFamily="2" charset="-122"/>
            </a:endParaRPr>
          </a:p>
        </p:txBody>
      </p:sp>
      <p:sp>
        <p:nvSpPr>
          <p:cNvPr id="20" name="矩形 19"/>
          <p:cNvSpPr/>
          <p:nvPr/>
        </p:nvSpPr>
        <p:spPr>
          <a:xfrm>
            <a:off x="5988208" y="809784"/>
            <a:ext cx="2468945" cy="523220"/>
          </a:xfrm>
          <a:prstGeom prst="rect">
            <a:avLst/>
          </a:prstGeom>
          <a:noFill/>
        </p:spPr>
        <p:txBody>
          <a:bodyPr wrap="none" lIns="91440" tIns="45720" rIns="91440" bIns="45720">
            <a:spAutoFit/>
          </a:bodyPr>
          <a:lstStyle/>
          <a:p>
            <a:pPr algn="ctr"/>
            <a:r>
              <a:rPr lang="zh-CN" altLang="en-US" sz="2800" b="1" cap="all" spc="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省钱</a:t>
            </a:r>
            <a:r>
              <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、省时间</a:t>
            </a:r>
            <a:r>
              <a:rPr lang="en-US" altLang="zh-CN"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a:t>
            </a:r>
            <a:endPar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sp>
        <p:nvSpPr>
          <p:cNvPr id="19" name="文本框 11"/>
          <p:cNvSpPr txBox="1"/>
          <p:nvPr/>
        </p:nvSpPr>
        <p:spPr>
          <a:xfrm>
            <a:off x="4786444" y="338591"/>
            <a:ext cx="3700052"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大学生如何提高实战能力，高薪就业？</a:t>
            </a:r>
            <a:endParaRPr lang="zh-CN" altLang="en-US" sz="1600" b="1" dirty="0">
              <a:solidFill>
                <a:schemeClr val="bg1"/>
              </a:solidFill>
              <a:latin typeface="方正粗黑宋简体" pitchFamily="2" charset="-122"/>
              <a:ea typeface="方正粗黑宋简体" pitchFamily="2" charset="-122"/>
            </a:endParaRPr>
          </a:p>
        </p:txBody>
      </p:sp>
      <p:sp>
        <p:nvSpPr>
          <p:cNvPr id="21" name="文本框 11"/>
          <p:cNvSpPr txBox="1"/>
          <p:nvPr/>
        </p:nvSpPr>
        <p:spPr>
          <a:xfrm>
            <a:off x="4786444" y="917505"/>
            <a:ext cx="1218603"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学到真本事</a:t>
            </a:r>
            <a:endParaRPr lang="zh-CN" altLang="en-US" sz="1600" b="1" dirty="0">
              <a:solidFill>
                <a:schemeClr val="bg1"/>
              </a:solidFill>
              <a:latin typeface="方正粗黑宋简体" pitchFamily="2" charset="-122"/>
              <a:ea typeface="方正粗黑宋简体" pitchFamily="2" charset="-122"/>
            </a:endParaRPr>
          </a:p>
        </p:txBody>
      </p:sp>
      <p:sp>
        <p:nvSpPr>
          <p:cNvPr id="22" name="文本框 11"/>
          <p:cNvSpPr txBox="1"/>
          <p:nvPr/>
        </p:nvSpPr>
        <p:spPr>
          <a:xfrm>
            <a:off x="4786443" y="1520189"/>
            <a:ext cx="4113627"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学习大数据、人工智能、云计算的不二之选</a:t>
            </a:r>
            <a:endParaRPr lang="zh-CN" altLang="en-US" sz="1600" b="1" dirty="0">
              <a:solidFill>
                <a:schemeClr val="bg1"/>
              </a:solidFill>
              <a:latin typeface="方正粗黑宋简体" pitchFamily="2" charset="-122"/>
              <a:ea typeface="方正粗黑宋简体" pitchFamily="2" charset="-122"/>
            </a:endParaRPr>
          </a:p>
        </p:txBody>
      </p:sp>
      <p:sp>
        <p:nvSpPr>
          <p:cNvPr id="2" name="矩形 1"/>
          <p:cNvSpPr/>
          <p:nvPr/>
        </p:nvSpPr>
        <p:spPr>
          <a:xfrm>
            <a:off x="4665494" y="4718475"/>
            <a:ext cx="4493538" cy="461665"/>
          </a:xfrm>
          <a:prstGeom prst="rect">
            <a:avLst/>
          </a:prstGeom>
          <a:noFill/>
        </p:spPr>
        <p:txBody>
          <a:bodyPr wrap="none" lIns="91440" tIns="45720" rIns="91440" bIns="45720">
            <a:spAutoFit/>
          </a:bodyPr>
          <a:lstStyle/>
          <a:p>
            <a:pPr algn="ctr"/>
            <a:r>
              <a:rPr lang="zh-CN" altLang="en-US" sz="2400" b="1"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学</a:t>
            </a:r>
            <a:r>
              <a:rPr lang="zh-CN" altLang="en-US" sz="2400" b="1" cap="all"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到真本事，走遍天下都不怕！</a:t>
            </a:r>
            <a:endParaRPr lang="zh-CN" altLang="en-US" sz="24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0640" y="2027068"/>
            <a:ext cx="2087935" cy="1288895"/>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65">
            <a:hlinkClick r:id="rId1"/>
          </p:cNvPr>
          <p:cNvSpPr/>
          <p:nvPr/>
        </p:nvSpPr>
        <p:spPr>
          <a:xfrm>
            <a:off x="4824939" y="933287"/>
            <a:ext cx="3917905"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a:hlinkClick r:id="rId1"/>
          </p:cNvPr>
          <p:cNvSpPr/>
          <p:nvPr/>
        </p:nvSpPr>
        <p:spPr>
          <a:xfrm>
            <a:off x="403403" y="933288"/>
            <a:ext cx="3806288"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5462133" y="4669579"/>
            <a:ext cx="1563506" cy="641625"/>
            <a:chOff x="5462133" y="4933111"/>
            <a:chExt cx="1563506" cy="641625"/>
          </a:xfrm>
        </p:grpSpPr>
        <p:sp>
          <p:nvSpPr>
            <p:cNvPr id="29" name="矩形 28"/>
            <p:cNvSpPr/>
            <p:nvPr/>
          </p:nvSpPr>
          <p:spPr>
            <a:xfrm>
              <a:off x="5462338" y="4933111"/>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8" name="Picture 14" descr="F:\logo\中国智能硬件logo-01.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2133" y="5038052"/>
              <a:ext cx="1562412" cy="4758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5"/>
          <p:cNvGrpSpPr/>
          <p:nvPr/>
        </p:nvGrpSpPr>
        <p:grpSpPr>
          <a:xfrm>
            <a:off x="420161" y="4669493"/>
            <a:ext cx="1565587" cy="641625"/>
            <a:chOff x="422066" y="4933025"/>
            <a:chExt cx="1565587" cy="641625"/>
          </a:xfrm>
        </p:grpSpPr>
        <p:sp>
          <p:nvSpPr>
            <p:cNvPr id="3" name="矩形 2"/>
            <p:cNvSpPr/>
            <p:nvPr/>
          </p:nvSpPr>
          <p:spPr>
            <a:xfrm>
              <a:off x="422066"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9" name="Picture 15" descr="F:\logo\chinacloud_logo-01.p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241" y="5037800"/>
              <a:ext cx="1562412" cy="4784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组合 10"/>
          <p:cNvGrpSpPr/>
          <p:nvPr/>
        </p:nvGrpSpPr>
        <p:grpSpPr>
          <a:xfrm>
            <a:off x="7138738" y="5599202"/>
            <a:ext cx="1563301" cy="641625"/>
            <a:chOff x="7138738" y="5702714"/>
            <a:chExt cx="1563301" cy="641625"/>
          </a:xfrm>
        </p:grpSpPr>
        <p:sp>
          <p:nvSpPr>
            <p:cNvPr id="35" name="矩形 34"/>
            <p:cNvSpPr/>
            <p:nvPr/>
          </p:nvSpPr>
          <p:spPr>
            <a:xfrm>
              <a:off x="713873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0" name="Picture 16">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138823" y="5785510"/>
              <a:ext cx="1562412" cy="475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组合 11"/>
          <p:cNvGrpSpPr/>
          <p:nvPr/>
        </p:nvGrpSpPr>
        <p:grpSpPr>
          <a:xfrm>
            <a:off x="5462338" y="5599288"/>
            <a:ext cx="1563436" cy="641625"/>
            <a:chOff x="5462338" y="5702800"/>
            <a:chExt cx="1563436" cy="641625"/>
          </a:xfrm>
        </p:grpSpPr>
        <p:sp>
          <p:nvSpPr>
            <p:cNvPr id="34" name="矩形 33"/>
            <p:cNvSpPr/>
            <p:nvPr/>
          </p:nvSpPr>
          <p:spPr>
            <a:xfrm>
              <a:off x="5462338" y="5702800"/>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1" name="Picture 17" descr="F:\logo\机器人-01.pn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63362" y="5753759"/>
              <a:ext cx="1562412" cy="5401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组合 13"/>
          <p:cNvGrpSpPr/>
          <p:nvPr/>
        </p:nvGrpSpPr>
        <p:grpSpPr>
          <a:xfrm>
            <a:off x="2101918" y="5599202"/>
            <a:ext cx="1563681" cy="641625"/>
            <a:chOff x="2101918" y="5702714"/>
            <a:chExt cx="1563681" cy="641625"/>
          </a:xfrm>
        </p:grpSpPr>
        <p:sp>
          <p:nvSpPr>
            <p:cNvPr id="32" name="矩形 31"/>
            <p:cNvSpPr/>
            <p:nvPr/>
          </p:nvSpPr>
          <p:spPr>
            <a:xfrm>
              <a:off x="21019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2" name="Picture 18" descr="F:\logo\深度学习世界-01.pn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03187" y="5792884"/>
              <a:ext cx="1562412" cy="4606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组合 9"/>
          <p:cNvGrpSpPr/>
          <p:nvPr/>
        </p:nvGrpSpPr>
        <p:grpSpPr>
          <a:xfrm>
            <a:off x="7138738" y="4669493"/>
            <a:ext cx="1563301" cy="641625"/>
            <a:chOff x="7138738" y="4933025"/>
            <a:chExt cx="1563301" cy="641625"/>
          </a:xfrm>
        </p:grpSpPr>
        <p:sp>
          <p:nvSpPr>
            <p:cNvPr id="30" name="矩形 29"/>
            <p:cNvSpPr/>
            <p:nvPr/>
          </p:nvSpPr>
          <p:spPr>
            <a:xfrm>
              <a:off x="713873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3" name="Picture 19" descr="F:\logo\中国PM25logo-01.pn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38738" y="4994913"/>
              <a:ext cx="1563301" cy="55984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3" name="组合 12"/>
          <p:cNvGrpSpPr/>
          <p:nvPr/>
        </p:nvGrpSpPr>
        <p:grpSpPr>
          <a:xfrm>
            <a:off x="3798482" y="5599202"/>
            <a:ext cx="1563301" cy="641625"/>
            <a:chOff x="3778318" y="5702714"/>
            <a:chExt cx="1563301" cy="641625"/>
          </a:xfrm>
        </p:grpSpPr>
        <p:sp>
          <p:nvSpPr>
            <p:cNvPr id="33" name="矩形 32"/>
            <p:cNvSpPr/>
            <p:nvPr/>
          </p:nvSpPr>
          <p:spPr>
            <a:xfrm>
              <a:off x="37783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4" name="Picture 20" descr="F:\logo\中国存储-01.png">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78341" y="5785417"/>
              <a:ext cx="1562412" cy="5378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组合 6"/>
          <p:cNvGrpSpPr/>
          <p:nvPr/>
        </p:nvGrpSpPr>
        <p:grpSpPr>
          <a:xfrm>
            <a:off x="2101918" y="4669493"/>
            <a:ext cx="1563360" cy="641625"/>
            <a:chOff x="2101918" y="4933025"/>
            <a:chExt cx="1563360" cy="641625"/>
          </a:xfrm>
        </p:grpSpPr>
        <p:sp>
          <p:nvSpPr>
            <p:cNvPr id="27" name="矩形 26"/>
            <p:cNvSpPr/>
            <p:nvPr/>
          </p:nvSpPr>
          <p:spPr>
            <a:xfrm>
              <a:off x="21019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5" name="Picture 21" descr="F:\logo\中国大数据LOGO-01.png">
              <a:hlinkClick r:id="rId16"/>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02866" y="4954959"/>
              <a:ext cx="1562412" cy="5587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组合 7"/>
          <p:cNvGrpSpPr/>
          <p:nvPr/>
        </p:nvGrpSpPr>
        <p:grpSpPr>
          <a:xfrm>
            <a:off x="3768793" y="4669493"/>
            <a:ext cx="1572826" cy="641625"/>
            <a:chOff x="3768793" y="4933025"/>
            <a:chExt cx="1572826" cy="641625"/>
          </a:xfrm>
        </p:grpSpPr>
        <p:sp>
          <p:nvSpPr>
            <p:cNvPr id="28" name="矩形 27"/>
            <p:cNvSpPr/>
            <p:nvPr/>
          </p:nvSpPr>
          <p:spPr>
            <a:xfrm>
              <a:off x="37783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6" name="Picture 22" descr="F:\logo\中国物联网-01.png">
              <a:hlinkClick r:id="rId18"/>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68793" y="4953980"/>
              <a:ext cx="1562412" cy="5597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组合 14"/>
          <p:cNvGrpSpPr/>
          <p:nvPr/>
        </p:nvGrpSpPr>
        <p:grpSpPr>
          <a:xfrm>
            <a:off x="422066" y="5599202"/>
            <a:ext cx="1563757" cy="641625"/>
            <a:chOff x="422066" y="5702714"/>
            <a:chExt cx="1563757" cy="641625"/>
          </a:xfrm>
        </p:grpSpPr>
        <p:sp>
          <p:nvSpPr>
            <p:cNvPr id="31" name="矩形 30"/>
            <p:cNvSpPr/>
            <p:nvPr/>
          </p:nvSpPr>
          <p:spPr>
            <a:xfrm>
              <a:off x="422066"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7" name="Picture 23" descr="F:\logo\中国智慧城市logo-01.png">
              <a:hlinkClick r:id="rId20"/>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23411" y="5753672"/>
              <a:ext cx="1562412" cy="47521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矩形 3">
            <a:hlinkClick r:id="rId1"/>
          </p:cNvPr>
          <p:cNvSpPr/>
          <p:nvPr/>
        </p:nvSpPr>
        <p:spPr>
          <a:xfrm>
            <a:off x="427114" y="3639664"/>
            <a:ext cx="4078140" cy="709609"/>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a:hlinkClick r:id="rId1"/>
          </p:cNvPr>
          <p:cNvSpPr txBox="1"/>
          <p:nvPr/>
        </p:nvSpPr>
        <p:spPr>
          <a:xfrm>
            <a:off x="1995274" y="3836384"/>
            <a:ext cx="2509980"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智能硬件大数据免费托管平台</a:t>
            </a:r>
            <a:endParaRPr lang="zh-CN" altLang="en-US" sz="1400" dirty="0" smtClean="0">
              <a:solidFill>
                <a:schemeClr val="tx1">
                  <a:lumMod val="75000"/>
                  <a:lumOff val="25000"/>
                </a:schemeClr>
              </a:solidFill>
              <a:latin typeface="+mj-ea"/>
              <a:ea typeface="+mj-ea"/>
            </a:endParaRPr>
          </a:p>
        </p:txBody>
      </p:sp>
      <p:pic>
        <p:nvPicPr>
          <p:cNvPr id="1048" name="Picture 24" descr="F:\大数据挖掘平台\物联网大数据平台\logo_bate_homeaaa.png">
            <a:hlinkClick r:id="rId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66424" y="3747764"/>
            <a:ext cx="1803529" cy="52387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16"/>
          <p:cNvGrpSpPr/>
          <p:nvPr/>
        </p:nvGrpSpPr>
        <p:grpSpPr>
          <a:xfrm>
            <a:off x="4580132" y="3600928"/>
            <a:ext cx="4121103" cy="799827"/>
            <a:chOff x="4986061" y="3557798"/>
            <a:chExt cx="3486036" cy="799827"/>
          </a:xfrm>
        </p:grpSpPr>
        <p:sp>
          <p:nvSpPr>
            <p:cNvPr id="37" name="矩形 36">
              <a:hlinkClick r:id="rId23"/>
            </p:cNvPr>
            <p:cNvSpPr/>
            <p:nvPr/>
          </p:nvSpPr>
          <p:spPr>
            <a:xfrm>
              <a:off x="4986061" y="3594588"/>
              <a:ext cx="3486036" cy="709610"/>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hlinkClick r:id="rId23"/>
            </p:cNvPr>
            <p:cNvSpPr txBox="1"/>
            <p:nvPr/>
          </p:nvSpPr>
          <p:spPr>
            <a:xfrm>
              <a:off x="6635120" y="3780323"/>
              <a:ext cx="1800493"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环境大数据开放平台</a:t>
              </a:r>
              <a:endParaRPr lang="zh-CN" altLang="en-US" sz="1400" dirty="0" smtClean="0">
                <a:solidFill>
                  <a:schemeClr val="tx1">
                    <a:lumMod val="75000"/>
                    <a:lumOff val="25000"/>
                  </a:schemeClr>
                </a:solidFill>
                <a:latin typeface="+mj-ea"/>
                <a:ea typeface="+mj-ea"/>
              </a:endParaRPr>
            </a:p>
          </p:txBody>
        </p:sp>
        <p:pic>
          <p:nvPicPr>
            <p:cNvPr id="1050" name="Picture 26" descr="F:\大数据挖掘平台\环境云\环境云logo.png">
              <a:hlinkClick r:id="rId23"/>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093289" y="3557798"/>
              <a:ext cx="1693352" cy="799827"/>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文本框 10"/>
          <p:cNvSpPr txBox="1"/>
          <p:nvPr/>
        </p:nvSpPr>
        <p:spPr>
          <a:xfrm>
            <a:off x="5590610" y="941914"/>
            <a:ext cx="2509020"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免费</a:t>
            </a:r>
            <a:r>
              <a:rPr lang="zh-CN" altLang="en-US" sz="2000" b="1">
                <a:solidFill>
                  <a:srgbClr val="70AD47">
                    <a:lumMod val="75000"/>
                  </a:srgbClr>
                </a:solidFill>
              </a:rPr>
              <a:t>大数据</a:t>
            </a:r>
            <a:r>
              <a:rPr lang="en-US" altLang="zh-CN" sz="2000" b="1" smtClean="0">
                <a:solidFill>
                  <a:srgbClr val="70AD47">
                    <a:lumMod val="75000"/>
                  </a:srgbClr>
                </a:solidFill>
              </a:rPr>
              <a:t>APP</a:t>
            </a:r>
            <a:r>
              <a:rPr lang="zh-CN" altLang="en-US" sz="2000" b="1" smtClean="0">
                <a:solidFill>
                  <a:srgbClr val="70AD47">
                    <a:lumMod val="75000"/>
                  </a:srgbClr>
                </a:solidFill>
              </a:rPr>
              <a:t>推荐</a:t>
            </a:r>
            <a:endParaRPr lang="zh-CN" altLang="en-US" sz="2000" b="1" dirty="0">
              <a:solidFill>
                <a:srgbClr val="70AD47">
                  <a:lumMod val="75000"/>
                </a:srgbClr>
              </a:solidFill>
            </a:endParaRPr>
          </a:p>
        </p:txBody>
      </p:sp>
      <p:sp>
        <p:nvSpPr>
          <p:cNvPr id="53" name="矩形 52"/>
          <p:cNvSpPr/>
          <p:nvPr/>
        </p:nvSpPr>
        <p:spPr>
          <a:xfrm>
            <a:off x="2494835" y="333112"/>
            <a:ext cx="4134464" cy="400110"/>
          </a:xfrm>
          <a:prstGeom prst="rect">
            <a:avLst/>
          </a:prstGeom>
          <a:solidFill>
            <a:schemeClr val="tx1">
              <a:lumMod val="75000"/>
              <a:lumOff val="25000"/>
            </a:schemeClr>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2000" spc="300" dirty="0" smtClean="0">
                <a:solidFill>
                  <a:prstClr val="white"/>
                </a:solidFill>
              </a:rPr>
              <a:t>运用大数据，精彩你生活</a:t>
            </a:r>
            <a:endParaRPr lang="zh-CN" altLang="en-US" sz="2000" spc="300" dirty="0">
              <a:solidFill>
                <a:prstClr val="white"/>
              </a:solidFill>
            </a:endParaRPr>
          </a:p>
        </p:txBody>
      </p:sp>
      <p:grpSp>
        <p:nvGrpSpPr>
          <p:cNvPr id="19" name="组合 18"/>
          <p:cNvGrpSpPr/>
          <p:nvPr/>
        </p:nvGrpSpPr>
        <p:grpSpPr>
          <a:xfrm>
            <a:off x="427114" y="1447522"/>
            <a:ext cx="8292159" cy="1847698"/>
            <a:chOff x="427114" y="2254936"/>
            <a:chExt cx="7530395" cy="1677958"/>
          </a:xfrm>
        </p:grpSpPr>
        <p:pic>
          <p:nvPicPr>
            <p:cNvPr id="59" name="图片 58"/>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27114" y="2254936"/>
              <a:ext cx="1347283" cy="1409482"/>
            </a:xfrm>
            <a:prstGeom prst="rect">
              <a:avLst/>
            </a:prstGeom>
          </p:spPr>
        </p:pic>
        <p:pic>
          <p:nvPicPr>
            <p:cNvPr id="60" name="图片 59"/>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444425" y="2260087"/>
              <a:ext cx="1337435" cy="1399180"/>
            </a:xfrm>
            <a:prstGeom prst="rect">
              <a:avLst/>
            </a:prstGeom>
          </p:spPr>
        </p:pic>
        <p:sp>
          <p:nvSpPr>
            <p:cNvPr id="65" name="文本框 11"/>
            <p:cNvSpPr txBox="1"/>
            <p:nvPr/>
          </p:nvSpPr>
          <p:spPr>
            <a:xfrm>
              <a:off x="644374" y="3653897"/>
              <a:ext cx="973411" cy="278529"/>
            </a:xfrm>
            <a:prstGeom prst="rect">
              <a:avLst/>
            </a:prstGeom>
            <a:noFill/>
          </p:spPr>
          <p:txBody>
            <a:bodyPr wrap="none" rtlCol="0">
              <a:spAutoFit/>
            </a:bodyPr>
            <a:lstStyle/>
            <a:p>
              <a:pPr algn="ctr"/>
              <a:r>
                <a:rPr lang="zh-CN" altLang="en-US" sz="1400" dirty="0">
                  <a:solidFill>
                    <a:schemeClr val="tx1">
                      <a:lumMod val="75000"/>
                      <a:lumOff val="25000"/>
                    </a:schemeClr>
                  </a:solidFill>
                </a:rPr>
                <a:t>刘鹏</a:t>
              </a:r>
              <a:r>
                <a:rPr lang="zh-CN" altLang="en-US" sz="1400" dirty="0" smtClean="0">
                  <a:solidFill>
                    <a:schemeClr val="tx1">
                      <a:lumMod val="75000"/>
                      <a:lumOff val="25000"/>
                    </a:schemeClr>
                  </a:solidFill>
                </a:rPr>
                <a:t>看</a:t>
              </a:r>
              <a:r>
                <a:rPr lang="zh-CN" altLang="en-US" sz="1400" dirty="0">
                  <a:solidFill>
                    <a:schemeClr val="tx1">
                      <a:lumMod val="75000"/>
                      <a:lumOff val="25000"/>
                    </a:schemeClr>
                  </a:solidFill>
                </a:rPr>
                <a:t>未来</a:t>
              </a:r>
              <a:endParaRPr lang="zh-CN" altLang="en-US" sz="1400" dirty="0">
                <a:solidFill>
                  <a:schemeClr val="tx1">
                    <a:lumMod val="75000"/>
                    <a:lumOff val="25000"/>
                  </a:schemeClr>
                </a:solidFill>
              </a:endParaRPr>
            </a:p>
          </p:txBody>
        </p:sp>
        <p:sp>
          <p:nvSpPr>
            <p:cNvPr id="67" name="文本框 13"/>
            <p:cNvSpPr txBox="1"/>
            <p:nvPr/>
          </p:nvSpPr>
          <p:spPr>
            <a:xfrm>
              <a:off x="2626805" y="3654365"/>
              <a:ext cx="973411" cy="278529"/>
            </a:xfrm>
            <a:prstGeom prst="rect">
              <a:avLst/>
            </a:prstGeom>
            <a:noFill/>
          </p:spPr>
          <p:txBody>
            <a:bodyPr wrap="none" rtlCol="0">
              <a:spAutoFit/>
            </a:bodyPr>
            <a:lstStyle/>
            <a:p>
              <a:pPr algn="ctr"/>
              <a:r>
                <a:rPr lang="zh-CN" altLang="en-US" sz="1400" dirty="0" smtClean="0">
                  <a:solidFill>
                    <a:schemeClr val="tx1">
                      <a:lumMod val="75000"/>
                      <a:lumOff val="25000"/>
                    </a:schemeClr>
                  </a:solidFill>
                </a:rPr>
                <a:t>云创</a:t>
              </a:r>
              <a:r>
                <a:rPr lang="zh-CN" altLang="en-US" sz="1400" dirty="0">
                  <a:solidFill>
                    <a:schemeClr val="tx1">
                      <a:lumMod val="75000"/>
                      <a:lumOff val="25000"/>
                    </a:schemeClr>
                  </a:solidFill>
                </a:rPr>
                <a:t>大数据</a:t>
              </a:r>
              <a:endParaRPr lang="zh-CN" altLang="en-US" sz="1400" dirty="0">
                <a:solidFill>
                  <a:schemeClr val="tx1">
                    <a:lumMod val="75000"/>
                    <a:lumOff val="25000"/>
                  </a:schemeClr>
                </a:solidFill>
              </a:endParaRPr>
            </a:p>
          </p:txBody>
        </p:sp>
        <p:pic>
          <p:nvPicPr>
            <p:cNvPr id="3077" name="Picture 5"/>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428764" y="2260087"/>
              <a:ext cx="1424862" cy="1404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516353" y="2254936"/>
              <a:ext cx="1441156" cy="140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文本框 13"/>
            <p:cNvSpPr txBox="1"/>
            <p:nvPr/>
          </p:nvSpPr>
          <p:spPr>
            <a:xfrm>
              <a:off x="4654836" y="3654028"/>
              <a:ext cx="973411" cy="278529"/>
            </a:xfrm>
            <a:prstGeom prst="rect">
              <a:avLst/>
            </a:prstGeom>
            <a:noFill/>
          </p:spPr>
          <p:txBody>
            <a:bodyPr wrap="none" rtlCol="0">
              <a:spAutoFit/>
            </a:bodyPr>
            <a:lstStyle/>
            <a:p>
              <a:pPr algn="ct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我的</a:t>
              </a:r>
              <a:r>
                <a:rPr lang="en-US" altLang="zh-CN"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PM2.5</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0" name="文本框 13"/>
            <p:cNvSpPr txBox="1"/>
            <p:nvPr/>
          </p:nvSpPr>
          <p:spPr>
            <a:xfrm>
              <a:off x="6911682" y="3654027"/>
              <a:ext cx="650479" cy="278529"/>
            </a:xfrm>
            <a:prstGeom prst="rect">
              <a:avLst/>
            </a:prstGeom>
            <a:noFill/>
          </p:spPr>
          <p:txBody>
            <a:bodyPr wrap="none" rtlCol="0">
              <a:spAutoFit/>
            </a:bodyPr>
            <a:lstStyle/>
            <a:p>
              <a:pPr algn="ctr"/>
              <a:r>
                <a:rPr lang="zh-CN" altLang="en-US" sz="1400" smtClean="0">
                  <a:solidFill>
                    <a:schemeClr val="tx1">
                      <a:lumMod val="75000"/>
                      <a:lumOff val="25000"/>
                    </a:schemeClr>
                  </a:solidFill>
                </a:rPr>
                <a:t>同声译</a:t>
              </a:r>
              <a:endParaRPr lang="zh-CN" altLang="en-US" sz="1400" dirty="0" smtClean="0">
                <a:solidFill>
                  <a:schemeClr val="tx1">
                    <a:lumMod val="75000"/>
                    <a:lumOff val="25000"/>
                  </a:schemeClr>
                </a:solidFill>
              </a:endParaRPr>
            </a:p>
          </p:txBody>
        </p:sp>
      </p:grpSp>
      <p:sp>
        <p:nvSpPr>
          <p:cNvPr id="52" name="文本框 10"/>
          <p:cNvSpPr txBox="1"/>
          <p:nvPr/>
        </p:nvSpPr>
        <p:spPr>
          <a:xfrm>
            <a:off x="1279938" y="941914"/>
            <a:ext cx="1980029"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微</a:t>
            </a:r>
            <a:r>
              <a:rPr lang="zh-CN" altLang="en-US" sz="2000" b="1" dirty="0">
                <a:solidFill>
                  <a:srgbClr val="70AD47">
                    <a:lumMod val="75000"/>
                  </a:srgbClr>
                </a:solidFill>
              </a:rPr>
              <a:t>信</a:t>
            </a:r>
            <a:r>
              <a:rPr lang="zh-CN" altLang="en-US" sz="2000" b="1">
                <a:solidFill>
                  <a:srgbClr val="70AD47">
                    <a:lumMod val="75000"/>
                  </a:srgbClr>
                </a:solidFill>
              </a:rPr>
              <a:t>公众</a:t>
            </a:r>
            <a:r>
              <a:rPr lang="zh-CN" altLang="en-US" sz="2000" b="1" smtClean="0">
                <a:solidFill>
                  <a:srgbClr val="70AD47">
                    <a:lumMod val="75000"/>
                  </a:srgbClr>
                </a:solidFill>
              </a:rPr>
              <a:t>号推荐</a:t>
            </a:r>
            <a:endParaRPr lang="zh-CN" altLang="en-US" sz="2000" b="1" dirty="0">
              <a:solidFill>
                <a:srgbClr val="70AD47">
                  <a:lumMod val="75000"/>
                </a:srgbClr>
              </a:solidFill>
            </a:endParaRPr>
          </a:p>
        </p:txBody>
      </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68"/>
          <p:cNvSpPr/>
          <p:nvPr/>
        </p:nvSpPr>
        <p:spPr>
          <a:xfrm>
            <a:off x="0" y="540000"/>
            <a:ext cx="9144000" cy="829945"/>
          </a:xfrm>
          <a:prstGeom prst="rect">
            <a:avLst/>
          </a:prstGeom>
        </p:spPr>
        <p:txBody>
          <a:bodyPr wrap="square">
            <a:spAutoFit/>
          </a:bodyPr>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完善的课程体系：大数据方向、人工智能方向。</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面向理论与实践，分为本科院校、专科院校、高职院校。</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p:txBody>
      </p:sp>
      <p:pic>
        <p:nvPicPr>
          <p:cNvPr id="21" name="图片 25"/>
          <p:cNvPicPr>
            <a:picLocks noChangeAspect="1"/>
          </p:cNvPicPr>
          <p:nvPr>
            <p:custDataLst>
              <p:tags r:id="rId1"/>
            </p:custDataLst>
          </p:nvPr>
        </p:nvPicPr>
        <p:blipFill>
          <a:blip r:embed="rId2"/>
          <a:srcRect l="9642" t="6147" r="5942" b="11282"/>
          <a:stretch>
            <a:fillRect/>
          </a:stretch>
        </p:blipFill>
        <p:spPr>
          <a:xfrm>
            <a:off x="72000" y="1800000"/>
            <a:ext cx="900000" cy="1186662"/>
          </a:xfrm>
          <a:prstGeom prst="rect">
            <a:avLst/>
          </a:prstGeom>
          <a:noFill/>
          <a:ln w="9525">
            <a:noFill/>
          </a:ln>
        </p:spPr>
      </p:pic>
      <p:pic>
        <p:nvPicPr>
          <p:cNvPr id="40" name="图片 24"/>
          <p:cNvPicPr>
            <a:picLocks noChangeAspect="1"/>
          </p:cNvPicPr>
          <p:nvPr>
            <p:custDataLst>
              <p:tags r:id="rId3"/>
            </p:custDataLst>
          </p:nvPr>
        </p:nvPicPr>
        <p:blipFill>
          <a:blip r:embed="rId4"/>
          <a:srcRect l="10621" t="5258" r="5763" b="9510"/>
          <a:stretch>
            <a:fillRect/>
          </a:stretch>
        </p:blipFill>
        <p:spPr>
          <a:xfrm>
            <a:off x="971550" y="1800225"/>
            <a:ext cx="899795" cy="1186815"/>
          </a:xfrm>
          <a:prstGeom prst="rect">
            <a:avLst/>
          </a:prstGeom>
          <a:noFill/>
          <a:ln w="9525">
            <a:noFill/>
          </a:ln>
        </p:spPr>
      </p:pic>
      <p:pic>
        <p:nvPicPr>
          <p:cNvPr id="42" name="图片 27"/>
          <p:cNvPicPr>
            <a:picLocks noChangeAspect="1"/>
          </p:cNvPicPr>
          <p:nvPr>
            <p:custDataLst>
              <p:tags r:id="rId5"/>
            </p:custDataLst>
          </p:nvPr>
        </p:nvPicPr>
        <p:blipFill>
          <a:blip r:embed="rId6"/>
          <a:srcRect l="6503" t="5235" r="4877" b="6415"/>
          <a:stretch>
            <a:fillRect/>
          </a:stretch>
        </p:blipFill>
        <p:spPr>
          <a:xfrm>
            <a:off x="1871345" y="1800225"/>
            <a:ext cx="899795" cy="1188085"/>
          </a:xfrm>
          <a:prstGeom prst="rect">
            <a:avLst/>
          </a:prstGeom>
          <a:noFill/>
          <a:ln w="9525">
            <a:noFill/>
          </a:ln>
        </p:spPr>
      </p:pic>
      <p:pic>
        <p:nvPicPr>
          <p:cNvPr id="41" name="图片 26"/>
          <p:cNvPicPr>
            <a:picLocks noChangeAspect="1"/>
          </p:cNvPicPr>
          <p:nvPr>
            <p:custDataLst>
              <p:tags r:id="rId7"/>
            </p:custDataLst>
          </p:nvPr>
        </p:nvPicPr>
        <p:blipFill>
          <a:blip r:embed="rId8"/>
          <a:srcRect l="14017" t="4427" r="6003" b="8168"/>
          <a:stretch>
            <a:fillRect/>
          </a:stretch>
        </p:blipFill>
        <p:spPr>
          <a:xfrm>
            <a:off x="2771140" y="1800225"/>
            <a:ext cx="899795" cy="1187450"/>
          </a:xfrm>
          <a:prstGeom prst="rect">
            <a:avLst/>
          </a:prstGeom>
          <a:noFill/>
          <a:ln w="9525">
            <a:noFill/>
          </a:ln>
        </p:spPr>
      </p:pic>
      <p:pic>
        <p:nvPicPr>
          <p:cNvPr id="18" name="图片 28"/>
          <p:cNvPicPr>
            <a:picLocks noChangeAspect="1"/>
          </p:cNvPicPr>
          <p:nvPr>
            <p:custDataLst>
              <p:tags r:id="rId9"/>
            </p:custDataLst>
          </p:nvPr>
        </p:nvPicPr>
        <p:blipFill>
          <a:blip r:embed="rId10"/>
          <a:srcRect l="16529" t="8093" r="15319" b="11376"/>
          <a:stretch>
            <a:fillRect/>
          </a:stretch>
        </p:blipFill>
        <p:spPr>
          <a:xfrm>
            <a:off x="3670935" y="1800225"/>
            <a:ext cx="899795" cy="1188085"/>
          </a:xfrm>
          <a:prstGeom prst="rect">
            <a:avLst/>
          </a:prstGeom>
          <a:noFill/>
          <a:ln w="9525">
            <a:noFill/>
          </a:ln>
        </p:spPr>
      </p:pic>
      <p:pic>
        <p:nvPicPr>
          <p:cNvPr id="43" name="图片 42"/>
          <p:cNvPicPr>
            <a:picLocks noChangeAspect="1"/>
          </p:cNvPicPr>
          <p:nvPr>
            <p:custDataLst>
              <p:tags r:id="rId11"/>
            </p:custDataLst>
          </p:nvPr>
        </p:nvPicPr>
        <p:blipFill>
          <a:blip r:embed="rId12"/>
          <a:srcRect l="13172" t="4668" r="4380" b="8970"/>
          <a:stretch>
            <a:fillRect/>
          </a:stretch>
        </p:blipFill>
        <p:spPr>
          <a:xfrm>
            <a:off x="5470525" y="1800225"/>
            <a:ext cx="899795" cy="1186815"/>
          </a:xfrm>
          <a:prstGeom prst="rect">
            <a:avLst/>
          </a:prstGeom>
          <a:noFill/>
          <a:ln w="9525">
            <a:noFill/>
          </a:ln>
        </p:spPr>
      </p:pic>
      <p:pic>
        <p:nvPicPr>
          <p:cNvPr id="45" name="图片 44" descr="大数据数学基础"/>
          <p:cNvPicPr>
            <a:picLocks noChangeAspect="1"/>
          </p:cNvPicPr>
          <p:nvPr>
            <p:custDataLst>
              <p:tags r:id="rId13"/>
            </p:custDataLst>
          </p:nvPr>
        </p:nvPicPr>
        <p:blipFill>
          <a:blip r:embed="rId14"/>
          <a:srcRect l="14167" t="4922" r="7279" b="10386"/>
          <a:stretch>
            <a:fillRect/>
          </a:stretch>
        </p:blipFill>
        <p:spPr>
          <a:xfrm>
            <a:off x="7270115" y="1800225"/>
            <a:ext cx="899795" cy="1188085"/>
          </a:xfrm>
          <a:prstGeom prst="rect">
            <a:avLst/>
          </a:prstGeom>
        </p:spPr>
      </p:pic>
      <p:pic>
        <p:nvPicPr>
          <p:cNvPr id="20" name="图片 19" descr="虚拟化与容器"/>
          <p:cNvPicPr>
            <a:picLocks noChangeAspect="1"/>
          </p:cNvPicPr>
          <p:nvPr>
            <p:custDataLst>
              <p:tags r:id="rId15"/>
            </p:custDataLst>
          </p:nvPr>
        </p:nvPicPr>
        <p:blipFill>
          <a:blip r:embed="rId16"/>
          <a:srcRect l="12282" t="12640" r="9452" b="19135"/>
          <a:stretch>
            <a:fillRect/>
          </a:stretch>
        </p:blipFill>
        <p:spPr>
          <a:xfrm>
            <a:off x="6370320" y="1800225"/>
            <a:ext cx="899795" cy="1186180"/>
          </a:xfrm>
          <a:prstGeom prst="rect">
            <a:avLst/>
          </a:prstGeom>
        </p:spPr>
      </p:pic>
      <p:pic>
        <p:nvPicPr>
          <p:cNvPr id="46" name="图片 45" descr="Python程序设计"/>
          <p:cNvPicPr>
            <a:picLocks noChangeAspect="1"/>
          </p:cNvPicPr>
          <p:nvPr>
            <p:custDataLst>
              <p:tags r:id="rId17"/>
            </p:custDataLst>
          </p:nvPr>
        </p:nvPicPr>
        <p:blipFill>
          <a:blip r:embed="rId18"/>
          <a:srcRect l="14939" t="4388" r="5980" b="9356"/>
          <a:stretch>
            <a:fillRect/>
          </a:stretch>
        </p:blipFill>
        <p:spPr>
          <a:xfrm>
            <a:off x="8169910" y="1799590"/>
            <a:ext cx="899795" cy="1186815"/>
          </a:xfrm>
          <a:prstGeom prst="rect">
            <a:avLst/>
          </a:prstGeom>
        </p:spPr>
      </p:pic>
      <p:pic>
        <p:nvPicPr>
          <p:cNvPr id="47" name="图片 46" descr="效果图2"/>
          <p:cNvPicPr>
            <a:picLocks noChangeAspect="1"/>
          </p:cNvPicPr>
          <p:nvPr>
            <p:custDataLst>
              <p:tags r:id="rId19"/>
            </p:custDataLst>
          </p:nvPr>
        </p:nvPicPr>
        <p:blipFill>
          <a:blip r:embed="rId20"/>
          <a:srcRect l="21773" t="6671" r="18315" b="6294"/>
          <a:stretch>
            <a:fillRect/>
          </a:stretch>
        </p:blipFill>
        <p:spPr>
          <a:xfrm>
            <a:off x="4570730" y="1800225"/>
            <a:ext cx="899795" cy="1186815"/>
          </a:xfrm>
          <a:prstGeom prst="rect">
            <a:avLst/>
          </a:prstGeom>
        </p:spPr>
      </p:pic>
      <p:pic>
        <p:nvPicPr>
          <p:cNvPr id="22" name="图片 13"/>
          <p:cNvPicPr>
            <a:picLocks noChangeAspect="1"/>
          </p:cNvPicPr>
          <p:nvPr>
            <p:custDataLst>
              <p:tags r:id="rId21"/>
            </p:custDataLst>
          </p:nvPr>
        </p:nvPicPr>
        <p:blipFill>
          <a:blip r:embed="rId22"/>
          <a:srcRect l="7454" t="4003" r="3474" b="7635"/>
          <a:stretch>
            <a:fillRect/>
          </a:stretch>
        </p:blipFill>
        <p:spPr>
          <a:xfrm>
            <a:off x="1584000" y="3241040"/>
            <a:ext cx="899795" cy="1186815"/>
          </a:xfrm>
          <a:prstGeom prst="rect">
            <a:avLst/>
          </a:prstGeom>
          <a:noFill/>
          <a:ln w="9525">
            <a:noFill/>
          </a:ln>
        </p:spPr>
      </p:pic>
      <p:pic>
        <p:nvPicPr>
          <p:cNvPr id="23" name="图片 14"/>
          <p:cNvPicPr>
            <a:picLocks noChangeAspect="1"/>
          </p:cNvPicPr>
          <p:nvPr>
            <p:custDataLst>
              <p:tags r:id="rId23"/>
            </p:custDataLst>
          </p:nvPr>
        </p:nvPicPr>
        <p:blipFill>
          <a:blip r:embed="rId24"/>
          <a:srcRect l="7215" t="3384" r="3083" b="8279"/>
          <a:stretch>
            <a:fillRect/>
          </a:stretch>
        </p:blipFill>
        <p:spPr>
          <a:xfrm>
            <a:off x="144000" y="3240000"/>
            <a:ext cx="899795" cy="1188085"/>
          </a:xfrm>
          <a:prstGeom prst="rect">
            <a:avLst/>
          </a:prstGeom>
          <a:noFill/>
          <a:ln w="9525">
            <a:noFill/>
          </a:ln>
        </p:spPr>
      </p:pic>
      <p:pic>
        <p:nvPicPr>
          <p:cNvPr id="24" name="图片 16"/>
          <p:cNvPicPr>
            <a:picLocks noChangeAspect="1"/>
          </p:cNvPicPr>
          <p:nvPr>
            <p:custDataLst>
              <p:tags r:id="rId25"/>
            </p:custDataLst>
          </p:nvPr>
        </p:nvPicPr>
        <p:blipFill>
          <a:blip r:embed="rId26"/>
          <a:srcRect l="9548" t="3707" r="3374" b="8649"/>
          <a:stretch>
            <a:fillRect/>
          </a:stretch>
        </p:blipFill>
        <p:spPr>
          <a:xfrm>
            <a:off x="3744000" y="3241040"/>
            <a:ext cx="899795" cy="1186815"/>
          </a:xfrm>
          <a:prstGeom prst="rect">
            <a:avLst/>
          </a:prstGeom>
          <a:noFill/>
          <a:ln w="9525">
            <a:noFill/>
          </a:ln>
        </p:spPr>
      </p:pic>
      <p:pic>
        <p:nvPicPr>
          <p:cNvPr id="25" name="图片 17"/>
          <p:cNvPicPr>
            <a:picLocks noChangeAspect="1"/>
          </p:cNvPicPr>
          <p:nvPr>
            <p:custDataLst>
              <p:tags r:id="rId27"/>
            </p:custDataLst>
          </p:nvPr>
        </p:nvPicPr>
        <p:blipFill>
          <a:blip r:embed="rId28"/>
          <a:srcRect l="6674" t="4129" r="3337" b="9074"/>
          <a:stretch>
            <a:fillRect/>
          </a:stretch>
        </p:blipFill>
        <p:spPr>
          <a:xfrm>
            <a:off x="5904000" y="3239770"/>
            <a:ext cx="899795" cy="1187450"/>
          </a:xfrm>
          <a:prstGeom prst="rect">
            <a:avLst/>
          </a:prstGeom>
          <a:noFill/>
          <a:ln w="9525">
            <a:noFill/>
          </a:ln>
        </p:spPr>
      </p:pic>
      <p:pic>
        <p:nvPicPr>
          <p:cNvPr id="26" name="图片 18"/>
          <p:cNvPicPr>
            <a:picLocks noChangeAspect="1"/>
          </p:cNvPicPr>
          <p:nvPr>
            <p:custDataLst>
              <p:tags r:id="rId29"/>
            </p:custDataLst>
          </p:nvPr>
        </p:nvPicPr>
        <p:blipFill>
          <a:blip r:embed="rId30"/>
          <a:srcRect l="6429" t="2819" r="3849" b="8458"/>
          <a:stretch>
            <a:fillRect/>
          </a:stretch>
        </p:blipFill>
        <p:spPr>
          <a:xfrm>
            <a:off x="3024000" y="3241040"/>
            <a:ext cx="899795" cy="1186815"/>
          </a:xfrm>
          <a:prstGeom prst="rect">
            <a:avLst/>
          </a:prstGeom>
          <a:noFill/>
          <a:ln w="9525">
            <a:noFill/>
          </a:ln>
        </p:spPr>
      </p:pic>
      <p:pic>
        <p:nvPicPr>
          <p:cNvPr id="36" name="图片 19"/>
          <p:cNvPicPr>
            <a:picLocks noChangeAspect="1"/>
          </p:cNvPicPr>
          <p:nvPr>
            <p:custDataLst>
              <p:tags r:id="rId31"/>
            </p:custDataLst>
          </p:nvPr>
        </p:nvPicPr>
        <p:blipFill>
          <a:blip r:embed="rId32"/>
          <a:srcRect l="9735" t="4125" r="5146" b="9017"/>
          <a:stretch>
            <a:fillRect/>
          </a:stretch>
        </p:blipFill>
        <p:spPr>
          <a:xfrm>
            <a:off x="2304000" y="3241040"/>
            <a:ext cx="899795" cy="1186815"/>
          </a:xfrm>
          <a:prstGeom prst="rect">
            <a:avLst/>
          </a:prstGeom>
          <a:noFill/>
          <a:ln w="9525">
            <a:noFill/>
          </a:ln>
        </p:spPr>
      </p:pic>
      <p:pic>
        <p:nvPicPr>
          <p:cNvPr id="38" name="图片 20"/>
          <p:cNvPicPr>
            <a:picLocks noChangeAspect="1"/>
          </p:cNvPicPr>
          <p:nvPr>
            <p:custDataLst>
              <p:tags r:id="rId33"/>
            </p:custDataLst>
          </p:nvPr>
        </p:nvPicPr>
        <p:blipFill>
          <a:blip r:embed="rId34"/>
          <a:srcRect l="12844" t="4263" r="7343" b="6221"/>
          <a:stretch>
            <a:fillRect/>
          </a:stretch>
        </p:blipFill>
        <p:spPr>
          <a:xfrm>
            <a:off x="4464000" y="3241040"/>
            <a:ext cx="899795" cy="1186815"/>
          </a:xfrm>
          <a:prstGeom prst="rect">
            <a:avLst/>
          </a:prstGeom>
          <a:noFill/>
          <a:ln w="9525">
            <a:noFill/>
          </a:ln>
        </p:spPr>
      </p:pic>
      <p:pic>
        <p:nvPicPr>
          <p:cNvPr id="39" name="图片 21"/>
          <p:cNvPicPr>
            <a:picLocks noChangeAspect="1"/>
          </p:cNvPicPr>
          <p:nvPr>
            <p:custDataLst>
              <p:tags r:id="rId35"/>
            </p:custDataLst>
          </p:nvPr>
        </p:nvPicPr>
        <p:blipFill>
          <a:blip r:embed="rId36"/>
          <a:srcRect l="10652" t="4972" r="5109" b="9628"/>
          <a:stretch>
            <a:fillRect/>
          </a:stretch>
        </p:blipFill>
        <p:spPr>
          <a:xfrm>
            <a:off x="8064000" y="3241675"/>
            <a:ext cx="899795" cy="1186815"/>
          </a:xfrm>
          <a:prstGeom prst="rect">
            <a:avLst/>
          </a:prstGeom>
          <a:noFill/>
          <a:ln w="9525">
            <a:noFill/>
          </a:ln>
        </p:spPr>
      </p:pic>
      <p:pic>
        <p:nvPicPr>
          <p:cNvPr id="48" name="图片 47" descr="人工智能概论"/>
          <p:cNvPicPr>
            <a:picLocks noChangeAspect="1"/>
          </p:cNvPicPr>
          <p:nvPr>
            <p:custDataLst>
              <p:tags r:id="rId37"/>
            </p:custDataLst>
          </p:nvPr>
        </p:nvPicPr>
        <p:blipFill>
          <a:blip r:embed="rId38"/>
          <a:srcRect l="10007" t="4498" r="4123" b="9022"/>
          <a:stretch>
            <a:fillRect/>
          </a:stretch>
        </p:blipFill>
        <p:spPr>
          <a:xfrm>
            <a:off x="6624000" y="3241040"/>
            <a:ext cx="899795" cy="1187450"/>
          </a:xfrm>
          <a:prstGeom prst="rect">
            <a:avLst/>
          </a:prstGeom>
        </p:spPr>
      </p:pic>
      <p:pic>
        <p:nvPicPr>
          <p:cNvPr id="49" name="图片 48" descr="云计算实战"/>
          <p:cNvPicPr>
            <a:picLocks noChangeAspect="1"/>
          </p:cNvPicPr>
          <p:nvPr>
            <p:custDataLst>
              <p:tags r:id="rId39"/>
            </p:custDataLst>
          </p:nvPr>
        </p:nvPicPr>
        <p:blipFill>
          <a:blip r:embed="rId40"/>
          <a:srcRect l="10330" t="4824" r="3102" b="8935"/>
          <a:stretch>
            <a:fillRect/>
          </a:stretch>
        </p:blipFill>
        <p:spPr>
          <a:xfrm>
            <a:off x="864000" y="3240405"/>
            <a:ext cx="899795" cy="1187450"/>
          </a:xfrm>
          <a:prstGeom prst="rect">
            <a:avLst/>
          </a:prstGeom>
        </p:spPr>
      </p:pic>
      <p:pic>
        <p:nvPicPr>
          <p:cNvPr id="50" name="图片 49" descr="R语言】"/>
          <p:cNvPicPr>
            <a:picLocks noChangeAspect="1"/>
          </p:cNvPicPr>
          <p:nvPr>
            <p:custDataLst>
              <p:tags r:id="rId41"/>
            </p:custDataLst>
          </p:nvPr>
        </p:nvPicPr>
        <p:blipFill>
          <a:blip r:embed="rId42"/>
          <a:srcRect l="10586" t="4801" r="5840" b="10601"/>
          <a:stretch>
            <a:fillRect/>
          </a:stretch>
        </p:blipFill>
        <p:spPr>
          <a:xfrm>
            <a:off x="5184000" y="3241040"/>
            <a:ext cx="899795" cy="1186815"/>
          </a:xfrm>
          <a:prstGeom prst="rect">
            <a:avLst/>
          </a:prstGeom>
        </p:spPr>
      </p:pic>
      <p:pic>
        <p:nvPicPr>
          <p:cNvPr id="55" name="图片 54" descr="人工智能应用开发"/>
          <p:cNvPicPr>
            <a:picLocks noChangeAspect="1"/>
          </p:cNvPicPr>
          <p:nvPr/>
        </p:nvPicPr>
        <p:blipFill>
          <a:blip r:embed="rId43"/>
          <a:srcRect l="9613" t="5200" r="5065" b="10376"/>
          <a:stretch>
            <a:fillRect/>
          </a:stretch>
        </p:blipFill>
        <p:spPr>
          <a:xfrm>
            <a:off x="7344000" y="3239770"/>
            <a:ext cx="899795" cy="1188085"/>
          </a:xfrm>
          <a:prstGeom prst="rect">
            <a:avLst/>
          </a:prstGeom>
        </p:spPr>
      </p:pic>
      <p:pic>
        <p:nvPicPr>
          <p:cNvPr id="56" name="图片 55" descr="人工智能导论"/>
          <p:cNvPicPr>
            <a:picLocks noChangeAspect="1"/>
          </p:cNvPicPr>
          <p:nvPr/>
        </p:nvPicPr>
        <p:blipFill>
          <a:blip r:embed="rId44"/>
          <a:srcRect l="12569" t="4947" r="4344" b="10617"/>
          <a:stretch>
            <a:fillRect/>
          </a:stretch>
        </p:blipFill>
        <p:spPr>
          <a:xfrm>
            <a:off x="144000" y="4680000"/>
            <a:ext cx="899795" cy="1186815"/>
          </a:xfrm>
          <a:prstGeom prst="rect">
            <a:avLst/>
          </a:prstGeom>
        </p:spPr>
      </p:pic>
      <p:pic>
        <p:nvPicPr>
          <p:cNvPr id="68" name="图片 67" descr="智能系统"/>
          <p:cNvPicPr>
            <a:picLocks noChangeAspect="1"/>
          </p:cNvPicPr>
          <p:nvPr/>
        </p:nvPicPr>
        <p:blipFill>
          <a:blip r:embed="rId45"/>
          <a:srcRect l="14175" t="4474" r="4036" b="9635"/>
          <a:stretch>
            <a:fillRect/>
          </a:stretch>
        </p:blipFill>
        <p:spPr>
          <a:xfrm>
            <a:off x="6948000" y="4678045"/>
            <a:ext cx="899795" cy="1187450"/>
          </a:xfrm>
          <a:prstGeom prst="rect">
            <a:avLst/>
          </a:prstGeom>
        </p:spPr>
      </p:pic>
      <p:pic>
        <p:nvPicPr>
          <p:cNvPr id="57" name="图片 56" descr="机器学习和深度学习"/>
          <p:cNvPicPr>
            <a:picLocks noChangeAspect="1"/>
          </p:cNvPicPr>
          <p:nvPr/>
        </p:nvPicPr>
        <p:blipFill>
          <a:blip r:embed="rId46"/>
          <a:srcRect l="14839" t="5829" r="7596" b="10367"/>
          <a:stretch>
            <a:fillRect/>
          </a:stretch>
        </p:blipFill>
        <p:spPr>
          <a:xfrm>
            <a:off x="3060000" y="4680585"/>
            <a:ext cx="899795" cy="1186815"/>
          </a:xfrm>
          <a:prstGeom prst="rect">
            <a:avLst/>
          </a:prstGeom>
        </p:spPr>
      </p:pic>
      <p:pic>
        <p:nvPicPr>
          <p:cNvPr id="58" name="图片 57" descr="自然语言处理"/>
          <p:cNvPicPr>
            <a:picLocks noChangeAspect="1"/>
          </p:cNvPicPr>
          <p:nvPr/>
        </p:nvPicPr>
        <p:blipFill>
          <a:blip r:embed="rId47"/>
          <a:srcRect l="14875" t="5318" r="6908" b="10393"/>
          <a:stretch>
            <a:fillRect/>
          </a:stretch>
        </p:blipFill>
        <p:spPr>
          <a:xfrm>
            <a:off x="4032000" y="4679950"/>
            <a:ext cx="899795" cy="1186180"/>
          </a:xfrm>
          <a:prstGeom prst="rect">
            <a:avLst/>
          </a:prstGeom>
        </p:spPr>
      </p:pic>
      <p:pic>
        <p:nvPicPr>
          <p:cNvPr id="61" name="图片 60" descr="知识表示与处理"/>
          <p:cNvPicPr>
            <a:picLocks noChangeAspect="1"/>
          </p:cNvPicPr>
          <p:nvPr/>
        </p:nvPicPr>
        <p:blipFill>
          <a:blip r:embed="rId48"/>
          <a:srcRect l="15951" t="5695" r="8134" b="10646"/>
          <a:stretch>
            <a:fillRect/>
          </a:stretch>
        </p:blipFill>
        <p:spPr>
          <a:xfrm>
            <a:off x="5004000" y="4680585"/>
            <a:ext cx="899795" cy="1186815"/>
          </a:xfrm>
          <a:prstGeom prst="rect">
            <a:avLst/>
          </a:prstGeom>
        </p:spPr>
      </p:pic>
      <p:pic>
        <p:nvPicPr>
          <p:cNvPr id="62" name="图片 61" descr="人工智能未来工程"/>
          <p:cNvPicPr>
            <a:picLocks noChangeAspect="1"/>
          </p:cNvPicPr>
          <p:nvPr/>
        </p:nvPicPr>
        <p:blipFill>
          <a:blip r:embed="rId49"/>
          <a:srcRect l="15130" t="5535" r="6443" b="10822"/>
          <a:stretch>
            <a:fillRect/>
          </a:stretch>
        </p:blipFill>
        <p:spPr>
          <a:xfrm>
            <a:off x="7920000" y="4679315"/>
            <a:ext cx="899795" cy="1186815"/>
          </a:xfrm>
          <a:prstGeom prst="rect">
            <a:avLst/>
          </a:prstGeom>
        </p:spPr>
      </p:pic>
      <p:pic>
        <p:nvPicPr>
          <p:cNvPr id="44" name="图片 43" descr="TensorFlow程序设计"/>
          <p:cNvPicPr>
            <a:picLocks noChangeAspect="1"/>
          </p:cNvPicPr>
          <p:nvPr>
            <p:custDataLst>
              <p:tags r:id="rId50"/>
            </p:custDataLst>
          </p:nvPr>
        </p:nvPicPr>
        <p:blipFill>
          <a:blip r:embed="rId51"/>
          <a:srcRect l="12894" t="5672" r="6635" b="10000"/>
          <a:stretch>
            <a:fillRect/>
          </a:stretch>
        </p:blipFill>
        <p:spPr>
          <a:xfrm>
            <a:off x="2088000" y="4679315"/>
            <a:ext cx="899795" cy="1186815"/>
          </a:xfrm>
          <a:prstGeom prst="rect">
            <a:avLst/>
          </a:prstGeom>
        </p:spPr>
      </p:pic>
      <p:pic>
        <p:nvPicPr>
          <p:cNvPr id="63" name="图片 62" descr="模式识别"/>
          <p:cNvPicPr>
            <a:picLocks noChangeAspect="1"/>
          </p:cNvPicPr>
          <p:nvPr/>
        </p:nvPicPr>
        <p:blipFill>
          <a:blip r:embed="rId52"/>
          <a:srcRect l="15065" t="5653" r="5714" b="9840"/>
          <a:stretch>
            <a:fillRect/>
          </a:stretch>
        </p:blipFill>
        <p:spPr>
          <a:xfrm>
            <a:off x="5976000" y="4678045"/>
            <a:ext cx="899795" cy="1187450"/>
          </a:xfrm>
          <a:prstGeom prst="rect">
            <a:avLst/>
          </a:prstGeom>
        </p:spPr>
      </p:pic>
      <p:pic>
        <p:nvPicPr>
          <p:cNvPr id="54" name="图片 53" descr="人工智能数据基础2"/>
          <p:cNvPicPr>
            <a:picLocks noChangeAspect="1"/>
          </p:cNvPicPr>
          <p:nvPr>
            <p:custDataLst>
              <p:tags r:id="rId53"/>
            </p:custDataLst>
          </p:nvPr>
        </p:nvPicPr>
        <p:blipFill>
          <a:blip r:embed="rId54"/>
          <a:srcRect l="14516" t="5334" r="6123" b="9573"/>
          <a:stretch>
            <a:fillRect/>
          </a:stretch>
        </p:blipFill>
        <p:spPr>
          <a:xfrm>
            <a:off x="1116000" y="4679315"/>
            <a:ext cx="899795" cy="1186180"/>
          </a:xfrm>
          <a:prstGeom prst="rect">
            <a:avLst/>
          </a:prstGeom>
        </p:spPr>
      </p:pic>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997136"/>
            <a:ext cx="7084431" cy="1791128"/>
            <a:chOff x="-1" y="2037922"/>
            <a:chExt cx="12192763" cy="1791128"/>
          </a:xfrm>
        </p:grpSpPr>
        <p:sp>
          <p:nvSpPr>
            <p:cNvPr id="3" name="矩形 2"/>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7" name="文本框 5"/>
          <p:cNvSpPr txBox="1"/>
          <p:nvPr/>
        </p:nvSpPr>
        <p:spPr>
          <a:xfrm>
            <a:off x="1371600" y="2328817"/>
            <a:ext cx="4185761" cy="1200329"/>
          </a:xfrm>
          <a:prstGeom prst="rect">
            <a:avLst/>
          </a:prstGeom>
          <a:noFill/>
        </p:spPr>
        <p:txBody>
          <a:bodyPr wrap="none" rtlCol="0">
            <a:spAutoFit/>
          </a:bodyPr>
          <a:lstStyle/>
          <a:p>
            <a:r>
              <a:rPr lang="zh-CN" altLang="en-US" sz="7200" spc="600" dirty="0" smtClean="0">
                <a:solidFill>
                  <a:schemeClr val="bg1"/>
                </a:solidFill>
              </a:rPr>
              <a:t>感谢聆听</a:t>
            </a:r>
            <a:endParaRPr lang="zh-CN" altLang="en-US" sz="7200" spc="600"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579552" cy="415498"/>
          </a:xfrm>
          <a:prstGeom prst="rect">
            <a:avLst/>
          </a:prstGeom>
          <a:noFill/>
        </p:spPr>
        <p:txBody>
          <a:bodyPr wrap="none" rtlCol="0">
            <a:spAutoFit/>
          </a:bodyPr>
          <a:lstStyle/>
          <a:p>
            <a:r>
              <a:rPr lang="en-US" altLang="zh-CN" sz="2100" b="1" spc="225" dirty="0" smtClean="0">
                <a:solidFill>
                  <a:prstClr val="white"/>
                </a:solidFill>
              </a:rPr>
              <a:t>1.1 </a:t>
            </a:r>
            <a:r>
              <a:rPr lang="zh-CN" altLang="en-US" sz="2100" b="1" spc="225" dirty="0" smtClean="0">
                <a:solidFill>
                  <a:prstClr val="white"/>
                </a:solidFill>
              </a:rPr>
              <a:t>数据挖掘概述</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794081" cy="300852"/>
          </a:xfrm>
          <a:prstGeom prst="rect">
            <a:avLst/>
          </a:prstGeom>
          <a:noFill/>
        </p:spPr>
        <p:txBody>
          <a:bodyPr wrap="none" rtlCol="0">
            <a:spAutoFit/>
          </a:bodyPr>
          <a:lstStyle/>
          <a:p>
            <a:r>
              <a:rPr lang="zh-CN" altLang="en-US" sz="1355" dirty="0" smtClean="0">
                <a:solidFill>
                  <a:prstClr val="white"/>
                </a:solidFill>
              </a:rPr>
              <a:t>第一章 </a:t>
            </a:r>
            <a:r>
              <a:rPr lang="zh-CN" altLang="en-US" sz="1355" dirty="0">
                <a:solidFill>
                  <a:prstClr val="white"/>
                </a:solidFill>
              </a:rPr>
              <a:t>数据挖掘概念</a:t>
            </a:r>
            <a:endParaRPr lang="zh-CN" altLang="en-US" sz="1355" dirty="0">
              <a:solidFill>
                <a:prstClr val="white"/>
              </a:solidFill>
            </a:endParaRPr>
          </a:p>
        </p:txBody>
      </p:sp>
      <p:sp>
        <p:nvSpPr>
          <p:cNvPr id="12" name="标题 2"/>
          <p:cNvSpPr txBox="1"/>
          <p:nvPr/>
        </p:nvSpPr>
        <p:spPr>
          <a:xfrm>
            <a:off x="457198" y="1014839"/>
            <a:ext cx="5971737" cy="71597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1800" b="1" dirty="0">
                <a:solidFill>
                  <a:srgbClr val="3D89BC"/>
                </a:solidFill>
                <a:latin typeface="微软雅黑" panose="020B0503020204020204" pitchFamily="34" charset="-122"/>
                <a:ea typeface="微软雅黑" panose="020B0503020204020204" pitchFamily="34" charset="-122"/>
                <a:cs typeface="+mn-cs"/>
              </a:rPr>
              <a:t>1.1.2 </a:t>
            </a:r>
            <a:r>
              <a:rPr lang="zh-CN" altLang="en-US" sz="1800" b="1" dirty="0">
                <a:solidFill>
                  <a:srgbClr val="3D89BC"/>
                </a:solidFill>
                <a:latin typeface="微软雅黑" panose="020B0503020204020204" pitchFamily="34" charset="-122"/>
                <a:ea typeface="微软雅黑" panose="020B0503020204020204" pitchFamily="34" charset="-122"/>
                <a:cs typeface="+mn-cs"/>
              </a:rPr>
              <a:t>数据挖掘常用算法概述</a:t>
            </a:r>
            <a:endParaRPr lang="zh-CN" altLang="en-US" sz="1800" b="1" dirty="0">
              <a:solidFill>
                <a:srgbClr val="3D89BC"/>
              </a:solidFill>
              <a:latin typeface="微软雅黑" panose="020B0503020204020204" pitchFamily="34" charset="-122"/>
              <a:ea typeface="微软雅黑" panose="020B0503020204020204" pitchFamily="34" charset="-122"/>
              <a:cs typeface="+mn-cs"/>
            </a:endParaRPr>
          </a:p>
        </p:txBody>
      </p:sp>
      <p:sp>
        <p:nvSpPr>
          <p:cNvPr id="13" name="内容占位符 1"/>
          <p:cNvSpPr txBox="1"/>
          <p:nvPr/>
        </p:nvSpPr>
        <p:spPr>
          <a:xfrm>
            <a:off x="429065" y="1761932"/>
            <a:ext cx="7896552" cy="30914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200000"/>
              </a:lnSpc>
              <a:spcBef>
                <a:spcPts val="0"/>
              </a:spcBef>
              <a:buNone/>
            </a:pP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在面对海量数据时，需要使用一定的算法，才能从中挖掘出有用的信息，下面介绍数据挖掘中常用的算法</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a:lnSpc>
                <a:spcPct val="200000"/>
              </a:lnSpc>
              <a:spcBef>
                <a:spcPts val="0"/>
              </a:spcBef>
              <a:buNone/>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1. </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分类算法</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a:lnSpc>
                <a:spcPct val="200000"/>
              </a:lnSpc>
              <a:spcBef>
                <a:spcPts val="0"/>
              </a:spcBef>
              <a:buNone/>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   (1) </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决策树算法</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a:lnSpc>
                <a:spcPct val="200000"/>
              </a:lnSpc>
              <a:spcBef>
                <a:spcPts val="0"/>
              </a:spcBef>
              <a:buNone/>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   决策树算法是一种典型的分类算法，首先利用已知分类的数据构造决策树，然后利用测试数据集对决策树进行剪枝，每个决策树的叶子都是一种分类，最后利用形成的决策树对数据进行分类。决策树的典型算法有</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ID3</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C4.5</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CART</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等。</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a:lnSpc>
                <a:spcPct val="150000"/>
              </a:lnSpc>
              <a:buNone/>
            </a:pPr>
            <a:endParaRPr lang="zh-CN" altLang="en-US" sz="2000" dirty="0"/>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579552" cy="415498"/>
          </a:xfrm>
          <a:prstGeom prst="rect">
            <a:avLst/>
          </a:prstGeom>
          <a:noFill/>
        </p:spPr>
        <p:txBody>
          <a:bodyPr wrap="none" rtlCol="0">
            <a:spAutoFit/>
          </a:bodyPr>
          <a:lstStyle/>
          <a:p>
            <a:r>
              <a:rPr lang="en-US" altLang="zh-CN" sz="2100" b="1" spc="225" dirty="0" smtClean="0">
                <a:solidFill>
                  <a:prstClr val="white"/>
                </a:solidFill>
              </a:rPr>
              <a:t>1.1 </a:t>
            </a:r>
            <a:r>
              <a:rPr lang="zh-CN" altLang="en-US" sz="2100" b="1" spc="225" dirty="0" smtClean="0">
                <a:solidFill>
                  <a:prstClr val="white"/>
                </a:solidFill>
              </a:rPr>
              <a:t>数据挖掘概述</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794081" cy="300852"/>
          </a:xfrm>
          <a:prstGeom prst="rect">
            <a:avLst/>
          </a:prstGeom>
          <a:noFill/>
        </p:spPr>
        <p:txBody>
          <a:bodyPr wrap="none" rtlCol="0">
            <a:spAutoFit/>
          </a:bodyPr>
          <a:lstStyle/>
          <a:p>
            <a:r>
              <a:rPr lang="zh-CN" altLang="en-US" sz="1355" dirty="0" smtClean="0">
                <a:solidFill>
                  <a:prstClr val="white"/>
                </a:solidFill>
              </a:rPr>
              <a:t>第一章 </a:t>
            </a:r>
            <a:r>
              <a:rPr lang="zh-CN" altLang="en-US" sz="1355" dirty="0">
                <a:solidFill>
                  <a:prstClr val="white"/>
                </a:solidFill>
              </a:rPr>
              <a:t>数据挖掘概念</a:t>
            </a:r>
            <a:endParaRPr lang="zh-CN" altLang="en-US" sz="1355" dirty="0">
              <a:solidFill>
                <a:prstClr val="white"/>
              </a:solidFill>
            </a:endParaRPr>
          </a:p>
        </p:txBody>
      </p:sp>
      <p:sp>
        <p:nvSpPr>
          <p:cNvPr id="12" name="标题 2"/>
          <p:cNvSpPr txBox="1"/>
          <p:nvPr/>
        </p:nvSpPr>
        <p:spPr>
          <a:xfrm>
            <a:off x="457198" y="1014839"/>
            <a:ext cx="5971737" cy="71597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1800" b="1" dirty="0">
                <a:solidFill>
                  <a:srgbClr val="3D89BC"/>
                </a:solidFill>
                <a:latin typeface="微软雅黑" panose="020B0503020204020204" pitchFamily="34" charset="-122"/>
                <a:ea typeface="微软雅黑" panose="020B0503020204020204" pitchFamily="34" charset="-122"/>
                <a:cs typeface="+mn-cs"/>
              </a:rPr>
              <a:t>1.1.2 </a:t>
            </a:r>
            <a:r>
              <a:rPr lang="zh-CN" altLang="en-US" sz="1800" b="1" dirty="0">
                <a:solidFill>
                  <a:srgbClr val="3D89BC"/>
                </a:solidFill>
                <a:latin typeface="微软雅黑" panose="020B0503020204020204" pitchFamily="34" charset="-122"/>
                <a:ea typeface="微软雅黑" panose="020B0503020204020204" pitchFamily="34" charset="-122"/>
                <a:cs typeface="+mn-cs"/>
              </a:rPr>
              <a:t>数据挖掘常用算法概述</a:t>
            </a:r>
            <a:endParaRPr lang="zh-CN" altLang="en-US" sz="1800" b="1" dirty="0">
              <a:solidFill>
                <a:srgbClr val="3D89BC"/>
              </a:solidFill>
              <a:latin typeface="微软雅黑" panose="020B0503020204020204" pitchFamily="34" charset="-122"/>
              <a:ea typeface="微软雅黑" panose="020B0503020204020204" pitchFamily="34" charset="-122"/>
              <a:cs typeface="+mn-cs"/>
            </a:endParaRPr>
          </a:p>
        </p:txBody>
      </p:sp>
      <p:sp>
        <p:nvSpPr>
          <p:cNvPr id="13" name="内容占位符 1"/>
          <p:cNvSpPr txBox="1"/>
          <p:nvPr/>
        </p:nvSpPr>
        <p:spPr>
          <a:xfrm>
            <a:off x="443132" y="1944812"/>
            <a:ext cx="7896552" cy="30914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None/>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   (2) </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贝叶斯分类算法</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a:lnSpc>
                <a:spcPct val="200000"/>
              </a:lnSpc>
              <a:spcBef>
                <a:spcPts val="0"/>
              </a:spcBef>
              <a:buNone/>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   </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贝叶斯分类算法是统计学的一种方法，其中朴素贝叶斯算法在许多情况下可以与决策树和神经网络算法相媲美，而且方法简单，准确度高，速度快。贝叶斯算法是基于贝叶斯定理的，而贝叶斯定理假设一个属性值对给定类的影响独立于其它属性值，但这种假设在很多情况下是不成立的，因此为了降低这个假设的影响，产生了很多改进算法，比如</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TAN (tree augmented </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Bayes</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 network)</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算法。</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a:lnSpc>
                <a:spcPct val="150000"/>
              </a:lnSpc>
              <a:buNone/>
            </a:pPr>
            <a:endParaRPr lang="zh-CN" altLang="en-US" sz="2000" dirty="0"/>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579552" cy="415498"/>
          </a:xfrm>
          <a:prstGeom prst="rect">
            <a:avLst/>
          </a:prstGeom>
          <a:noFill/>
        </p:spPr>
        <p:txBody>
          <a:bodyPr wrap="none" rtlCol="0">
            <a:spAutoFit/>
          </a:bodyPr>
          <a:lstStyle/>
          <a:p>
            <a:r>
              <a:rPr lang="en-US" altLang="zh-CN" sz="2100" b="1" spc="225" dirty="0" smtClean="0">
                <a:solidFill>
                  <a:prstClr val="white"/>
                </a:solidFill>
              </a:rPr>
              <a:t>1.1 </a:t>
            </a:r>
            <a:r>
              <a:rPr lang="zh-CN" altLang="en-US" sz="2100" b="1" spc="225" dirty="0" smtClean="0">
                <a:solidFill>
                  <a:prstClr val="white"/>
                </a:solidFill>
              </a:rPr>
              <a:t>数据挖掘概述</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794081" cy="300852"/>
          </a:xfrm>
          <a:prstGeom prst="rect">
            <a:avLst/>
          </a:prstGeom>
          <a:noFill/>
        </p:spPr>
        <p:txBody>
          <a:bodyPr wrap="none" rtlCol="0">
            <a:spAutoFit/>
          </a:bodyPr>
          <a:lstStyle/>
          <a:p>
            <a:r>
              <a:rPr lang="zh-CN" altLang="en-US" sz="1355" dirty="0" smtClean="0">
                <a:solidFill>
                  <a:prstClr val="white"/>
                </a:solidFill>
              </a:rPr>
              <a:t>第一章 </a:t>
            </a:r>
            <a:r>
              <a:rPr lang="zh-CN" altLang="en-US" sz="1355" dirty="0">
                <a:solidFill>
                  <a:prstClr val="white"/>
                </a:solidFill>
              </a:rPr>
              <a:t>数据挖掘概念</a:t>
            </a:r>
            <a:endParaRPr lang="zh-CN" altLang="en-US" sz="1355" dirty="0">
              <a:solidFill>
                <a:prstClr val="white"/>
              </a:solidFill>
            </a:endParaRPr>
          </a:p>
        </p:txBody>
      </p:sp>
      <p:sp>
        <p:nvSpPr>
          <p:cNvPr id="12" name="标题 2"/>
          <p:cNvSpPr txBox="1"/>
          <p:nvPr/>
        </p:nvSpPr>
        <p:spPr>
          <a:xfrm>
            <a:off x="457198" y="1014839"/>
            <a:ext cx="5971737" cy="71597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1800" b="1" dirty="0">
                <a:solidFill>
                  <a:srgbClr val="3D89BC"/>
                </a:solidFill>
                <a:latin typeface="微软雅黑" panose="020B0503020204020204" pitchFamily="34" charset="-122"/>
                <a:ea typeface="微软雅黑" panose="020B0503020204020204" pitchFamily="34" charset="-122"/>
                <a:cs typeface="+mn-cs"/>
              </a:rPr>
              <a:t>1.1.2 </a:t>
            </a:r>
            <a:r>
              <a:rPr lang="zh-CN" altLang="en-US" sz="1800" b="1" dirty="0">
                <a:solidFill>
                  <a:srgbClr val="3D89BC"/>
                </a:solidFill>
                <a:latin typeface="微软雅黑" panose="020B0503020204020204" pitchFamily="34" charset="-122"/>
                <a:ea typeface="微软雅黑" panose="020B0503020204020204" pitchFamily="34" charset="-122"/>
                <a:cs typeface="+mn-cs"/>
              </a:rPr>
              <a:t>数据挖掘常用算法概述</a:t>
            </a:r>
            <a:endParaRPr lang="zh-CN" altLang="en-US" sz="1800" b="1" dirty="0">
              <a:solidFill>
                <a:srgbClr val="3D89BC"/>
              </a:solidFill>
              <a:latin typeface="微软雅黑" panose="020B0503020204020204" pitchFamily="34" charset="-122"/>
              <a:ea typeface="微软雅黑" panose="020B0503020204020204" pitchFamily="34" charset="-122"/>
              <a:cs typeface="+mn-cs"/>
            </a:endParaRPr>
          </a:p>
        </p:txBody>
      </p:sp>
      <p:sp>
        <p:nvSpPr>
          <p:cNvPr id="13" name="内容占位符 1"/>
          <p:cNvSpPr txBox="1"/>
          <p:nvPr/>
        </p:nvSpPr>
        <p:spPr>
          <a:xfrm>
            <a:off x="485335" y="1902609"/>
            <a:ext cx="7896552" cy="30914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None/>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   (3) </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支持向量机</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0">
              <a:lnSpc>
                <a:spcPct val="200000"/>
              </a:lnSpc>
              <a:spcBef>
                <a:spcPts val="0"/>
              </a:spcBef>
              <a:buNone/>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   </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支持向量机</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(Support Vector Machine</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SVM)</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是建立在统计学理论的</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VC</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维理论和结构风险最小原理基础上的，它在解决小样本、非线性及高维模式识别中表现出许多特有的优势，并能够推广应用到函数拟合等其他机器学习问题中。支持向量机算法将在后面章节做详细介绍。</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a:buNone/>
            </a:pP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579552" cy="415498"/>
          </a:xfrm>
          <a:prstGeom prst="rect">
            <a:avLst/>
          </a:prstGeom>
          <a:noFill/>
        </p:spPr>
        <p:txBody>
          <a:bodyPr wrap="none" rtlCol="0">
            <a:spAutoFit/>
          </a:bodyPr>
          <a:lstStyle/>
          <a:p>
            <a:r>
              <a:rPr lang="en-US" altLang="zh-CN" sz="2100" b="1" spc="225" dirty="0" smtClean="0">
                <a:solidFill>
                  <a:prstClr val="white"/>
                </a:solidFill>
              </a:rPr>
              <a:t>1.1 </a:t>
            </a:r>
            <a:r>
              <a:rPr lang="zh-CN" altLang="en-US" sz="2100" b="1" spc="225" dirty="0" smtClean="0">
                <a:solidFill>
                  <a:prstClr val="white"/>
                </a:solidFill>
              </a:rPr>
              <a:t>数据挖掘概述</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794081" cy="300852"/>
          </a:xfrm>
          <a:prstGeom prst="rect">
            <a:avLst/>
          </a:prstGeom>
          <a:noFill/>
        </p:spPr>
        <p:txBody>
          <a:bodyPr wrap="none" rtlCol="0">
            <a:spAutoFit/>
          </a:bodyPr>
          <a:lstStyle/>
          <a:p>
            <a:r>
              <a:rPr lang="zh-CN" altLang="en-US" sz="1355" dirty="0" smtClean="0">
                <a:solidFill>
                  <a:prstClr val="white"/>
                </a:solidFill>
              </a:rPr>
              <a:t>第一章 </a:t>
            </a:r>
            <a:r>
              <a:rPr lang="zh-CN" altLang="en-US" sz="1355" dirty="0">
                <a:solidFill>
                  <a:prstClr val="white"/>
                </a:solidFill>
              </a:rPr>
              <a:t>数据挖掘概念</a:t>
            </a:r>
            <a:endParaRPr lang="zh-CN" altLang="en-US" sz="1355" dirty="0">
              <a:solidFill>
                <a:prstClr val="white"/>
              </a:solidFill>
            </a:endParaRPr>
          </a:p>
        </p:txBody>
      </p:sp>
      <p:sp>
        <p:nvSpPr>
          <p:cNvPr id="12" name="标题 2"/>
          <p:cNvSpPr txBox="1"/>
          <p:nvPr/>
        </p:nvSpPr>
        <p:spPr>
          <a:xfrm>
            <a:off x="457198" y="1014839"/>
            <a:ext cx="5971737" cy="71597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1800" b="1" dirty="0">
                <a:solidFill>
                  <a:srgbClr val="3D89BC"/>
                </a:solidFill>
                <a:latin typeface="微软雅黑" panose="020B0503020204020204" pitchFamily="34" charset="-122"/>
                <a:ea typeface="微软雅黑" panose="020B0503020204020204" pitchFamily="34" charset="-122"/>
                <a:cs typeface="+mn-cs"/>
              </a:rPr>
              <a:t>1.1.2 </a:t>
            </a:r>
            <a:r>
              <a:rPr lang="zh-CN" altLang="en-US" sz="1800" b="1" dirty="0">
                <a:solidFill>
                  <a:srgbClr val="3D89BC"/>
                </a:solidFill>
                <a:latin typeface="微软雅黑" panose="020B0503020204020204" pitchFamily="34" charset="-122"/>
                <a:ea typeface="微软雅黑" panose="020B0503020204020204" pitchFamily="34" charset="-122"/>
                <a:cs typeface="+mn-cs"/>
              </a:rPr>
              <a:t>数据挖掘常用算法概述</a:t>
            </a:r>
            <a:endParaRPr lang="zh-CN" altLang="en-US" sz="1800" b="1" dirty="0">
              <a:solidFill>
                <a:srgbClr val="3D89BC"/>
              </a:solidFill>
              <a:latin typeface="微软雅黑" panose="020B0503020204020204" pitchFamily="34" charset="-122"/>
              <a:ea typeface="微软雅黑" panose="020B0503020204020204" pitchFamily="34" charset="-122"/>
              <a:cs typeface="+mn-cs"/>
            </a:endParaRPr>
          </a:p>
        </p:txBody>
      </p:sp>
      <p:sp>
        <p:nvSpPr>
          <p:cNvPr id="13" name="内容占位符 1"/>
          <p:cNvSpPr txBox="1"/>
          <p:nvPr/>
        </p:nvSpPr>
        <p:spPr>
          <a:xfrm>
            <a:off x="513471" y="1564985"/>
            <a:ext cx="7896552" cy="33727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None/>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2. </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聚类算法</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179705">
              <a:lnSpc>
                <a:spcPct val="200000"/>
              </a:lnSpc>
              <a:spcBef>
                <a:spcPts val="0"/>
              </a:spcBef>
              <a:buNone/>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    </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聚类算法不同于分类算法，不会考虑类标号，这是因为在很多情况下，开始并不存在类标号。聚类算法可以根据最大化类内相似性、最小化类间相似性的原则进行聚类或分组，这样就形成了对象的簇，同一个簇内的数据具有较高的相似性，不同簇之间的数据具有较低的相似性。常见的分类算法有</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K-MEANS</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算法、</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K-MEDOIDS</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算法等。</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a:lnSpc>
                <a:spcPct val="150000"/>
              </a:lnSpc>
              <a:buNone/>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3. </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关联规则</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a:lnSpc>
                <a:spcPct val="150000"/>
              </a:lnSpc>
              <a:buNone/>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   关联规则是形如</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X→Y</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的蕴涵式，</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X</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和</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Y</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分别称为关联规则的先导和后继。</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a:buNone/>
            </a:pPr>
            <a:endParaRPr lang="zh-CN" altLang="en-US" sz="2000" dirty="0"/>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579552" cy="415498"/>
          </a:xfrm>
          <a:prstGeom prst="rect">
            <a:avLst/>
          </a:prstGeom>
          <a:noFill/>
        </p:spPr>
        <p:txBody>
          <a:bodyPr wrap="none" rtlCol="0">
            <a:spAutoFit/>
          </a:bodyPr>
          <a:lstStyle/>
          <a:p>
            <a:r>
              <a:rPr lang="en-US" altLang="zh-CN" sz="2100" b="1" spc="225" dirty="0" smtClean="0">
                <a:solidFill>
                  <a:prstClr val="white"/>
                </a:solidFill>
              </a:rPr>
              <a:t>1.1 </a:t>
            </a:r>
            <a:r>
              <a:rPr lang="zh-CN" altLang="en-US" sz="2100" b="1" spc="225" dirty="0" smtClean="0">
                <a:solidFill>
                  <a:prstClr val="white"/>
                </a:solidFill>
              </a:rPr>
              <a:t>数据挖掘概述</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794081" cy="300852"/>
          </a:xfrm>
          <a:prstGeom prst="rect">
            <a:avLst/>
          </a:prstGeom>
          <a:noFill/>
        </p:spPr>
        <p:txBody>
          <a:bodyPr wrap="none" rtlCol="0">
            <a:spAutoFit/>
          </a:bodyPr>
          <a:lstStyle/>
          <a:p>
            <a:r>
              <a:rPr lang="zh-CN" altLang="en-US" sz="1355" dirty="0" smtClean="0">
                <a:solidFill>
                  <a:prstClr val="white"/>
                </a:solidFill>
              </a:rPr>
              <a:t>第一章 </a:t>
            </a:r>
            <a:r>
              <a:rPr lang="zh-CN" altLang="en-US" sz="1355" dirty="0">
                <a:solidFill>
                  <a:prstClr val="white"/>
                </a:solidFill>
              </a:rPr>
              <a:t>数据挖掘概念</a:t>
            </a:r>
            <a:endParaRPr lang="zh-CN" altLang="en-US" sz="1355" dirty="0">
              <a:solidFill>
                <a:prstClr val="white"/>
              </a:solidFill>
            </a:endParaRPr>
          </a:p>
        </p:txBody>
      </p:sp>
      <p:sp>
        <p:nvSpPr>
          <p:cNvPr id="12" name="标题 2"/>
          <p:cNvSpPr txBox="1"/>
          <p:nvPr/>
        </p:nvSpPr>
        <p:spPr>
          <a:xfrm>
            <a:off x="457198" y="1014839"/>
            <a:ext cx="5971737" cy="71597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1800" b="1" dirty="0">
                <a:solidFill>
                  <a:srgbClr val="3D89BC"/>
                </a:solidFill>
                <a:latin typeface="微软雅黑" panose="020B0503020204020204" pitchFamily="34" charset="-122"/>
                <a:ea typeface="微软雅黑" panose="020B0503020204020204" pitchFamily="34" charset="-122"/>
                <a:cs typeface="+mn-cs"/>
              </a:rPr>
              <a:t>1.1.3 </a:t>
            </a:r>
            <a:r>
              <a:rPr lang="zh-CN" altLang="en-US" sz="1800" b="1" dirty="0">
                <a:solidFill>
                  <a:srgbClr val="3D89BC"/>
                </a:solidFill>
                <a:latin typeface="微软雅黑" panose="020B0503020204020204" pitchFamily="34" charset="-122"/>
                <a:ea typeface="微软雅黑" panose="020B0503020204020204" pitchFamily="34" charset="-122"/>
                <a:cs typeface="+mn-cs"/>
              </a:rPr>
              <a:t>数据挖掘常用工具概述</a:t>
            </a:r>
            <a:endParaRPr lang="zh-CN" altLang="en-US" sz="1800" b="1" dirty="0">
              <a:solidFill>
                <a:srgbClr val="3D89BC"/>
              </a:solidFill>
              <a:latin typeface="微软雅黑" panose="020B0503020204020204" pitchFamily="34" charset="-122"/>
              <a:ea typeface="微软雅黑" panose="020B0503020204020204" pitchFamily="34" charset="-122"/>
              <a:cs typeface="+mn-cs"/>
            </a:endParaRPr>
          </a:p>
        </p:txBody>
      </p:sp>
      <p:sp>
        <p:nvSpPr>
          <p:cNvPr id="13" name="内容占位符 1"/>
          <p:cNvSpPr txBox="1"/>
          <p:nvPr/>
        </p:nvSpPr>
        <p:spPr>
          <a:xfrm>
            <a:off x="457200" y="1649377"/>
            <a:ext cx="7896552" cy="44982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None/>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1. </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Weka</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软件</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179705">
              <a:lnSpc>
                <a:spcPct val="150000"/>
              </a:lnSpc>
              <a:buNone/>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   </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Weka</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(Waikato Environment for Knowledge Analysis)</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的全名是怀卡托智能分析环境，是一款免费与非商业化的数据挖掘软件，基于</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Java</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环境下开源的机器学习与数据挖掘软件。</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Weka</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的源代码可在其官方网站下载。它集成了大量数据挖掘算法，包括数据预处理、分类、聚类、关联分析等。用户既可以使用可视化界面进行操作，也可以使用</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Weka</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提供的接口，实现自己的数据挖掘算法。图形用户界面包括</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Weka</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 Knowledge Flow Environment</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和</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Weka</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 Explorer</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。用户也可以使用</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Java</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语言调用</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Weka</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提供的类库实现数据挖掘算法，这些类库存在于</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weka.jar</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中</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pic>
        <p:nvPicPr>
          <p:cNvPr id="15" name="图片 14" descr="weka.jpg"/>
          <p:cNvPicPr>
            <a:picLocks noChangeAspect="1"/>
          </p:cNvPicPr>
          <p:nvPr/>
        </p:nvPicPr>
        <p:blipFill>
          <a:blip r:embed="rId1" cstate="print"/>
          <a:stretch>
            <a:fillRect/>
          </a:stretch>
        </p:blipFill>
        <p:spPr>
          <a:xfrm>
            <a:off x="759215" y="4776565"/>
            <a:ext cx="1885950" cy="990600"/>
          </a:xfrm>
          <a:prstGeom prst="rect">
            <a:avLst/>
          </a:prstGeom>
        </p:spPr>
      </p:pic>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579552" cy="415498"/>
          </a:xfrm>
          <a:prstGeom prst="rect">
            <a:avLst/>
          </a:prstGeom>
          <a:noFill/>
        </p:spPr>
        <p:txBody>
          <a:bodyPr wrap="none" rtlCol="0">
            <a:spAutoFit/>
          </a:bodyPr>
          <a:lstStyle/>
          <a:p>
            <a:r>
              <a:rPr lang="en-US" altLang="zh-CN" sz="2100" b="1" spc="225" dirty="0" smtClean="0">
                <a:solidFill>
                  <a:prstClr val="white"/>
                </a:solidFill>
              </a:rPr>
              <a:t>1.1 </a:t>
            </a:r>
            <a:r>
              <a:rPr lang="zh-CN" altLang="en-US" sz="2100" b="1" spc="225" dirty="0" smtClean="0">
                <a:solidFill>
                  <a:prstClr val="white"/>
                </a:solidFill>
              </a:rPr>
              <a:t>数据挖掘概述</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794081" cy="300852"/>
          </a:xfrm>
          <a:prstGeom prst="rect">
            <a:avLst/>
          </a:prstGeom>
          <a:noFill/>
        </p:spPr>
        <p:txBody>
          <a:bodyPr wrap="none" rtlCol="0">
            <a:spAutoFit/>
          </a:bodyPr>
          <a:lstStyle/>
          <a:p>
            <a:r>
              <a:rPr lang="zh-CN" altLang="en-US" sz="1355" dirty="0" smtClean="0">
                <a:solidFill>
                  <a:prstClr val="white"/>
                </a:solidFill>
              </a:rPr>
              <a:t>第一章 </a:t>
            </a:r>
            <a:r>
              <a:rPr lang="zh-CN" altLang="en-US" sz="1355" dirty="0">
                <a:solidFill>
                  <a:prstClr val="white"/>
                </a:solidFill>
              </a:rPr>
              <a:t>数据挖掘概念</a:t>
            </a:r>
            <a:endParaRPr lang="zh-CN" altLang="en-US" sz="1355" dirty="0">
              <a:solidFill>
                <a:prstClr val="white"/>
              </a:solidFill>
            </a:endParaRPr>
          </a:p>
        </p:txBody>
      </p:sp>
      <p:sp>
        <p:nvSpPr>
          <p:cNvPr id="12" name="标题 2"/>
          <p:cNvSpPr txBox="1"/>
          <p:nvPr/>
        </p:nvSpPr>
        <p:spPr>
          <a:xfrm>
            <a:off x="457198" y="1014839"/>
            <a:ext cx="5971737" cy="71597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1800" b="1" dirty="0">
                <a:solidFill>
                  <a:srgbClr val="3D89BC"/>
                </a:solidFill>
                <a:latin typeface="微软雅黑" panose="020B0503020204020204" pitchFamily="34" charset="-122"/>
                <a:ea typeface="微软雅黑" panose="020B0503020204020204" pitchFamily="34" charset="-122"/>
                <a:cs typeface="+mn-cs"/>
              </a:rPr>
              <a:t>1.1.3 </a:t>
            </a:r>
            <a:r>
              <a:rPr lang="zh-CN" altLang="en-US" sz="1800" b="1" dirty="0">
                <a:solidFill>
                  <a:srgbClr val="3D89BC"/>
                </a:solidFill>
                <a:latin typeface="微软雅黑" panose="020B0503020204020204" pitchFamily="34" charset="-122"/>
                <a:ea typeface="微软雅黑" panose="020B0503020204020204" pitchFamily="34" charset="-122"/>
                <a:cs typeface="+mn-cs"/>
              </a:rPr>
              <a:t>数据挖掘常用工具概述</a:t>
            </a:r>
            <a:endParaRPr lang="zh-CN" altLang="en-US" sz="1800" b="1" dirty="0">
              <a:solidFill>
                <a:srgbClr val="3D89BC"/>
              </a:solidFill>
              <a:latin typeface="微软雅黑" panose="020B0503020204020204" pitchFamily="34" charset="-122"/>
              <a:ea typeface="微软雅黑" panose="020B0503020204020204" pitchFamily="34" charset="-122"/>
              <a:cs typeface="+mn-cs"/>
            </a:endParaRPr>
          </a:p>
        </p:txBody>
      </p:sp>
      <p:sp>
        <p:nvSpPr>
          <p:cNvPr id="13" name="内容占位符 1"/>
          <p:cNvSpPr txBox="1"/>
          <p:nvPr/>
        </p:nvSpPr>
        <p:spPr>
          <a:xfrm>
            <a:off x="429065" y="2099542"/>
            <a:ext cx="7896552" cy="30914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None/>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2. Clementine(SPSS) </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软件</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indent="179705">
              <a:lnSpc>
                <a:spcPct val="200000"/>
              </a:lnSpc>
              <a:buNone/>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   Clementine</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是</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SPSS</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所发行的一种资料探勘工具，集成了分类、聚类和关联规则等算法，</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Clementine</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提供了可视化工具，方便用户操作。其通过一系列节点来执行挖掘过程，这一过程被称作一个数据流，数据流上面的节点代表了要执行的操作。</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Clementine</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的资料可视化能力包含散布图、平面图及</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Web</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分析</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spTree>
  </p:cSld>
  <p:clrMapOvr>
    <a:masterClrMapping/>
  </p:clrMapOvr>
  <p:transition>
    <p:fade/>
  </p:transition>
</p:sld>
</file>

<file path=ppt/tags/tag1.xml><?xml version="1.0" encoding="utf-8"?>
<p:tagLst xmlns:p="http://schemas.openxmlformats.org/presentationml/2006/main">
  <p:tag name="KSO_WM_UNIT_PLACING_PICTURE_USER_VIEWPORT" val="{&quot;height&quot;:2213.7700303667366,&quot;width&quot;:1643.1365829854146}"/>
</p:tagLst>
</file>

<file path=ppt/tags/tag10.xml><?xml version="1.0" encoding="utf-8"?>
<p:tagLst xmlns:p="http://schemas.openxmlformats.org/presentationml/2006/main">
  <p:tag name="KSO_WM_UNIT_PLACING_PICTURE_USER_VIEWPORT" val="{&quot;height&quot;:2242.0209063302964,&quot;width&quot;:2169.6622024616386}"/>
</p:tagLst>
</file>

<file path=ppt/tags/tag11.xml><?xml version="1.0" encoding="utf-8"?>
<p:tagLst xmlns:p="http://schemas.openxmlformats.org/presentationml/2006/main">
  <p:tag name="KSO_WM_UNIT_PLACING_PICTURE_USER_VIEWPORT" val="{&quot;height&quot;:2242.8056528848401,&quot;width&quot;:1643.1365829854146}"/>
</p:tagLst>
</file>

<file path=ppt/tags/tag12.xml><?xml version="1.0" encoding="utf-8"?>
<p:tagLst xmlns:p="http://schemas.openxmlformats.org/presentationml/2006/main">
  <p:tag name="KSO_WM_UNIT_PLACING_PICTURE_USER_VIEWPORT" val="{&quot;height&quot;:2243.5903994393834,&quot;width&quot;:1643.1365829854146}"/>
</p:tagLst>
</file>

<file path=ppt/tags/tag13.xml><?xml version="1.0" encoding="utf-8"?>
<p:tagLst xmlns:p="http://schemas.openxmlformats.org/presentationml/2006/main">
  <p:tag name="KSO_WM_UNIT_PLACING_PICTURE_USER_VIEWPORT" val="{&quot;height&quot;:2242.8056528848401,&quot;width&quot;:1643.1365829854146}"/>
</p:tagLst>
</file>

<file path=ppt/tags/tag14.xml><?xml version="1.0" encoding="utf-8"?>
<p:tagLst xmlns:p="http://schemas.openxmlformats.org/presentationml/2006/main">
  <p:tag name="KSO_WM_UNIT_PLACING_PICTURE_USER_VIEWPORT" val="{&quot;height&quot;:2216.9090165849102,&quot;width&quot;:1643.1365829854146}"/>
</p:tagLst>
</file>

<file path=ppt/tags/tag15.xml><?xml version="1.0" encoding="utf-8"?>
<p:tagLst xmlns:p="http://schemas.openxmlformats.org/presentationml/2006/main">
  <p:tag name="KSO_WM_UNIT_PLACING_PICTURE_USER_VIEWPORT" val="{&quot;height&quot;:2242.8056528848401,&quot;width&quot;:1643.1365829854146}"/>
</p:tagLst>
</file>

<file path=ppt/tags/tag16.xml><?xml version="1.0" encoding="utf-8"?>
<p:tagLst xmlns:p="http://schemas.openxmlformats.org/presentationml/2006/main">
  <p:tag name="KSO_WM_UNIT_PLACING_PICTURE_USER_VIEWPORT" val="{&quot;height&quot;:2244.3751459939267,&quot;width&quot;:1643.1365829854146}"/>
</p:tagLst>
</file>

<file path=ppt/tags/tag17.xml><?xml version="1.0" encoding="utf-8"?>
<p:tagLst xmlns:p="http://schemas.openxmlformats.org/presentationml/2006/main">
  <p:tag name="KSO_WM_UNIT_PLACING_PICTURE_USER_VIEWPORT" val="{&quot;height&quot;:2176.1021957486569,&quot;width&quot;:1844.0167001030202}"/>
</p:tagLst>
</file>

<file path=ppt/tags/tag18.xml><?xml version="1.0" encoding="utf-8"?>
<p:tagLst xmlns:p="http://schemas.openxmlformats.org/presentationml/2006/main">
  <p:tag name="KSO_WM_UNIT_PLACING_PICTURE_USER_VIEWPORT" val="{&quot;height&quot;:2253.0073580939033,&quot;width&quot;:1643.1365829854146}"/>
</p:tagLst>
</file>

<file path=ppt/tags/tag19.xml><?xml version="1.0" encoding="utf-8"?>
<p:tagLst xmlns:p="http://schemas.openxmlformats.org/presentationml/2006/main">
  <p:tag name="KSO_WM_UNIT_PLACING_PICTURE_USER_VIEWPORT" val="{&quot;height&quot;:2252.2226115393601,&quot;width&quot;:1570.9452908962751}"/>
</p:tagLst>
</file>

<file path=ppt/tags/tag2.xml><?xml version="1.0" encoding="utf-8"?>
<p:tagLst xmlns:p="http://schemas.openxmlformats.org/presentationml/2006/main">
  <p:tag name="KSO_WM_UNIT_PLACING_PICTURE_USER_VIEWPORT" val="{&quot;height&quot;:2214.5547769212799,&quot;width&quot;:1643.1365829854146}"/>
</p:tagLst>
</file>

<file path=ppt/tags/tag20.xml><?xml version="1.0" encoding="utf-8"?>
<p:tagLst xmlns:p="http://schemas.openxmlformats.org/presentationml/2006/main">
  <p:tag name="KSO_WM_UNIT_PLACING_PICTURE_USER_VIEWPORT" val="{&quot;height&quot;:2262.4243167484233,&quot;width&quot;:1629.012199750583}"/>
</p:tagLst>
</file>

<file path=ppt/tags/tag21.xml><?xml version="1.0" encoding="utf-8"?>
<p:tagLst xmlns:p="http://schemas.openxmlformats.org/presentationml/2006/main">
  <p:tag name="KSO_WM_UNIT_PLACING_PICTURE_USER_VIEWPORT" val="{&quot;height&quot;:2245.9446391030133,&quot;width&quot;:1555.2515317464622}"/>
</p:tagLst>
</file>

<file path=ppt/tags/tag22.xml><?xml version="1.0" encoding="utf-8"?>
<p:tagLst xmlns:p="http://schemas.openxmlformats.org/presentationml/2006/main">
  <p:tag name="KSO_WM_UNIT_PLACING_PICTURE_USER_VIEWPORT" val="{&quot;height&quot;:2352.6701705209061,&quot;width&quot;:1724.744130564442}"/>
</p:tagLst>
</file>

<file path=ppt/tags/tag23.xml><?xml version="1.0" encoding="utf-8"?>
<p:tagLst xmlns:p="http://schemas.openxmlformats.org/presentationml/2006/main">
  <p:tag name="KSO_WM_UNIT_PLACING_PICTURE_USER_VIEWPORT" val="{&quot;height&quot;:2346.3921980845598,&quot;width&quot;:1727.0981944369139}"/>
</p:tagLst>
</file>

<file path=ppt/tags/tag3.xml><?xml version="1.0" encoding="utf-8"?>
<p:tagLst xmlns:p="http://schemas.openxmlformats.org/presentationml/2006/main">
  <p:tag name="KSO_WM_UNIT_PLACING_PICTURE_USER_VIEWPORT" val="{&quot;height&quot;:2126.6631628124269,&quot;width&quot;:1576.4381065987097}"/>
</p:tagLst>
</file>

<file path=ppt/tags/tag4.xml><?xml version="1.0" encoding="utf-8"?>
<p:tagLst xmlns:p="http://schemas.openxmlformats.org/presentationml/2006/main">
  <p:tag name="KSO_WM_UNIT_PLACING_PICTURE_USER_VIEWPORT" val="{&quot;height&quot;:2214.5547769212799,&quot;width&quot;:1738.8685137992736}"/>
</p:tagLst>
</file>

<file path=ppt/tags/tag5.xml><?xml version="1.0" encoding="utf-8"?>
<p:tagLst xmlns:p="http://schemas.openxmlformats.org/presentationml/2006/main">
  <p:tag name="KSO_WM_UNIT_PLACING_PICTURE_USER_VIEWPORT" val="{&quot;height&quot;:2365.2261153935997,&quot;width&quot;:2009.5858591335468}"/>
</p:tagLst>
</file>

<file path=ppt/tags/tag6.xml><?xml version="1.0" encoding="utf-8"?>
<p:tagLst xmlns:p="http://schemas.openxmlformats.org/presentationml/2006/main">
  <p:tag name="KSO_WM_UNIT_PLACING_PICTURE_USER_VIEWPORT" val="{&quot;height&quot;:2196.5056061667833,&quot;width&quot;:1618.0265683457139}"/>
</p:tagLst>
</file>

<file path=ppt/tags/tag7.xml><?xml version="1.0" encoding="utf-8"?>
<p:tagLst xmlns:p="http://schemas.openxmlformats.org/presentationml/2006/main">
  <p:tag name="KSO_WM_UNIT_PLACING_PICTURE_USER_VIEWPORT" val="{&quot;height&quot;:2197.2903527213266,&quot;width&quot;:1570.1606029387845}"/>
</p:tagLst>
</file>

<file path=ppt/tags/tag8.xml><?xml version="1.0" encoding="utf-8"?>
<p:tagLst xmlns:p="http://schemas.openxmlformats.org/presentationml/2006/main">
  <p:tag name="KSO_WM_UNIT_PLACING_PICTURE_USER_VIEWPORT" val="{&quot;height&quot;:2831.3655687923383,&quot;width&quot;:1946.0261345768042}"/>
</p:tagLst>
</file>

<file path=ppt/tags/tag9.xml><?xml version="1.0" encoding="utf-8"?>
<p:tagLst xmlns:p="http://schemas.openxmlformats.org/presentationml/2006/main">
  <p:tag name="KSO_WM_UNIT_PLACING_PICTURE_USER_VIEWPORT" val="{&quot;height&quot;:2216.9090165849102,&quot;width&quot;:1738.083825841783}"/>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4">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5059</Words>
  <Application>WPS 演示</Application>
  <PresentationFormat>全屏显示(4:3)</PresentationFormat>
  <Paragraphs>410</Paragraphs>
  <Slides>34</Slides>
  <Notes>0</Notes>
  <HiddenSlides>0</HiddenSlides>
  <MMClips>0</MMClips>
  <ScaleCrop>false</ScaleCrop>
  <HeadingPairs>
    <vt:vector size="8" baseType="variant">
      <vt:variant>
        <vt:lpstr>已用的字体</vt:lpstr>
      </vt:variant>
      <vt:variant>
        <vt:i4>8</vt:i4>
      </vt:variant>
      <vt:variant>
        <vt:lpstr>主题</vt:lpstr>
      </vt:variant>
      <vt:variant>
        <vt:i4>1</vt:i4>
      </vt:variant>
      <vt:variant>
        <vt:lpstr>嵌入 OLE 服务器</vt:lpstr>
      </vt:variant>
      <vt:variant>
        <vt:i4>1</vt:i4>
      </vt:variant>
      <vt:variant>
        <vt:lpstr>幻灯片标题</vt:lpstr>
      </vt:variant>
      <vt:variant>
        <vt:i4>34</vt:i4>
      </vt:variant>
    </vt:vector>
  </HeadingPairs>
  <TitlesOfParts>
    <vt:vector size="44" baseType="lpstr">
      <vt:lpstr>Arial</vt:lpstr>
      <vt:lpstr>宋体</vt:lpstr>
      <vt:lpstr>Wingdings</vt:lpstr>
      <vt:lpstr>微软雅黑</vt:lpstr>
      <vt:lpstr>Arial Unicode MS</vt:lpstr>
      <vt:lpstr>Calibri</vt:lpstr>
      <vt:lpstr>Wingdings</vt:lpstr>
      <vt:lpstr>方正粗黑宋简体</vt:lpstr>
      <vt:lpstr>Office 主题</vt:lpstr>
      <vt:lpstr>PowerPoint.Slide.12</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http://www.deepbbs.org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cstor</dc:creator>
  <cp:lastModifiedBy>YAYA</cp:lastModifiedBy>
  <cp:revision>606</cp:revision>
  <dcterms:created xsi:type="dcterms:W3CDTF">2015-11-23T03:31:00Z</dcterms:created>
  <dcterms:modified xsi:type="dcterms:W3CDTF">2021-03-17T03:17:53Z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