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handoutMasterIdLst>
    <p:handoutMasterId r:id="rId82"/>
  </p:handoutMasterIdLst>
  <p:sldIdLst>
    <p:sldId id="847" r:id="rId3"/>
    <p:sldId id="446" r:id="rId4"/>
    <p:sldId id="710" r:id="rId5"/>
    <p:sldId id="463" r:id="rId6"/>
    <p:sldId id="483" r:id="rId7"/>
    <p:sldId id="575" r:id="rId8"/>
    <p:sldId id="576" r:id="rId9"/>
    <p:sldId id="577" r:id="rId10"/>
    <p:sldId id="474" r:id="rId11"/>
    <p:sldId id="471" r:id="rId12"/>
    <p:sldId id="711" r:id="rId13"/>
    <p:sldId id="712" r:id="rId14"/>
    <p:sldId id="713" r:id="rId15"/>
    <p:sldId id="714" r:id="rId16"/>
    <p:sldId id="715" r:id="rId17"/>
    <p:sldId id="716" r:id="rId18"/>
    <p:sldId id="717" r:id="rId19"/>
    <p:sldId id="718" r:id="rId20"/>
    <p:sldId id="749" r:id="rId21"/>
    <p:sldId id="750" r:id="rId22"/>
    <p:sldId id="751" r:id="rId23"/>
    <p:sldId id="752" r:id="rId24"/>
    <p:sldId id="753" r:id="rId25"/>
    <p:sldId id="754" r:id="rId26"/>
    <p:sldId id="755" r:id="rId27"/>
    <p:sldId id="756" r:id="rId28"/>
    <p:sldId id="757" r:id="rId29"/>
    <p:sldId id="759" r:id="rId30"/>
    <p:sldId id="758" r:id="rId31"/>
    <p:sldId id="765" r:id="rId32"/>
    <p:sldId id="766" r:id="rId33"/>
    <p:sldId id="767" r:id="rId34"/>
    <p:sldId id="768" r:id="rId35"/>
    <p:sldId id="769" r:id="rId36"/>
    <p:sldId id="770" r:id="rId37"/>
    <p:sldId id="771" r:id="rId38"/>
    <p:sldId id="772" r:id="rId39"/>
    <p:sldId id="773" r:id="rId40"/>
    <p:sldId id="774" r:id="rId41"/>
    <p:sldId id="776" r:id="rId42"/>
    <p:sldId id="775" r:id="rId43"/>
    <p:sldId id="777" r:id="rId44"/>
    <p:sldId id="778" r:id="rId45"/>
    <p:sldId id="780" r:id="rId46"/>
    <p:sldId id="760" r:id="rId47"/>
    <p:sldId id="779" r:id="rId48"/>
    <p:sldId id="811" r:id="rId49"/>
    <p:sldId id="810" r:id="rId50"/>
    <p:sldId id="812" r:id="rId51"/>
    <p:sldId id="813" r:id="rId52"/>
    <p:sldId id="817" r:id="rId53"/>
    <p:sldId id="814" r:id="rId54"/>
    <p:sldId id="815" r:id="rId55"/>
    <p:sldId id="816" r:id="rId56"/>
    <p:sldId id="761" r:id="rId57"/>
    <p:sldId id="818" r:id="rId58"/>
    <p:sldId id="819" r:id="rId59"/>
    <p:sldId id="820" r:id="rId60"/>
    <p:sldId id="762" r:id="rId61"/>
    <p:sldId id="821" r:id="rId62"/>
    <p:sldId id="822" r:id="rId63"/>
    <p:sldId id="823" r:id="rId64"/>
    <p:sldId id="824" r:id="rId65"/>
    <p:sldId id="825" r:id="rId66"/>
    <p:sldId id="826" r:id="rId67"/>
    <p:sldId id="827" r:id="rId68"/>
    <p:sldId id="828" r:id="rId69"/>
    <p:sldId id="829" r:id="rId70"/>
    <p:sldId id="830" r:id="rId71"/>
    <p:sldId id="763" r:id="rId72"/>
    <p:sldId id="831" r:id="rId73"/>
    <p:sldId id="832" r:id="rId74"/>
    <p:sldId id="764" r:id="rId75"/>
    <p:sldId id="447" r:id="rId76"/>
    <p:sldId id="928" r:id="rId78"/>
    <p:sldId id="929" r:id="rId79"/>
    <p:sldId id="931" r:id="rId80"/>
    <p:sldId id="846" r:id="rId8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404040"/>
    <a:srgbClr val="3D89BC"/>
    <a:srgbClr val="417DB2"/>
    <a:srgbClr val="414160"/>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56" autoAdjust="0"/>
    <p:restoredTop sz="94268" autoAdjust="0"/>
  </p:normalViewPr>
  <p:slideViewPr>
    <p:cSldViewPr snapToGrid="0" showGuides="1">
      <p:cViewPr varScale="1">
        <p:scale>
          <a:sx n="97" d="100"/>
          <a:sy n="97" d="100"/>
        </p:scale>
        <p:origin x="-114" y="-114"/>
      </p:cViewPr>
      <p:guideLst>
        <p:guide orient="horz" pos="4036"/>
        <p:guide orient="horz" pos="1477"/>
        <p:guide orient="horz" pos="583"/>
        <p:guide pos="1912"/>
        <p:guide pos="175"/>
        <p:guide pos="5547"/>
        <p:guide pos="1053"/>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925"/>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handoutMaster" Target="handoutMasters/handoutMaster1.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notesMaster" Target="notesMasters/notesMaster1.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hyperlink" Target="http://sourceforge.net/projects/pentaho/files"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2.jpeg"/><Relationship Id="rId1" Type="http://schemas.openxmlformats.org/officeDocument/2006/relationships/hyperlink" Target="http://openrefine.org/" TargetMode="Externa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5.png"/><Relationship Id="rId1"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0.jpeg"/><Relationship Id="rId1"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3.png"/><Relationship Id="rId1" Type="http://schemas.openxmlformats.org/officeDocument/2006/relationships/image" Target="../media/image5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https://github.com/ferventdesert/Hawk" TargetMode="Externa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5.jpeg"/><Relationship Id="rId1"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7.jpeg"/><Relationship Id="rId1"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60.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63.pn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68.png"/></Relationships>
</file>

<file path=ppt/slides/_rels/slide75.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76.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hyperlink" Target="http://www.chinarobots.cn/" TargetMode="External"/><Relationship Id="rId7" Type="http://schemas.openxmlformats.org/officeDocument/2006/relationships/image" Target="../media/image76.png"/><Relationship Id="rId6" Type="http://schemas.openxmlformats.org/officeDocument/2006/relationships/hyperlink" Target="http://www.chinaaiworld.cn/" TargetMode="External"/><Relationship Id="rId5" Type="http://schemas.openxmlformats.org/officeDocument/2006/relationships/image" Target="../media/image75.png"/><Relationship Id="rId4" Type="http://schemas.openxmlformats.org/officeDocument/2006/relationships/hyperlink" Target="http://www.chinacloud.cn/" TargetMode="External"/><Relationship Id="rId3" Type="http://schemas.openxmlformats.org/officeDocument/2006/relationships/image" Target="../media/image74.png"/><Relationship Id="rId29" Type="http://schemas.openxmlformats.org/officeDocument/2006/relationships/slideLayout" Target="../slideLayouts/slideLayout2.xml"/><Relationship Id="rId28" Type="http://schemas.openxmlformats.org/officeDocument/2006/relationships/image" Target="../media/image89.png"/><Relationship Id="rId27" Type="http://schemas.openxmlformats.org/officeDocument/2006/relationships/image" Target="../media/image88.png"/><Relationship Id="rId26" Type="http://schemas.openxmlformats.org/officeDocument/2006/relationships/image" Target="../media/image87.jpeg"/><Relationship Id="rId25" Type="http://schemas.openxmlformats.org/officeDocument/2006/relationships/image" Target="../media/image86.jpeg"/><Relationship Id="rId24" Type="http://schemas.openxmlformats.org/officeDocument/2006/relationships/image" Target="../media/image85.png"/><Relationship Id="rId23" Type="http://schemas.openxmlformats.org/officeDocument/2006/relationships/hyperlink" Target="http://www.envicloud.cn/" TargetMode="External"/><Relationship Id="rId22" Type="http://schemas.openxmlformats.org/officeDocument/2006/relationships/image" Target="../media/image84.png"/><Relationship Id="rId21" Type="http://schemas.openxmlformats.org/officeDocument/2006/relationships/image" Target="../media/image8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82.png"/><Relationship Id="rId18" Type="http://schemas.openxmlformats.org/officeDocument/2006/relationships/hyperlink" Target="http://www.netofthings.cn/" TargetMode="External"/><Relationship Id="rId17" Type="http://schemas.openxmlformats.org/officeDocument/2006/relationships/image" Target="../media/image81.png"/><Relationship Id="rId16" Type="http://schemas.openxmlformats.org/officeDocument/2006/relationships/hyperlink" Target="http://www.thebigdata.cn/" TargetMode="External"/><Relationship Id="rId15" Type="http://schemas.openxmlformats.org/officeDocument/2006/relationships/image" Target="../media/image80.png"/><Relationship Id="rId14" Type="http://schemas.openxmlformats.org/officeDocument/2006/relationships/hyperlink" Target="http://www.worldstor.cn/" TargetMode="External"/><Relationship Id="rId13" Type="http://schemas.openxmlformats.org/officeDocument/2006/relationships/image" Target="../media/image79.png"/><Relationship Id="rId12" Type="http://schemas.openxmlformats.org/officeDocument/2006/relationships/hyperlink" Target="http://www.pm25.org.cn/" TargetMode="External"/><Relationship Id="rId11" Type="http://schemas.openxmlformats.org/officeDocument/2006/relationships/image" Target="../media/image7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77.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93.png"/><Relationship Id="rId7" Type="http://schemas.openxmlformats.org/officeDocument/2006/relationships/tags" Target="../tags/tag4.xml"/><Relationship Id="rId6" Type="http://schemas.openxmlformats.org/officeDocument/2006/relationships/image" Target="../media/image92.png"/><Relationship Id="rId55" Type="http://schemas.openxmlformats.org/officeDocument/2006/relationships/slideLayout" Target="../slideLayouts/slideLayout2.xml"/><Relationship Id="rId54" Type="http://schemas.openxmlformats.org/officeDocument/2006/relationships/image" Target="../media/image120.png"/><Relationship Id="rId53" Type="http://schemas.openxmlformats.org/officeDocument/2006/relationships/tags" Target="../tags/tag23.xml"/><Relationship Id="rId52" Type="http://schemas.openxmlformats.org/officeDocument/2006/relationships/image" Target="../media/image119.png"/><Relationship Id="rId51" Type="http://schemas.openxmlformats.org/officeDocument/2006/relationships/image" Target="../media/image118.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117.png"/><Relationship Id="rId48" Type="http://schemas.openxmlformats.org/officeDocument/2006/relationships/image" Target="../media/image116.png"/><Relationship Id="rId47" Type="http://schemas.openxmlformats.org/officeDocument/2006/relationships/image" Target="../media/image115.png"/><Relationship Id="rId46" Type="http://schemas.openxmlformats.org/officeDocument/2006/relationships/image" Target="../media/image114.png"/><Relationship Id="rId45" Type="http://schemas.openxmlformats.org/officeDocument/2006/relationships/image" Target="../media/image113.png"/><Relationship Id="rId44" Type="http://schemas.openxmlformats.org/officeDocument/2006/relationships/image" Target="../media/image112.png"/><Relationship Id="rId43" Type="http://schemas.openxmlformats.org/officeDocument/2006/relationships/image" Target="../media/image111.png"/><Relationship Id="rId42" Type="http://schemas.openxmlformats.org/officeDocument/2006/relationships/image" Target="../media/image110.png"/><Relationship Id="rId41" Type="http://schemas.openxmlformats.org/officeDocument/2006/relationships/tags" Target="../tags/tag21.xml"/><Relationship Id="rId40" Type="http://schemas.openxmlformats.org/officeDocument/2006/relationships/image" Target="../media/image109.png"/><Relationship Id="rId4" Type="http://schemas.openxmlformats.org/officeDocument/2006/relationships/image" Target="../media/image91.png"/><Relationship Id="rId39" Type="http://schemas.openxmlformats.org/officeDocument/2006/relationships/tags" Target="../tags/tag20.xml"/><Relationship Id="rId38" Type="http://schemas.openxmlformats.org/officeDocument/2006/relationships/image" Target="../media/image108.png"/><Relationship Id="rId37" Type="http://schemas.openxmlformats.org/officeDocument/2006/relationships/tags" Target="../tags/tag19.xml"/><Relationship Id="rId36" Type="http://schemas.openxmlformats.org/officeDocument/2006/relationships/image" Target="../media/image107.png"/><Relationship Id="rId35" Type="http://schemas.openxmlformats.org/officeDocument/2006/relationships/tags" Target="../tags/tag18.xml"/><Relationship Id="rId34" Type="http://schemas.openxmlformats.org/officeDocument/2006/relationships/image" Target="../media/image106.png"/><Relationship Id="rId33" Type="http://schemas.openxmlformats.org/officeDocument/2006/relationships/tags" Target="../tags/tag17.xml"/><Relationship Id="rId32" Type="http://schemas.openxmlformats.org/officeDocument/2006/relationships/image" Target="../media/image105.png"/><Relationship Id="rId31" Type="http://schemas.openxmlformats.org/officeDocument/2006/relationships/tags" Target="../tags/tag16.xml"/><Relationship Id="rId30" Type="http://schemas.openxmlformats.org/officeDocument/2006/relationships/image" Target="../media/image104.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103.png"/><Relationship Id="rId27" Type="http://schemas.openxmlformats.org/officeDocument/2006/relationships/tags" Target="../tags/tag14.xml"/><Relationship Id="rId26" Type="http://schemas.openxmlformats.org/officeDocument/2006/relationships/image" Target="../media/image102.png"/><Relationship Id="rId25" Type="http://schemas.openxmlformats.org/officeDocument/2006/relationships/tags" Target="../tags/tag13.xml"/><Relationship Id="rId24" Type="http://schemas.openxmlformats.org/officeDocument/2006/relationships/image" Target="../media/image101.png"/><Relationship Id="rId23" Type="http://schemas.openxmlformats.org/officeDocument/2006/relationships/tags" Target="../tags/tag12.xml"/><Relationship Id="rId22" Type="http://schemas.openxmlformats.org/officeDocument/2006/relationships/image" Target="../media/image100.png"/><Relationship Id="rId21" Type="http://schemas.openxmlformats.org/officeDocument/2006/relationships/tags" Target="../tags/tag11.xml"/><Relationship Id="rId20" Type="http://schemas.openxmlformats.org/officeDocument/2006/relationships/image" Target="../media/image99.png"/><Relationship Id="rId2" Type="http://schemas.openxmlformats.org/officeDocument/2006/relationships/image" Target="../media/image90.png"/><Relationship Id="rId19" Type="http://schemas.openxmlformats.org/officeDocument/2006/relationships/tags" Target="../tags/tag10.xml"/><Relationship Id="rId18" Type="http://schemas.openxmlformats.org/officeDocument/2006/relationships/image" Target="../media/image98.png"/><Relationship Id="rId17" Type="http://schemas.openxmlformats.org/officeDocument/2006/relationships/tags" Target="../tags/tag9.xml"/><Relationship Id="rId16" Type="http://schemas.openxmlformats.org/officeDocument/2006/relationships/image" Target="../media/image97.png"/><Relationship Id="rId15" Type="http://schemas.openxmlformats.org/officeDocument/2006/relationships/tags" Target="../tags/tag8.xml"/><Relationship Id="rId14" Type="http://schemas.openxmlformats.org/officeDocument/2006/relationships/image" Target="../media/image96.png"/><Relationship Id="rId13" Type="http://schemas.openxmlformats.org/officeDocument/2006/relationships/tags" Target="../tags/tag7.xml"/><Relationship Id="rId12" Type="http://schemas.openxmlformats.org/officeDocument/2006/relationships/image" Target="../media/image95.png"/><Relationship Id="rId11" Type="http://schemas.openxmlformats.org/officeDocument/2006/relationships/tags" Target="../tags/tag6.xml"/><Relationship Id="rId10" Type="http://schemas.openxmlformats.org/officeDocument/2006/relationships/image" Target="../media/image94.png"/><Relationship Id="rId1" Type="http://schemas.openxmlformats.org/officeDocument/2006/relationships/tags" Target="../tags/tag1.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
        <p:nvSpPr>
          <p:cNvPr id="4" name="矩形 3"/>
          <p:cNvSpPr/>
          <p:nvPr/>
        </p:nvSpPr>
        <p:spPr>
          <a:xfrm>
            <a:off x="1319511" y="720005"/>
            <a:ext cx="6504978"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数据清洗</a:t>
            </a:r>
            <a:endParaRPr lang="zh-CN" altLang="en-US" sz="80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李法平    主编                            陈潇潇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30713"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25"/>
          <p:cNvSpPr>
            <a:spLocks noEditPoints="1"/>
          </p:cNvSpPr>
          <p:nvPr/>
        </p:nvSpPr>
        <p:spPr bwMode="auto">
          <a:xfrm>
            <a:off x="244300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 name="Freeform 25"/>
          <p:cNvSpPr>
            <a:spLocks noEditPoints="1"/>
          </p:cNvSpPr>
          <p:nvPr/>
        </p:nvSpPr>
        <p:spPr bwMode="auto">
          <a:xfrm>
            <a:off x="539004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27"/>
          <p:cNvSpPr txBox="1"/>
          <p:nvPr/>
        </p:nvSpPr>
        <p:spPr>
          <a:xfrm>
            <a:off x="6630203" y="234392"/>
            <a:ext cx="2393315" cy="714375"/>
          </a:xfrm>
          <a:prstGeom prst="rect">
            <a:avLst/>
          </a:prstGeom>
          <a:noFill/>
        </p:spPr>
        <p:txBody>
          <a:bodyPr wrap="none" rtlCol="0">
            <a:spAutoFit/>
          </a:bodyPr>
          <a:lstStyle/>
          <a:p>
            <a:r>
              <a:rPr lang="zh-CN" altLang="en-US" sz="1350" dirty="0" smtClean="0">
                <a:solidFill>
                  <a:prstClr val="white"/>
                </a:solidFill>
                <a:sym typeface="+mn-ea"/>
              </a:rPr>
              <a:t>第八章 清洗RDBMS数据实例</a:t>
            </a:r>
            <a:endParaRPr lang="zh-CN" altLang="en-US" sz="1350" dirty="0">
              <a:solidFill>
                <a:prstClr val="white"/>
              </a:solidFill>
            </a:endParaRPr>
          </a:p>
          <a:p>
            <a:endParaRPr lang="zh-CN" altLang="en-US" sz="1350" dirty="0">
              <a:solidFill>
                <a:prstClr val="white"/>
              </a:solidFill>
            </a:endParaRPr>
          </a:p>
          <a:p>
            <a:endParaRPr lang="zh-CN" altLang="en-US" sz="1350" dirty="0">
              <a:solidFill>
                <a:prstClr val="white"/>
              </a:solidFill>
            </a:endParaRPr>
          </a:p>
        </p:txBody>
      </p:sp>
      <p:sp>
        <p:nvSpPr>
          <p:cNvPr id="5" name="矩形 4"/>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grpSp>
        <p:nvGrpSpPr>
          <p:cNvPr id="6" name="组合 5"/>
          <p:cNvGrpSpPr/>
          <p:nvPr/>
        </p:nvGrpSpPr>
        <p:grpSpPr>
          <a:xfrm>
            <a:off x="-1" y="-2439"/>
            <a:ext cx="9145786" cy="718410"/>
            <a:chOff x="-1" y="190175"/>
            <a:chExt cx="9145786" cy="525795"/>
          </a:xfrm>
        </p:grpSpPr>
        <p:sp>
          <p:nvSpPr>
            <p:cNvPr id="12" name="任意多边形 1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任意多边形 1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任意多边形 13"/>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5"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1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100" name="文本框 99"/>
          <p:cNvSpPr txBox="1"/>
          <p:nvPr/>
        </p:nvSpPr>
        <p:spPr>
          <a:xfrm>
            <a:off x="508635" y="836295"/>
            <a:ext cx="8326755" cy="583565"/>
          </a:xfrm>
          <a:prstGeom prst="rect">
            <a:avLst/>
          </a:prstGeom>
          <a:noFill/>
          <a:ln w="9525">
            <a:noFill/>
          </a:ln>
        </p:spPr>
        <p:txBody>
          <a:bodyPr wrap="square">
            <a:spAutoFit/>
          </a:bodyPr>
          <a:lstStyle/>
          <a:p>
            <a:pPr indent="281940"/>
            <a:r>
              <a:rPr lang="zh-CN" sz="1600" b="0">
                <a:latin typeface="+mn-ea"/>
                <a:cs typeface="+mn-ea"/>
              </a:rPr>
              <a:t>对此，可以使用</a:t>
            </a:r>
            <a:r>
              <a:rPr lang="en-US" sz="1600" b="0">
                <a:latin typeface="+mn-ea"/>
                <a:cs typeface="+mn-ea"/>
              </a:rPr>
              <a:t>Excel</a:t>
            </a:r>
            <a:r>
              <a:rPr lang="zh-CN" sz="1600" b="0">
                <a:latin typeface="+mn-ea"/>
                <a:cs typeface="+mn-ea"/>
              </a:rPr>
              <a:t>的“定位”功能来实现快速填充，步骤如下：</a:t>
            </a:r>
            <a:endParaRPr lang="zh-CN" sz="1600" b="0">
              <a:latin typeface="+mn-ea"/>
              <a:cs typeface="+mn-ea"/>
            </a:endParaRPr>
          </a:p>
          <a:p>
            <a:pPr indent="281940"/>
            <a:r>
              <a:rPr lang="zh-CN" sz="1600" b="0">
                <a:latin typeface="+mn-ea"/>
                <a:cs typeface="+mn-ea"/>
              </a:rPr>
              <a:t>    步骤</a:t>
            </a:r>
            <a:r>
              <a:rPr lang="en-US" sz="1600" b="0">
                <a:latin typeface="+mn-ea"/>
                <a:cs typeface="+mn-ea"/>
              </a:rPr>
              <a:t>1</a:t>
            </a:r>
            <a:r>
              <a:rPr lang="zh-CN" sz="1600" b="0">
                <a:latin typeface="+mn-ea"/>
                <a:cs typeface="+mn-ea"/>
              </a:rPr>
              <a:t>：选中</a:t>
            </a:r>
            <a:r>
              <a:rPr lang="en-US" sz="1600" b="0">
                <a:latin typeface="+mn-ea"/>
                <a:cs typeface="+mn-ea"/>
              </a:rPr>
              <a:t>A</a:t>
            </a:r>
            <a:r>
              <a:rPr lang="zh-CN" sz="1600" b="0">
                <a:latin typeface="+mn-ea"/>
                <a:cs typeface="+mn-ea"/>
              </a:rPr>
              <a:t>列，单击“合并后居中”按钮，取消单元格合并，结果如图</a:t>
            </a:r>
            <a:r>
              <a:rPr lang="en-US" sz="1600" b="0">
                <a:latin typeface="+mn-ea"/>
                <a:cs typeface="+mn-ea"/>
              </a:rPr>
              <a:t>4-9</a:t>
            </a:r>
            <a:r>
              <a:rPr lang="zh-CN" sz="1600" b="0">
                <a:latin typeface="+mn-ea"/>
                <a:cs typeface="+mn-ea"/>
              </a:rPr>
              <a:t>所示。</a:t>
            </a:r>
            <a:endParaRPr lang="zh-CN" altLang="en-US" sz="1600">
              <a:latin typeface="+mn-ea"/>
              <a:cs typeface="+mn-ea"/>
            </a:endParaRPr>
          </a:p>
        </p:txBody>
      </p:sp>
      <p:sp>
        <p:nvSpPr>
          <p:cNvPr id="184" name=" 184"/>
          <p:cNvSpPr/>
          <p:nvPr/>
        </p:nvSpPr>
        <p:spPr>
          <a:xfrm>
            <a:off x="606425" y="1162685"/>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 name="图片 565"/>
          <p:cNvPicPr>
            <a:picLocks noChangeAspect="1"/>
          </p:cNvPicPr>
          <p:nvPr/>
        </p:nvPicPr>
        <p:blipFill>
          <a:blip r:embed="rId1"/>
          <a:stretch>
            <a:fillRect/>
          </a:stretch>
        </p:blipFill>
        <p:spPr>
          <a:xfrm>
            <a:off x="1657350" y="1412875"/>
            <a:ext cx="5829300" cy="4033520"/>
          </a:xfrm>
          <a:prstGeom prst="rect">
            <a:avLst/>
          </a:prstGeom>
          <a:noFill/>
          <a:ln w="9525">
            <a:noFill/>
          </a:ln>
        </p:spPr>
      </p:pic>
      <p:sp>
        <p:nvSpPr>
          <p:cNvPr id="18" name="文本框 17"/>
          <p:cNvSpPr txBox="1"/>
          <p:nvPr/>
        </p:nvSpPr>
        <p:spPr>
          <a:xfrm>
            <a:off x="2032000" y="5572760"/>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4-9  </a:t>
            </a:r>
            <a:r>
              <a:rPr lang="zh-CN" sz="1300" b="0">
                <a:latin typeface="+mn-ea"/>
                <a:cs typeface="+mn-ea"/>
              </a:rPr>
              <a:t>取消单元格合并</a:t>
            </a:r>
            <a:endParaRPr lang="zh-CN" altLang="en-US" sz="1300">
              <a:latin typeface="+mn-ea"/>
              <a:cs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27"/>
          <p:cNvSpPr txBox="1"/>
          <p:nvPr/>
        </p:nvSpPr>
        <p:spPr>
          <a:xfrm>
            <a:off x="6630203" y="234392"/>
            <a:ext cx="2393315" cy="714375"/>
          </a:xfrm>
          <a:prstGeom prst="rect">
            <a:avLst/>
          </a:prstGeom>
          <a:noFill/>
        </p:spPr>
        <p:txBody>
          <a:bodyPr wrap="none" rtlCol="0">
            <a:spAutoFit/>
          </a:bodyPr>
          <a:lstStyle/>
          <a:p>
            <a:r>
              <a:rPr lang="zh-CN" altLang="en-US" sz="1350" dirty="0" smtClean="0">
                <a:solidFill>
                  <a:prstClr val="white"/>
                </a:solidFill>
                <a:sym typeface="+mn-ea"/>
              </a:rPr>
              <a:t>第八章 清洗RDBMS数据实例</a:t>
            </a:r>
            <a:endParaRPr lang="zh-CN" altLang="en-US" sz="1350" dirty="0">
              <a:solidFill>
                <a:prstClr val="white"/>
              </a:solidFill>
            </a:endParaRPr>
          </a:p>
          <a:p>
            <a:endParaRPr lang="zh-CN" altLang="en-US" sz="1350" dirty="0">
              <a:solidFill>
                <a:prstClr val="white"/>
              </a:solidFill>
            </a:endParaRPr>
          </a:p>
          <a:p>
            <a:endParaRPr lang="zh-CN" altLang="en-US" sz="1350" dirty="0">
              <a:solidFill>
                <a:prstClr val="white"/>
              </a:solidFill>
            </a:endParaRPr>
          </a:p>
        </p:txBody>
      </p:sp>
      <p:sp>
        <p:nvSpPr>
          <p:cNvPr id="5" name="矩形 4"/>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grpSp>
        <p:nvGrpSpPr>
          <p:cNvPr id="6" name="组合 5"/>
          <p:cNvGrpSpPr/>
          <p:nvPr/>
        </p:nvGrpSpPr>
        <p:grpSpPr>
          <a:xfrm>
            <a:off x="-1" y="-2439"/>
            <a:ext cx="9145786" cy="718410"/>
            <a:chOff x="-1" y="190175"/>
            <a:chExt cx="9145786" cy="525795"/>
          </a:xfrm>
        </p:grpSpPr>
        <p:sp>
          <p:nvSpPr>
            <p:cNvPr id="12" name="任意多边形 1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任意多边形 1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任意多边形 13"/>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5"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1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184" name=" 184"/>
          <p:cNvSpPr/>
          <p:nvPr/>
        </p:nvSpPr>
        <p:spPr>
          <a:xfrm>
            <a:off x="633730" y="1344930"/>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文本框 2"/>
          <p:cNvSpPr txBox="1"/>
          <p:nvPr/>
        </p:nvSpPr>
        <p:spPr>
          <a:xfrm>
            <a:off x="508000" y="774700"/>
            <a:ext cx="8514715" cy="1076325"/>
          </a:xfrm>
          <a:prstGeom prst="rect">
            <a:avLst/>
          </a:prstGeom>
          <a:noFill/>
          <a:ln w="9525">
            <a:noFill/>
          </a:ln>
        </p:spPr>
        <p:txBody>
          <a:bodyPr wrap="square">
            <a:spAutoFit/>
          </a:bodyPr>
          <a:lstStyle/>
          <a:p>
            <a:pPr indent="281940" fontAlgn="auto"/>
            <a:r>
              <a:rPr lang="zh-CN" sz="1600" b="0">
                <a:latin typeface="+mn-ea"/>
                <a:cs typeface="+mn-ea"/>
              </a:rPr>
              <a:t>步骤</a:t>
            </a:r>
            <a:r>
              <a:rPr lang="en-US" sz="1600" b="0">
                <a:latin typeface="+mn-ea"/>
                <a:cs typeface="+mn-ea"/>
              </a:rPr>
              <a:t>2</a:t>
            </a:r>
            <a:r>
              <a:rPr lang="zh-CN" sz="1600" b="0">
                <a:latin typeface="+mn-ea"/>
                <a:cs typeface="+mn-ea"/>
              </a:rPr>
              <a:t>：选中</a:t>
            </a:r>
            <a:r>
              <a:rPr lang="en-US" sz="1600" b="0">
                <a:latin typeface="+mn-ea"/>
                <a:cs typeface="+mn-ea"/>
              </a:rPr>
              <a:t>A</a:t>
            </a:r>
            <a:r>
              <a:rPr lang="zh-CN" sz="1600" b="0">
                <a:latin typeface="+mn-ea"/>
                <a:cs typeface="+mn-ea"/>
              </a:rPr>
              <a:t>列，然后依次单击“查找和选择”→“定位条件”→“空值”按钮（或按</a:t>
            </a:r>
            <a:r>
              <a:rPr lang="en-US" sz="1600" b="0">
                <a:latin typeface="+mn-ea"/>
                <a:cs typeface="+mn-ea"/>
              </a:rPr>
              <a:t>Ctrl+G</a:t>
            </a:r>
            <a:r>
              <a:rPr lang="zh-CN" sz="1600" b="0">
                <a:latin typeface="+mn-ea"/>
                <a:cs typeface="+mn-ea"/>
              </a:rPr>
              <a:t>快捷键弹出“定位”对话框后，单击“定位条件”按钮，如图</a:t>
            </a:r>
            <a:r>
              <a:rPr lang="en-US" sz="1600" b="0">
                <a:latin typeface="+mn-ea"/>
                <a:cs typeface="+mn-ea"/>
              </a:rPr>
              <a:t>4-10</a:t>
            </a:r>
            <a:r>
              <a:rPr lang="zh-CN" sz="1600" b="0">
                <a:latin typeface="+mn-ea"/>
                <a:cs typeface="+mn-ea"/>
              </a:rPr>
              <a:t>所示）。</a:t>
            </a:r>
            <a:endParaRPr lang="zh-CN" sz="1600" b="0">
              <a:latin typeface="+mn-ea"/>
              <a:cs typeface="+mn-ea"/>
            </a:endParaRPr>
          </a:p>
          <a:p>
            <a:pPr indent="281940" fontAlgn="auto"/>
            <a:r>
              <a:rPr lang="zh-CN" sz="1600" b="0">
                <a:latin typeface="+mn-ea"/>
                <a:cs typeface="+mn-ea"/>
              </a:rPr>
              <a:t>     步骤</a:t>
            </a:r>
            <a:r>
              <a:rPr lang="en-US" sz="1600" b="0">
                <a:latin typeface="+mn-ea"/>
                <a:cs typeface="+mn-ea"/>
              </a:rPr>
              <a:t>3</a:t>
            </a:r>
            <a:r>
              <a:rPr lang="zh-CN" sz="1600" b="0">
                <a:latin typeface="+mn-ea"/>
                <a:cs typeface="+mn-ea"/>
              </a:rPr>
              <a:t>：在随后弹出的“定位条件”对话框中选中“空值”单选按钮，然后单击“确定”按钮，如图</a:t>
            </a:r>
            <a:r>
              <a:rPr lang="en-US" sz="1600" b="0">
                <a:latin typeface="+mn-ea"/>
                <a:cs typeface="+mn-ea"/>
              </a:rPr>
              <a:t>4-11</a:t>
            </a:r>
            <a:r>
              <a:rPr lang="zh-CN" sz="1600" b="0">
                <a:latin typeface="+mn-ea"/>
                <a:cs typeface="+mn-ea"/>
              </a:rPr>
              <a:t>所示。</a:t>
            </a:r>
            <a:endParaRPr lang="zh-CN" altLang="en-US" sz="1600">
              <a:latin typeface="+mn-ea"/>
              <a:cs typeface="+mn-ea"/>
            </a:endParaRPr>
          </a:p>
        </p:txBody>
      </p:sp>
      <p:sp>
        <p:nvSpPr>
          <p:cNvPr id="4" name=" 184"/>
          <p:cNvSpPr/>
          <p:nvPr/>
        </p:nvSpPr>
        <p:spPr>
          <a:xfrm>
            <a:off x="633730" y="854710"/>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 name="图片 564"/>
          <p:cNvPicPr>
            <a:picLocks noChangeAspect="1"/>
          </p:cNvPicPr>
          <p:nvPr/>
        </p:nvPicPr>
        <p:blipFill>
          <a:blip r:embed="rId1"/>
          <a:stretch>
            <a:fillRect/>
          </a:stretch>
        </p:blipFill>
        <p:spPr>
          <a:xfrm>
            <a:off x="633730" y="1930400"/>
            <a:ext cx="3484880" cy="2996565"/>
          </a:xfrm>
          <a:prstGeom prst="rect">
            <a:avLst/>
          </a:prstGeom>
          <a:noFill/>
          <a:ln w="9525">
            <a:noFill/>
          </a:ln>
        </p:spPr>
      </p:pic>
      <p:pic>
        <p:nvPicPr>
          <p:cNvPr id="7" name="图片 563"/>
          <p:cNvPicPr>
            <a:picLocks noChangeAspect="1"/>
          </p:cNvPicPr>
          <p:nvPr/>
        </p:nvPicPr>
        <p:blipFill>
          <a:blip r:embed="rId2"/>
          <a:stretch>
            <a:fillRect/>
          </a:stretch>
        </p:blipFill>
        <p:spPr>
          <a:xfrm>
            <a:off x="4729480" y="1930400"/>
            <a:ext cx="3545840" cy="3248025"/>
          </a:xfrm>
          <a:prstGeom prst="rect">
            <a:avLst/>
          </a:prstGeom>
          <a:noFill/>
          <a:ln w="9525">
            <a:noFill/>
          </a:ln>
        </p:spPr>
      </p:pic>
      <p:sp>
        <p:nvSpPr>
          <p:cNvPr id="8" name="文本框 7"/>
          <p:cNvSpPr txBox="1"/>
          <p:nvPr/>
        </p:nvSpPr>
        <p:spPr>
          <a:xfrm>
            <a:off x="633730" y="5178425"/>
            <a:ext cx="3484245" cy="291465"/>
          </a:xfrm>
          <a:prstGeom prst="rect">
            <a:avLst/>
          </a:prstGeom>
          <a:noFill/>
          <a:ln w="9525">
            <a:noFill/>
          </a:ln>
        </p:spPr>
        <p:txBody>
          <a:bodyPr wrap="square">
            <a:spAutoFit/>
          </a:bodyPr>
          <a:lstStyle/>
          <a:p>
            <a:pPr indent="266700" algn="ctr"/>
            <a:r>
              <a:rPr sz="1300" b="0"/>
              <a:t>图4-10  “定位”对话框</a:t>
            </a:r>
            <a:r>
              <a:rPr sz="1050" b="0"/>
              <a:t> </a:t>
            </a:r>
            <a:endParaRPr lang="zh-CN" altLang="en-US"/>
          </a:p>
        </p:txBody>
      </p:sp>
      <p:sp>
        <p:nvSpPr>
          <p:cNvPr id="10" name="文本框 9"/>
          <p:cNvSpPr txBox="1"/>
          <p:nvPr/>
        </p:nvSpPr>
        <p:spPr>
          <a:xfrm>
            <a:off x="4729163" y="5431155"/>
            <a:ext cx="3546475" cy="291465"/>
          </a:xfrm>
          <a:prstGeom prst="rect">
            <a:avLst/>
          </a:prstGeom>
          <a:noFill/>
          <a:ln w="9525">
            <a:noFill/>
          </a:ln>
        </p:spPr>
        <p:txBody>
          <a:bodyPr wrap="square">
            <a:spAutoFit/>
          </a:bodyPr>
          <a:lstStyle/>
          <a:p>
            <a:pPr indent="514350" algn="ctr"/>
            <a:r>
              <a:rPr lang="en-US" sz="1300" b="0">
                <a:latin typeface="+mn-ea"/>
                <a:cs typeface="+mn-ea"/>
              </a:rPr>
              <a:t> </a:t>
            </a:r>
            <a:r>
              <a:rPr lang="zh-CN" sz="1300" b="0">
                <a:latin typeface="+mn-ea"/>
                <a:cs typeface="+mn-ea"/>
              </a:rPr>
              <a:t>图</a:t>
            </a:r>
            <a:r>
              <a:rPr lang="en-US" sz="1300" b="0">
                <a:latin typeface="+mn-ea"/>
                <a:cs typeface="+mn-ea"/>
              </a:rPr>
              <a:t>4-11  </a:t>
            </a:r>
            <a:r>
              <a:rPr lang="zh-CN" sz="1300" b="0">
                <a:latin typeface="+mn-ea"/>
                <a:cs typeface="+mn-ea"/>
              </a:rPr>
              <a:t>“定位条件”对话框</a:t>
            </a:r>
            <a:endParaRPr lang="zh-CN" altLang="en-US" sz="1300">
              <a:latin typeface="+mn-ea"/>
              <a:cs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27"/>
          <p:cNvSpPr txBox="1"/>
          <p:nvPr/>
        </p:nvSpPr>
        <p:spPr>
          <a:xfrm>
            <a:off x="6630203" y="234392"/>
            <a:ext cx="2393315" cy="714375"/>
          </a:xfrm>
          <a:prstGeom prst="rect">
            <a:avLst/>
          </a:prstGeom>
          <a:noFill/>
        </p:spPr>
        <p:txBody>
          <a:bodyPr wrap="none" rtlCol="0">
            <a:spAutoFit/>
          </a:bodyPr>
          <a:lstStyle/>
          <a:p>
            <a:r>
              <a:rPr lang="zh-CN" altLang="en-US" sz="1350" dirty="0" smtClean="0">
                <a:solidFill>
                  <a:prstClr val="white"/>
                </a:solidFill>
                <a:sym typeface="+mn-ea"/>
              </a:rPr>
              <a:t>第八章 清洗RDBMS数据实例</a:t>
            </a:r>
            <a:endParaRPr lang="zh-CN" altLang="en-US" sz="1350" dirty="0">
              <a:solidFill>
                <a:prstClr val="white"/>
              </a:solidFill>
            </a:endParaRPr>
          </a:p>
          <a:p>
            <a:endParaRPr lang="zh-CN" altLang="en-US" sz="1350" dirty="0">
              <a:solidFill>
                <a:prstClr val="white"/>
              </a:solidFill>
            </a:endParaRPr>
          </a:p>
          <a:p>
            <a:endParaRPr lang="zh-CN" altLang="en-US" sz="1350" dirty="0">
              <a:solidFill>
                <a:prstClr val="white"/>
              </a:solidFill>
            </a:endParaRPr>
          </a:p>
        </p:txBody>
      </p:sp>
      <p:sp>
        <p:nvSpPr>
          <p:cNvPr id="5" name="矩形 4"/>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grpSp>
        <p:nvGrpSpPr>
          <p:cNvPr id="6" name="组合 5"/>
          <p:cNvGrpSpPr/>
          <p:nvPr/>
        </p:nvGrpSpPr>
        <p:grpSpPr>
          <a:xfrm>
            <a:off x="-1" y="-2439"/>
            <a:ext cx="9145786" cy="718410"/>
            <a:chOff x="-1" y="190175"/>
            <a:chExt cx="9145786" cy="525795"/>
          </a:xfrm>
        </p:grpSpPr>
        <p:sp>
          <p:nvSpPr>
            <p:cNvPr id="12" name="任意多边形 1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任意多边形 1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任意多边形 13"/>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5"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1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184" name=" 184"/>
          <p:cNvSpPr/>
          <p:nvPr/>
        </p:nvSpPr>
        <p:spPr>
          <a:xfrm>
            <a:off x="633730" y="1344930"/>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文本框 2"/>
          <p:cNvSpPr txBox="1"/>
          <p:nvPr/>
        </p:nvSpPr>
        <p:spPr>
          <a:xfrm>
            <a:off x="508000" y="774700"/>
            <a:ext cx="8514715" cy="829945"/>
          </a:xfrm>
          <a:prstGeom prst="rect">
            <a:avLst/>
          </a:prstGeom>
          <a:noFill/>
          <a:ln w="9525">
            <a:noFill/>
          </a:ln>
        </p:spPr>
        <p:txBody>
          <a:bodyPr wrap="square">
            <a:spAutoFit/>
          </a:bodyPr>
          <a:lstStyle/>
          <a:p>
            <a:pPr indent="281940" fontAlgn="auto"/>
            <a:r>
              <a:rPr sz="1600" b="0">
                <a:latin typeface="+mn-ea"/>
                <a:cs typeface="+mn-ea"/>
              </a:rPr>
              <a:t>步骤4：在定位的空值单元格中输入“=A3”（根据实际情况输入），如图4-12所示。</a:t>
            </a:r>
            <a:endParaRPr sz="1600" b="0">
              <a:latin typeface="+mn-ea"/>
              <a:cs typeface="+mn-ea"/>
            </a:endParaRPr>
          </a:p>
          <a:p>
            <a:pPr indent="281940" fontAlgn="auto"/>
            <a:endParaRPr lang="zh-CN" sz="1600" b="0">
              <a:latin typeface="+mn-ea"/>
              <a:cs typeface="+mn-ea"/>
            </a:endParaRPr>
          </a:p>
          <a:p>
            <a:pPr indent="281940" fontAlgn="auto"/>
            <a:r>
              <a:rPr lang="zh-CN" sz="1600" b="0">
                <a:latin typeface="+mn-ea"/>
                <a:cs typeface="+mn-ea"/>
              </a:rPr>
              <a:t>步骤5：按Ctrl+Enter快捷键完成填充，结果如图4-13所示。     </a:t>
            </a:r>
            <a:endParaRPr lang="zh-CN" altLang="en-US" sz="1600">
              <a:latin typeface="+mn-ea"/>
              <a:cs typeface="+mn-ea"/>
            </a:endParaRPr>
          </a:p>
        </p:txBody>
      </p:sp>
      <p:sp>
        <p:nvSpPr>
          <p:cNvPr id="4" name=" 184"/>
          <p:cNvSpPr/>
          <p:nvPr/>
        </p:nvSpPr>
        <p:spPr>
          <a:xfrm>
            <a:off x="633730" y="854710"/>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 name="文本框 7"/>
          <p:cNvSpPr txBox="1"/>
          <p:nvPr/>
        </p:nvSpPr>
        <p:spPr>
          <a:xfrm>
            <a:off x="633730" y="5178425"/>
            <a:ext cx="3484245" cy="291465"/>
          </a:xfrm>
          <a:prstGeom prst="rect">
            <a:avLst/>
          </a:prstGeom>
          <a:noFill/>
          <a:ln w="9525">
            <a:noFill/>
          </a:ln>
        </p:spPr>
        <p:txBody>
          <a:bodyPr wrap="square">
            <a:spAutoFit/>
          </a:bodyPr>
          <a:lstStyle/>
          <a:p>
            <a:pPr indent="266700" algn="ctr"/>
            <a:r>
              <a:rPr sz="1300" b="0"/>
              <a:t>图4-12  输入定位条件</a:t>
            </a:r>
            <a:r>
              <a:rPr sz="1050" b="0"/>
              <a:t> </a:t>
            </a:r>
            <a:endParaRPr lang="zh-CN" altLang="en-US"/>
          </a:p>
        </p:txBody>
      </p:sp>
      <p:sp>
        <p:nvSpPr>
          <p:cNvPr id="10" name="文本框 9"/>
          <p:cNvSpPr txBox="1"/>
          <p:nvPr/>
        </p:nvSpPr>
        <p:spPr>
          <a:xfrm>
            <a:off x="4725035" y="5178425"/>
            <a:ext cx="4420870" cy="291465"/>
          </a:xfrm>
          <a:prstGeom prst="rect">
            <a:avLst/>
          </a:prstGeom>
          <a:noFill/>
          <a:ln w="9525">
            <a:noFill/>
          </a:ln>
        </p:spPr>
        <p:txBody>
          <a:bodyPr wrap="square">
            <a:spAutoFit/>
          </a:bodyPr>
          <a:lstStyle/>
          <a:p>
            <a:pPr indent="514350" algn="ctr"/>
            <a:r>
              <a:rPr sz="1300" b="0">
                <a:latin typeface="+mn-ea"/>
                <a:cs typeface="+mn-ea"/>
              </a:rPr>
              <a:t>图4-13  完成定位填充</a:t>
            </a:r>
            <a:endParaRPr sz="1300" b="0">
              <a:latin typeface="+mn-ea"/>
              <a:cs typeface="+mn-ea"/>
            </a:endParaRPr>
          </a:p>
        </p:txBody>
      </p:sp>
      <p:pic>
        <p:nvPicPr>
          <p:cNvPr id="2" name="图片 562"/>
          <p:cNvPicPr>
            <a:picLocks noChangeAspect="1"/>
          </p:cNvPicPr>
          <p:nvPr/>
        </p:nvPicPr>
        <p:blipFill>
          <a:blip r:embed="rId1"/>
          <a:stretch>
            <a:fillRect/>
          </a:stretch>
        </p:blipFill>
        <p:spPr>
          <a:xfrm>
            <a:off x="243840" y="1826895"/>
            <a:ext cx="4396740" cy="3204210"/>
          </a:xfrm>
          <a:prstGeom prst="rect">
            <a:avLst/>
          </a:prstGeom>
          <a:noFill/>
          <a:ln w="9525">
            <a:noFill/>
          </a:ln>
        </p:spPr>
      </p:pic>
      <p:pic>
        <p:nvPicPr>
          <p:cNvPr id="7" name="图片 561"/>
          <p:cNvPicPr>
            <a:picLocks noChangeAspect="1"/>
          </p:cNvPicPr>
          <p:nvPr/>
        </p:nvPicPr>
        <p:blipFill>
          <a:blip r:embed="rId2"/>
          <a:stretch>
            <a:fillRect/>
          </a:stretch>
        </p:blipFill>
        <p:spPr>
          <a:xfrm>
            <a:off x="4725035" y="1826895"/>
            <a:ext cx="4418965" cy="320484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3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38" name="矩形 37"/>
          <p:cNvSpPr/>
          <p:nvPr/>
        </p:nvSpPr>
        <p:spPr>
          <a:xfrm>
            <a:off x="452232" y="889323"/>
            <a:ext cx="3141980" cy="337185"/>
          </a:xfrm>
          <a:prstGeom prst="rect">
            <a:avLst/>
          </a:prstGeom>
        </p:spPr>
        <p:txBody>
          <a:bodyPr wrap="none">
            <a:spAutoFit/>
          </a:bodyPr>
          <a:lstStyle/>
          <a:p>
            <a:pPr algn="l"/>
            <a:r>
              <a:rPr lang="en-US" altLang="zh-CN" sz="1600" b="1" dirty="0">
                <a:solidFill>
                  <a:srgbClr val="3D89BC"/>
                </a:solidFill>
              </a:rPr>
              <a:t> </a:t>
            </a:r>
            <a:r>
              <a:rPr altLang="zh-CN" sz="1600" dirty="0">
                <a:solidFill>
                  <a:schemeClr val="tx1"/>
                </a:solidFill>
              </a:rPr>
              <a:t>3 Excel中的数据类型和数据格式</a:t>
            </a:r>
            <a:endParaRPr altLang="zh-CN" sz="1600" dirty="0">
              <a:solidFill>
                <a:schemeClr val="tx1"/>
              </a:solidFill>
            </a:endParaRPr>
          </a:p>
        </p:txBody>
      </p:sp>
      <p:sp>
        <p:nvSpPr>
          <p:cNvPr id="100" name="文本框 99"/>
          <p:cNvSpPr txBox="1"/>
          <p:nvPr/>
        </p:nvSpPr>
        <p:spPr>
          <a:xfrm>
            <a:off x="548005" y="1401445"/>
            <a:ext cx="8461375" cy="1322070"/>
          </a:xfrm>
          <a:prstGeom prst="rect">
            <a:avLst/>
          </a:prstGeom>
          <a:noFill/>
          <a:ln w="9525">
            <a:noFill/>
          </a:ln>
        </p:spPr>
        <p:txBody>
          <a:bodyPr wrap="square">
            <a:spAutoFit/>
          </a:bodyPr>
          <a:lstStyle/>
          <a:p>
            <a:pPr indent="281940"/>
            <a:r>
              <a:rPr lang="zh-CN" sz="1600" b="0">
                <a:latin typeface="+mn-ea"/>
                <a:cs typeface="+mn-ea"/>
              </a:rPr>
              <a:t>在</a:t>
            </a:r>
            <a:r>
              <a:rPr lang="en-US" sz="1600" b="0">
                <a:latin typeface="+mn-ea"/>
                <a:cs typeface="+mn-ea"/>
              </a:rPr>
              <a:t>Excel</a:t>
            </a:r>
            <a:r>
              <a:rPr lang="zh-CN" sz="1600" b="0">
                <a:latin typeface="+mn-ea"/>
                <a:cs typeface="+mn-ea"/>
              </a:rPr>
              <a:t>中，数据类型只有</a:t>
            </a:r>
            <a:r>
              <a:rPr lang="en-US" sz="1600" b="0">
                <a:latin typeface="+mn-ea"/>
                <a:cs typeface="+mn-ea"/>
              </a:rPr>
              <a:t>3</a:t>
            </a:r>
            <a:r>
              <a:rPr lang="zh-CN" sz="1600" b="0">
                <a:latin typeface="+mn-ea"/>
                <a:cs typeface="+mn-ea"/>
              </a:rPr>
              <a:t>种，分别是文本型、数字型和逻辑型。所有单元格默认的类型为数字型；当输入内容是以单引号为先导符时为文本型，一般当单元格中的数据为文本型时，单元格的左上角会出现绿色的小三角型标记；逻辑型是指运算结果为</a:t>
            </a:r>
            <a:r>
              <a:rPr lang="en-US" sz="1600" b="0">
                <a:latin typeface="+mn-ea"/>
                <a:cs typeface="+mn-ea"/>
              </a:rPr>
              <a:t>TRUE</a:t>
            </a:r>
            <a:r>
              <a:rPr lang="zh-CN" sz="1600" b="0">
                <a:latin typeface="+mn-ea"/>
                <a:cs typeface="+mn-ea"/>
              </a:rPr>
              <a:t>或</a:t>
            </a:r>
            <a:r>
              <a:rPr lang="en-US" sz="1600" b="0">
                <a:latin typeface="+mn-ea"/>
                <a:cs typeface="+mn-ea"/>
              </a:rPr>
              <a:t>FALSE</a:t>
            </a:r>
            <a:r>
              <a:rPr lang="zh-CN" sz="1600" b="0">
                <a:latin typeface="+mn-ea"/>
                <a:cs typeface="+mn-ea"/>
              </a:rPr>
              <a:t>的二值型数据。</a:t>
            </a:r>
            <a:r>
              <a:rPr lang="en-US" sz="1600" b="0">
                <a:latin typeface="+mn-ea"/>
                <a:cs typeface="+mn-ea"/>
              </a:rPr>
              <a:t>3</a:t>
            </a:r>
            <a:r>
              <a:rPr lang="zh-CN" sz="1600" b="0">
                <a:latin typeface="+mn-ea"/>
                <a:cs typeface="+mn-ea"/>
              </a:rPr>
              <a:t>种类型分别可以用函数</a:t>
            </a:r>
            <a:r>
              <a:rPr lang="en-US" sz="1600" b="0">
                <a:latin typeface="+mn-ea"/>
                <a:cs typeface="+mn-ea"/>
              </a:rPr>
              <a:t>istext()</a:t>
            </a:r>
            <a:r>
              <a:rPr lang="zh-CN" sz="1600" b="0">
                <a:latin typeface="+mn-ea"/>
                <a:cs typeface="+mn-ea"/>
              </a:rPr>
              <a:t>、</a:t>
            </a:r>
            <a:r>
              <a:rPr lang="en-US" sz="1600" b="0">
                <a:latin typeface="+mn-ea"/>
                <a:cs typeface="+mn-ea"/>
              </a:rPr>
              <a:t>isnumber()</a:t>
            </a:r>
            <a:r>
              <a:rPr lang="zh-CN" sz="1600" b="0">
                <a:latin typeface="+mn-ea"/>
                <a:cs typeface="+mn-ea"/>
              </a:rPr>
              <a:t>和</a:t>
            </a:r>
            <a:r>
              <a:rPr lang="en-US" sz="1600" b="0">
                <a:latin typeface="+mn-ea"/>
                <a:cs typeface="+mn-ea"/>
              </a:rPr>
              <a:t>islogical()</a:t>
            </a:r>
            <a:r>
              <a:rPr lang="zh-CN" sz="1600" b="0">
                <a:latin typeface="+mn-ea"/>
                <a:cs typeface="+mn-ea"/>
              </a:rPr>
              <a:t>进行判断。</a:t>
            </a:r>
            <a:r>
              <a:rPr lang="en-US" sz="1600" b="0">
                <a:latin typeface="+mn-ea"/>
                <a:cs typeface="+mn-ea"/>
              </a:rPr>
              <a:t>3</a:t>
            </a:r>
            <a:r>
              <a:rPr lang="zh-CN" sz="1600" b="0">
                <a:latin typeface="+mn-ea"/>
                <a:cs typeface="+mn-ea"/>
              </a:rPr>
              <a:t>种数据类型的对应关系如图</a:t>
            </a:r>
            <a:r>
              <a:rPr lang="en-US" sz="1600" b="0">
                <a:latin typeface="+mn-ea"/>
                <a:cs typeface="+mn-ea"/>
              </a:rPr>
              <a:t>4-14</a:t>
            </a:r>
            <a:r>
              <a:rPr lang="zh-CN" sz="1600" b="0">
                <a:latin typeface="+mn-ea"/>
                <a:cs typeface="+mn-ea"/>
              </a:rPr>
              <a:t>所示。</a:t>
            </a:r>
            <a:endParaRPr lang="zh-CN" altLang="en-US" sz="1600">
              <a:latin typeface="+mn-ea"/>
              <a:cs typeface="+mn-ea"/>
            </a:endParaRPr>
          </a:p>
        </p:txBody>
      </p:sp>
      <p:sp>
        <p:nvSpPr>
          <p:cNvPr id="8" name="文本框 7"/>
          <p:cNvSpPr txBox="1"/>
          <p:nvPr/>
        </p:nvSpPr>
        <p:spPr>
          <a:xfrm>
            <a:off x="545465" y="2825115"/>
            <a:ext cx="8159750" cy="829945"/>
          </a:xfrm>
          <a:prstGeom prst="rect">
            <a:avLst/>
          </a:prstGeom>
          <a:noFill/>
          <a:ln w="9525">
            <a:noFill/>
          </a:ln>
        </p:spPr>
        <p:txBody>
          <a:bodyPr wrap="square">
            <a:spAutoFit/>
          </a:bodyPr>
          <a:lstStyle/>
          <a:p>
            <a:pPr indent="281940"/>
            <a:r>
              <a:rPr lang="zh-CN" sz="1600" b="0">
                <a:latin typeface="+mn-ea"/>
                <a:cs typeface="+mn-ea"/>
              </a:rPr>
              <a:t>数据格式是指</a:t>
            </a:r>
            <a:r>
              <a:rPr lang="en-US" sz="1600" b="0">
                <a:latin typeface="+mn-ea"/>
                <a:cs typeface="+mn-ea"/>
              </a:rPr>
              <a:t>Excel</a:t>
            </a:r>
            <a:r>
              <a:rPr lang="zh-CN" sz="1600" b="0">
                <a:latin typeface="+mn-ea"/>
                <a:cs typeface="+mn-ea"/>
              </a:rPr>
              <a:t>中各个数据类型的外在表现形式，同一数据类型有多种数据格式，在工具栏上单击“设置单元格格式”按钮（或在单元格中右击，在弹出的快捷菜单中选择选择“设置单元格”命令），出现设置数据格式对话框，如图</a:t>
            </a:r>
            <a:r>
              <a:rPr lang="en-US" sz="1600" b="0">
                <a:latin typeface="+mn-ea"/>
                <a:cs typeface="+mn-ea"/>
              </a:rPr>
              <a:t>4-15</a:t>
            </a:r>
            <a:r>
              <a:rPr lang="zh-CN" sz="1600" b="0">
                <a:latin typeface="+mn-ea"/>
                <a:cs typeface="+mn-ea"/>
              </a:rPr>
              <a:t>所示。</a:t>
            </a:r>
            <a:endParaRPr lang="zh-CN" altLang="en-US" sz="1600">
              <a:latin typeface="+mn-ea"/>
              <a:cs typeface="+mn-ea"/>
            </a:endParaRPr>
          </a:p>
        </p:txBody>
      </p:sp>
      <p:pic>
        <p:nvPicPr>
          <p:cNvPr id="2" name="图片 560"/>
          <p:cNvPicPr>
            <a:picLocks noChangeAspect="1"/>
          </p:cNvPicPr>
          <p:nvPr/>
        </p:nvPicPr>
        <p:blipFill>
          <a:blip r:embed="rId1"/>
          <a:stretch>
            <a:fillRect/>
          </a:stretch>
        </p:blipFill>
        <p:spPr>
          <a:xfrm>
            <a:off x="647065" y="3780790"/>
            <a:ext cx="4194810" cy="1709420"/>
          </a:xfrm>
          <a:prstGeom prst="rect">
            <a:avLst/>
          </a:prstGeom>
          <a:noFill/>
          <a:ln w="9525">
            <a:noFill/>
          </a:ln>
        </p:spPr>
      </p:pic>
      <p:sp>
        <p:nvSpPr>
          <p:cNvPr id="9" name="文本框 8"/>
          <p:cNvSpPr txBox="1"/>
          <p:nvPr/>
        </p:nvSpPr>
        <p:spPr>
          <a:xfrm>
            <a:off x="647065" y="5545455"/>
            <a:ext cx="4194810" cy="291465"/>
          </a:xfrm>
          <a:prstGeom prst="rect">
            <a:avLst/>
          </a:prstGeom>
          <a:noFill/>
          <a:ln w="9525">
            <a:noFill/>
          </a:ln>
        </p:spPr>
        <p:txBody>
          <a:bodyPr wrap="square">
            <a:spAutoFit/>
          </a:bodyPr>
          <a:lstStyle/>
          <a:p>
            <a:pPr indent="0" algn="ctr"/>
            <a:r>
              <a:rPr lang="zh-CN" sz="1300" b="0">
                <a:latin typeface="Arial" panose="020B0604020202020204" pitchFamily="34" charset="0"/>
                <a:ea typeface="黑体" panose="02010609060101010101" charset="-122"/>
              </a:rPr>
              <a:t>图</a:t>
            </a:r>
            <a:r>
              <a:rPr lang="en-US" sz="1300" b="0">
                <a:latin typeface="Arial" panose="020B0604020202020204" pitchFamily="34" charset="0"/>
                <a:ea typeface="黑体" panose="02010609060101010101" charset="-122"/>
              </a:rPr>
              <a:t>4-14  Excel</a:t>
            </a:r>
            <a:r>
              <a:rPr lang="zh-CN" sz="1300" b="0">
                <a:latin typeface="Arial" panose="020B0604020202020204" pitchFamily="34" charset="0"/>
                <a:ea typeface="黑体" panose="02010609060101010101" charset="-122"/>
              </a:rPr>
              <a:t>的</a:t>
            </a:r>
            <a:r>
              <a:rPr lang="zh-CN" sz="1300" b="0">
                <a:latin typeface="+mn-ea"/>
              </a:rPr>
              <a:t>数据</a:t>
            </a:r>
            <a:r>
              <a:rPr lang="zh-CN" sz="1300" b="0">
                <a:latin typeface="Arial" panose="020B0604020202020204" pitchFamily="34" charset="0"/>
                <a:ea typeface="黑体" panose="02010609060101010101" charset="-122"/>
              </a:rPr>
              <a:t>类型</a:t>
            </a:r>
            <a:endParaRPr lang="zh-CN" altLang="en-US" sz="1300"/>
          </a:p>
        </p:txBody>
      </p:sp>
      <p:grpSp>
        <p:nvGrpSpPr>
          <p:cNvPr id="12" name="组合 11"/>
          <p:cNvGrpSpPr/>
          <p:nvPr/>
        </p:nvGrpSpPr>
        <p:grpSpPr>
          <a:xfrm>
            <a:off x="987425" y="861060"/>
            <a:ext cx="7170420" cy="5266690"/>
            <a:chOff x="1555" y="1356"/>
            <a:chExt cx="11292" cy="8294"/>
          </a:xfrm>
        </p:grpSpPr>
        <p:pic>
          <p:nvPicPr>
            <p:cNvPr id="3" name="图片 559"/>
            <p:cNvPicPr>
              <a:picLocks noChangeAspect="1"/>
            </p:cNvPicPr>
            <p:nvPr/>
          </p:nvPicPr>
          <p:blipFill>
            <a:blip r:embed="rId2"/>
            <a:stretch>
              <a:fillRect/>
            </a:stretch>
          </p:blipFill>
          <p:spPr>
            <a:xfrm>
              <a:off x="1555" y="1356"/>
              <a:ext cx="11292" cy="7836"/>
            </a:xfrm>
            <a:prstGeom prst="rect">
              <a:avLst/>
            </a:prstGeom>
            <a:noFill/>
            <a:ln w="9525">
              <a:noFill/>
            </a:ln>
          </p:spPr>
        </p:pic>
        <p:sp>
          <p:nvSpPr>
            <p:cNvPr id="10" name="文本框 9"/>
            <p:cNvSpPr txBox="1"/>
            <p:nvPr/>
          </p:nvSpPr>
          <p:spPr>
            <a:xfrm>
              <a:off x="1555" y="9192"/>
              <a:ext cx="11292" cy="459"/>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4-15  </a:t>
              </a:r>
              <a:r>
                <a:rPr lang="zh-CN" sz="1300" b="0">
                  <a:latin typeface="+mn-ea"/>
                  <a:cs typeface="+mn-ea"/>
                </a:rPr>
                <a:t>设置单元格格式</a:t>
              </a:r>
              <a:endParaRPr lang="zh-CN" altLang="en-US" sz="1300">
                <a:latin typeface="+mn-ea"/>
                <a:cs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grpSp>
        <p:nvGrpSpPr>
          <p:cNvPr id="21" name="组合 20"/>
          <p:cNvGrpSpPr/>
          <p:nvPr/>
        </p:nvGrpSpPr>
        <p:grpSpPr>
          <a:xfrm>
            <a:off x="361950" y="1360805"/>
            <a:ext cx="8073390" cy="2421890"/>
            <a:chOff x="708" y="2108"/>
            <a:chExt cx="12714" cy="3814"/>
          </a:xfrm>
        </p:grpSpPr>
        <p:sp>
          <p:nvSpPr>
            <p:cNvPr id="20" name="矩形 19"/>
            <p:cNvSpPr/>
            <p:nvPr/>
          </p:nvSpPr>
          <p:spPr>
            <a:xfrm>
              <a:off x="907" y="2308"/>
              <a:ext cx="12315" cy="34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9" name="矩形 18"/>
            <p:cNvSpPr/>
            <p:nvPr/>
          </p:nvSpPr>
          <p:spPr>
            <a:xfrm>
              <a:off x="708" y="2108"/>
              <a:ext cx="12714" cy="38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100" name="文本框 99"/>
          <p:cNvSpPr txBox="1"/>
          <p:nvPr/>
        </p:nvSpPr>
        <p:spPr>
          <a:xfrm>
            <a:off x="452120" y="953135"/>
            <a:ext cx="5080000" cy="337185"/>
          </a:xfrm>
          <a:prstGeom prst="rect">
            <a:avLst/>
          </a:prstGeom>
          <a:noFill/>
          <a:ln w="9525">
            <a:noFill/>
          </a:ln>
        </p:spPr>
        <p:txBody>
          <a:bodyPr>
            <a:spAutoFit/>
          </a:bodyPr>
          <a:lstStyle/>
          <a:p>
            <a:pPr indent="281940"/>
            <a:r>
              <a:rPr lang="zh-CN" sz="1600" b="0">
                <a:latin typeface="+mn-ea"/>
              </a:rPr>
              <a:t>关于数据类型和数据格式的关系主要有以下几点：</a:t>
            </a:r>
            <a:endParaRPr lang="zh-CN" altLang="en-US" sz="1600">
              <a:latin typeface="+mn-ea"/>
            </a:endParaRPr>
          </a:p>
        </p:txBody>
      </p:sp>
      <p:sp>
        <p:nvSpPr>
          <p:cNvPr id="184" name=" 184"/>
          <p:cNvSpPr/>
          <p:nvPr/>
        </p:nvSpPr>
        <p:spPr>
          <a:xfrm>
            <a:off x="512763" y="1577975"/>
            <a:ext cx="671830" cy="6718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文本框 12"/>
          <p:cNvSpPr txBox="1"/>
          <p:nvPr/>
        </p:nvSpPr>
        <p:spPr>
          <a:xfrm>
            <a:off x="513080" y="1621790"/>
            <a:ext cx="671830" cy="583565"/>
          </a:xfrm>
          <a:prstGeom prst="rect">
            <a:avLst/>
          </a:prstGeom>
          <a:noFill/>
        </p:spPr>
        <p:txBody>
          <a:bodyPr wrap="square" rtlCol="0">
            <a:spAutoFit/>
          </a:bodyPr>
          <a:lstStyle/>
          <a:p>
            <a:pPr algn="ctr"/>
            <a:r>
              <a:rPr lang="en-US" altLang="zh-CN" sz="3200" b="1">
                <a:solidFill>
                  <a:schemeClr val="bg1"/>
                </a:solidFill>
                <a:sym typeface="+mn-ea"/>
              </a:rPr>
              <a:t>1</a:t>
            </a:r>
            <a:endParaRPr lang="en-US" altLang="zh-CN" sz="3200" b="1">
              <a:solidFill>
                <a:schemeClr val="bg1"/>
              </a:solidFill>
            </a:endParaRPr>
          </a:p>
        </p:txBody>
      </p:sp>
      <p:sp>
        <p:nvSpPr>
          <p:cNvPr id="14" name="文本框 13"/>
          <p:cNvSpPr txBox="1"/>
          <p:nvPr/>
        </p:nvSpPr>
        <p:spPr>
          <a:xfrm>
            <a:off x="1278255" y="1622425"/>
            <a:ext cx="6694170" cy="583565"/>
          </a:xfrm>
          <a:prstGeom prst="rect">
            <a:avLst/>
          </a:prstGeom>
          <a:noFill/>
          <a:ln w="9525">
            <a:noFill/>
          </a:ln>
        </p:spPr>
        <p:txBody>
          <a:bodyPr wrap="square">
            <a:spAutoFit/>
          </a:bodyPr>
          <a:lstStyle/>
          <a:p>
            <a:pPr indent="266700"/>
            <a:r>
              <a:rPr lang="zh-CN" sz="1600" b="0">
                <a:latin typeface="+mn-ea"/>
              </a:rPr>
              <a:t>所有单元格默认的类型为数字型，单元格格式的改变不会改变数据类型本身，但单元格格式会影响新生成数据的类型。</a:t>
            </a:r>
            <a:endParaRPr lang="zh-CN" altLang="en-US" sz="1600">
              <a:latin typeface="+mn-ea"/>
            </a:endParaRPr>
          </a:p>
        </p:txBody>
      </p:sp>
      <p:sp>
        <p:nvSpPr>
          <p:cNvPr id="15" name=" 184"/>
          <p:cNvSpPr/>
          <p:nvPr/>
        </p:nvSpPr>
        <p:spPr>
          <a:xfrm>
            <a:off x="512445" y="2904490"/>
            <a:ext cx="671830" cy="6718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15"/>
          <p:cNvSpPr txBox="1"/>
          <p:nvPr/>
        </p:nvSpPr>
        <p:spPr>
          <a:xfrm>
            <a:off x="575945" y="2917825"/>
            <a:ext cx="544830" cy="645160"/>
          </a:xfrm>
          <a:prstGeom prst="rect">
            <a:avLst/>
          </a:prstGeom>
          <a:noFill/>
        </p:spPr>
        <p:txBody>
          <a:bodyPr wrap="square" rtlCol="0">
            <a:spAutoFit/>
          </a:bodyPr>
          <a:lstStyle/>
          <a:p>
            <a:pPr algn="ctr"/>
            <a:r>
              <a:rPr lang="en-US" altLang="zh-CN" sz="3600">
                <a:solidFill>
                  <a:schemeClr val="bg1"/>
                </a:solidFill>
              </a:rPr>
              <a:t>2</a:t>
            </a:r>
            <a:endParaRPr lang="en-US" altLang="zh-CN" sz="3600">
              <a:solidFill>
                <a:schemeClr val="bg1"/>
              </a:solidFill>
            </a:endParaRPr>
          </a:p>
        </p:txBody>
      </p:sp>
      <p:sp>
        <p:nvSpPr>
          <p:cNvPr id="17" name="文本框 16"/>
          <p:cNvSpPr txBox="1"/>
          <p:nvPr/>
        </p:nvSpPr>
        <p:spPr>
          <a:xfrm>
            <a:off x="1278890" y="2904490"/>
            <a:ext cx="6693535" cy="583565"/>
          </a:xfrm>
          <a:prstGeom prst="rect">
            <a:avLst/>
          </a:prstGeom>
          <a:noFill/>
          <a:ln w="9525">
            <a:noFill/>
          </a:ln>
        </p:spPr>
        <p:txBody>
          <a:bodyPr wrap="square">
            <a:spAutoFit/>
          </a:bodyPr>
          <a:lstStyle/>
          <a:p>
            <a:pPr indent="281940"/>
            <a:r>
              <a:rPr lang="zh-CN" sz="1600" b="0">
                <a:latin typeface="+mn-ea"/>
                <a:cs typeface="+mn-ea"/>
              </a:rPr>
              <a:t> 以文本形式存储的数字，在参与四则运算时会转变成为数字，结果为数字型；在参与函数运算时会忽略不计，但运算结果仍为数字型。</a:t>
            </a:r>
            <a:endParaRPr lang="zh-CN" altLang="en-US" sz="1600">
              <a:latin typeface="+mn-ea"/>
              <a:cs typeface="+mn-ea"/>
            </a:endParaRPr>
          </a:p>
        </p:txBody>
      </p:sp>
      <p:sp>
        <p:nvSpPr>
          <p:cNvPr id="18" name="文本框 17"/>
          <p:cNvSpPr txBox="1"/>
          <p:nvPr/>
        </p:nvSpPr>
        <p:spPr>
          <a:xfrm>
            <a:off x="361950" y="3853815"/>
            <a:ext cx="8408670" cy="1568450"/>
          </a:xfrm>
          <a:prstGeom prst="rect">
            <a:avLst/>
          </a:prstGeom>
          <a:noFill/>
          <a:ln w="9525">
            <a:noFill/>
          </a:ln>
        </p:spPr>
        <p:txBody>
          <a:bodyPr wrap="square">
            <a:spAutoFit/>
          </a:bodyPr>
          <a:lstStyle/>
          <a:p>
            <a:pPr indent="281940" fontAlgn="auto">
              <a:lnSpc>
                <a:spcPct val="150000"/>
              </a:lnSpc>
            </a:pPr>
            <a:r>
              <a:rPr lang="zh-CN" sz="1600" b="0">
                <a:latin typeface="+mn-ea"/>
                <a:cs typeface="+mn-ea"/>
              </a:rPr>
              <a:t>以上是</a:t>
            </a:r>
            <a:r>
              <a:rPr lang="en-US" sz="1600" b="0">
                <a:latin typeface="+mn-ea"/>
                <a:cs typeface="+mn-ea"/>
              </a:rPr>
              <a:t>Excel</a:t>
            </a:r>
            <a:r>
              <a:rPr lang="zh-CN" sz="1600" b="0">
                <a:latin typeface="+mn-ea"/>
                <a:cs typeface="+mn-ea"/>
              </a:rPr>
              <a:t>数据清洗的常用操作介绍，使用数据分列功能是为了使数据的粒度变小；定位填充功能是为了将原始数据中存在的合并居中现象取消，并实现快速的数据填充，实例中仅使用了定位条件中的“空值”，日常工作中可以根据实际需要，选取其他的条件；正确理解</a:t>
            </a:r>
            <a:r>
              <a:rPr lang="en-US" sz="1600" b="0">
                <a:latin typeface="+mn-ea"/>
                <a:cs typeface="+mn-ea"/>
              </a:rPr>
              <a:t>Excel</a:t>
            </a:r>
            <a:r>
              <a:rPr lang="zh-CN" sz="1600" b="0">
                <a:latin typeface="+mn-ea"/>
                <a:cs typeface="+mn-ea"/>
              </a:rPr>
              <a:t>中数据类型和数据格式的区别和联系，有利于在实际的数据操作中避免错误。</a:t>
            </a:r>
            <a:endParaRPr lang="zh-CN" altLang="en-US" sz="1600">
              <a:latin typeface="+mn-ea"/>
              <a:cs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5474335" cy="414020"/>
          </a:xfrm>
          <a:prstGeom prst="rect">
            <a:avLst/>
          </a:prstGeom>
          <a:noFill/>
        </p:spPr>
        <p:txBody>
          <a:bodyPr wrap="none" rtlCol="0">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24" name="矩形 23"/>
          <p:cNvSpPr/>
          <p:nvPr/>
        </p:nvSpPr>
        <p:spPr>
          <a:xfrm>
            <a:off x="761365" y="1226820"/>
            <a:ext cx="7621270" cy="787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r>
              <a:rPr lang="zh-CN" altLang="en-US" sz="1400" dirty="0">
                <a:solidFill>
                  <a:prstClr val="white"/>
                </a:solidFill>
              </a:rPr>
              <a:t>Excel的函数功能十分强大，同时也非常复杂，其中很多都可以直接用来进行初步的数据清洗操作，本节按照功能介绍10类函数，根据经验，这些函数在实际的数据清洗工作中使用频率较高，应用面也较广，使用这些函数可以让工作事半功倍。</a:t>
            </a:r>
            <a:endParaRPr lang="zh-CN" altLang="en-US" sz="1400" dirty="0">
              <a:solidFill>
                <a:prstClr val="white"/>
              </a:solidFill>
            </a:endParaRPr>
          </a:p>
        </p:txBody>
      </p:sp>
      <p:sp>
        <p:nvSpPr>
          <p:cNvPr id="12" name="矩形 11"/>
          <p:cNvSpPr/>
          <p:nvPr/>
        </p:nvSpPr>
        <p:spPr>
          <a:xfrm>
            <a:off x="507477" y="750893"/>
            <a:ext cx="2614930" cy="337185"/>
          </a:xfrm>
          <a:prstGeom prst="rect">
            <a:avLst/>
          </a:prstGeom>
        </p:spPr>
        <p:txBody>
          <a:bodyPr wrap="none">
            <a:spAutoFit/>
          </a:bodyPr>
          <a:lstStyle/>
          <a:p>
            <a:pPr algn="l"/>
            <a:r>
              <a:rPr lang="en-US" sz="1600" dirty="0">
                <a:solidFill>
                  <a:schemeClr val="tx1"/>
                </a:solidFill>
                <a:latin typeface="+mn-ea"/>
                <a:cs typeface="+mn-ea"/>
              </a:rPr>
              <a:t>2</a:t>
            </a:r>
            <a:r>
              <a:rPr altLang="zh-CN" sz="1600" dirty="0">
                <a:solidFill>
                  <a:schemeClr val="tx1"/>
                </a:solidFill>
                <a:latin typeface="+mn-ea"/>
                <a:cs typeface="+mn-ea"/>
              </a:rPr>
              <a:t>．Excel数据清洗常用函数</a:t>
            </a:r>
            <a:endParaRPr altLang="zh-CN" sz="1600" dirty="0">
              <a:solidFill>
                <a:schemeClr val="tx1"/>
              </a:solidFill>
              <a:latin typeface="+mn-ea"/>
              <a:cs typeface="+mn-ea"/>
            </a:endParaRPr>
          </a:p>
        </p:txBody>
      </p:sp>
      <p:sp>
        <p:nvSpPr>
          <p:cNvPr id="16" name="矩形 15"/>
          <p:cNvSpPr/>
          <p:nvPr/>
        </p:nvSpPr>
        <p:spPr>
          <a:xfrm>
            <a:off x="1501775" y="2992120"/>
            <a:ext cx="188150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AVERAGE函数</a:t>
            </a:r>
            <a:endParaRPr lang="zh-CN" altLang="en-US" sz="1600">
              <a:sym typeface="+mn-ea"/>
            </a:endParaRPr>
          </a:p>
        </p:txBody>
      </p:sp>
      <p:sp>
        <p:nvSpPr>
          <p:cNvPr id="17" name="矩形 16"/>
          <p:cNvSpPr/>
          <p:nvPr/>
        </p:nvSpPr>
        <p:spPr>
          <a:xfrm>
            <a:off x="682625" y="2155190"/>
            <a:ext cx="603885" cy="5676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19" name="矩形 18"/>
          <p:cNvSpPr/>
          <p:nvPr/>
        </p:nvSpPr>
        <p:spPr>
          <a:xfrm>
            <a:off x="682625" y="2914015"/>
            <a:ext cx="631190" cy="5930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21" name="矩形 20"/>
          <p:cNvSpPr/>
          <p:nvPr/>
        </p:nvSpPr>
        <p:spPr>
          <a:xfrm>
            <a:off x="1501775" y="2940685"/>
            <a:ext cx="1598930"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3" name="矩形 22"/>
          <p:cNvSpPr/>
          <p:nvPr/>
        </p:nvSpPr>
        <p:spPr>
          <a:xfrm>
            <a:off x="1684655" y="2220595"/>
            <a:ext cx="106426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SUM函数</a:t>
            </a:r>
            <a:endParaRPr lang="zh-CN" altLang="en-US" sz="1600">
              <a:sym typeface="+mn-ea"/>
            </a:endParaRPr>
          </a:p>
        </p:txBody>
      </p:sp>
      <p:sp>
        <p:nvSpPr>
          <p:cNvPr id="27" name="矩形 26"/>
          <p:cNvSpPr/>
          <p:nvPr/>
        </p:nvSpPr>
        <p:spPr>
          <a:xfrm>
            <a:off x="682625" y="3709035"/>
            <a:ext cx="601980" cy="5651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3</a:t>
            </a:r>
            <a:endParaRPr lang="en-US" altLang="zh-CN" sz="2400">
              <a:latin typeface="Impact" panose="020B0806030902050204" pitchFamily="34" charset="0"/>
            </a:endParaRPr>
          </a:p>
        </p:txBody>
      </p:sp>
      <p:sp>
        <p:nvSpPr>
          <p:cNvPr id="36" name="文本框 35"/>
          <p:cNvSpPr txBox="1"/>
          <p:nvPr/>
        </p:nvSpPr>
        <p:spPr>
          <a:xfrm>
            <a:off x="1561465" y="3772535"/>
            <a:ext cx="1320800" cy="437515"/>
          </a:xfrm>
          <a:prstGeom prst="rect">
            <a:avLst/>
          </a:prstGeom>
          <a:noFill/>
        </p:spPr>
        <p:txBody>
          <a:bodyPr wrap="none" rtlCol="0" anchor="t">
            <a:spAutoFit/>
          </a:bodyPr>
          <a:lstStyle/>
          <a:p>
            <a:pPr algn="l">
              <a:lnSpc>
                <a:spcPts val="2700"/>
              </a:lnSpc>
            </a:pPr>
            <a:r>
              <a:rPr lang="zh-CN" altLang="en-US" sz="1600"/>
              <a:t>COUNT函数</a:t>
            </a:r>
            <a:endParaRPr lang="zh-CN" altLang="en-US" sz="1600"/>
          </a:p>
        </p:txBody>
      </p:sp>
      <p:sp>
        <p:nvSpPr>
          <p:cNvPr id="11" name="矩形 10"/>
          <p:cNvSpPr/>
          <p:nvPr/>
        </p:nvSpPr>
        <p:spPr>
          <a:xfrm>
            <a:off x="682625" y="4519930"/>
            <a:ext cx="619760" cy="5822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4</a:t>
            </a:r>
            <a:endParaRPr lang="en-US" altLang="zh-CN" sz="2400">
              <a:latin typeface="Impact" panose="020B0806030902050204" pitchFamily="34" charset="0"/>
            </a:endParaRPr>
          </a:p>
        </p:txBody>
      </p:sp>
      <p:sp>
        <p:nvSpPr>
          <p:cNvPr id="14" name="文本框 13"/>
          <p:cNvSpPr txBox="1"/>
          <p:nvPr/>
        </p:nvSpPr>
        <p:spPr>
          <a:xfrm>
            <a:off x="1561465" y="4592320"/>
            <a:ext cx="2307590" cy="437515"/>
          </a:xfrm>
          <a:prstGeom prst="rect">
            <a:avLst/>
          </a:prstGeom>
          <a:noFill/>
        </p:spPr>
        <p:txBody>
          <a:bodyPr wrap="none" rtlCol="0" anchor="t">
            <a:spAutoFit/>
          </a:bodyPr>
          <a:lstStyle/>
          <a:p>
            <a:pPr algn="l">
              <a:lnSpc>
                <a:spcPts val="2700"/>
              </a:lnSpc>
            </a:pPr>
            <a:r>
              <a:rPr lang="zh-CN" altLang="en-US" sz="1600"/>
              <a:t>INT函数和ROUND函数</a:t>
            </a:r>
            <a:endParaRPr lang="zh-CN" altLang="en-US" sz="1600"/>
          </a:p>
        </p:txBody>
      </p:sp>
      <p:sp>
        <p:nvSpPr>
          <p:cNvPr id="25" name="矩形 24"/>
          <p:cNvSpPr/>
          <p:nvPr/>
        </p:nvSpPr>
        <p:spPr>
          <a:xfrm>
            <a:off x="1501775" y="3748405"/>
            <a:ext cx="1598930"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6" name="矩形 25"/>
          <p:cNvSpPr/>
          <p:nvPr/>
        </p:nvSpPr>
        <p:spPr>
          <a:xfrm>
            <a:off x="1501775" y="4567555"/>
            <a:ext cx="2496820"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5" name="矩形 34"/>
          <p:cNvSpPr/>
          <p:nvPr/>
        </p:nvSpPr>
        <p:spPr>
          <a:xfrm>
            <a:off x="1501775" y="2196465"/>
            <a:ext cx="1598930"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7" name="矩形 36"/>
          <p:cNvSpPr/>
          <p:nvPr/>
        </p:nvSpPr>
        <p:spPr>
          <a:xfrm>
            <a:off x="682625" y="5354320"/>
            <a:ext cx="619760" cy="5822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5</a:t>
            </a:r>
            <a:endParaRPr lang="en-US" altLang="zh-CN" sz="2400">
              <a:latin typeface="Impact" panose="020B0806030902050204" pitchFamily="34" charset="0"/>
            </a:endParaRPr>
          </a:p>
        </p:txBody>
      </p:sp>
      <p:sp>
        <p:nvSpPr>
          <p:cNvPr id="38" name="文本框 37"/>
          <p:cNvSpPr txBox="1"/>
          <p:nvPr/>
        </p:nvSpPr>
        <p:spPr>
          <a:xfrm>
            <a:off x="1561465" y="5426710"/>
            <a:ext cx="756920" cy="437515"/>
          </a:xfrm>
          <a:prstGeom prst="rect">
            <a:avLst/>
          </a:prstGeom>
          <a:noFill/>
        </p:spPr>
        <p:txBody>
          <a:bodyPr wrap="none" rtlCol="0" anchor="t">
            <a:spAutoFit/>
          </a:bodyPr>
          <a:lstStyle/>
          <a:p>
            <a:pPr algn="l">
              <a:lnSpc>
                <a:spcPts val="2700"/>
              </a:lnSpc>
            </a:pPr>
            <a:r>
              <a:rPr lang="zh-CN" altLang="en-US" sz="1600"/>
              <a:t>IF函数</a:t>
            </a:r>
            <a:endParaRPr lang="zh-CN" altLang="en-US" sz="1600"/>
          </a:p>
        </p:txBody>
      </p:sp>
      <p:sp>
        <p:nvSpPr>
          <p:cNvPr id="39" name="矩形 38"/>
          <p:cNvSpPr/>
          <p:nvPr/>
        </p:nvSpPr>
        <p:spPr>
          <a:xfrm>
            <a:off x="1501775" y="5401945"/>
            <a:ext cx="900430"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0" name="矩形 39"/>
          <p:cNvSpPr/>
          <p:nvPr/>
        </p:nvSpPr>
        <p:spPr>
          <a:xfrm>
            <a:off x="4284345" y="2155190"/>
            <a:ext cx="603885" cy="5676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6</a:t>
            </a:r>
            <a:endParaRPr lang="en-US" altLang="zh-CN" sz="2400">
              <a:latin typeface="Impact" panose="020B0806030902050204" pitchFamily="34" charset="0"/>
            </a:endParaRPr>
          </a:p>
        </p:txBody>
      </p:sp>
      <p:sp>
        <p:nvSpPr>
          <p:cNvPr id="41" name="矩形 40"/>
          <p:cNvSpPr/>
          <p:nvPr/>
        </p:nvSpPr>
        <p:spPr>
          <a:xfrm>
            <a:off x="4284345" y="2914015"/>
            <a:ext cx="631190" cy="5930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7</a:t>
            </a:r>
            <a:endParaRPr lang="en-US" altLang="zh-CN" sz="2400">
              <a:latin typeface="Impact" panose="020B0806030902050204" pitchFamily="34" charset="0"/>
            </a:endParaRPr>
          </a:p>
        </p:txBody>
      </p:sp>
      <p:sp>
        <p:nvSpPr>
          <p:cNvPr id="42" name="矩形 41"/>
          <p:cNvSpPr/>
          <p:nvPr/>
        </p:nvSpPr>
        <p:spPr>
          <a:xfrm>
            <a:off x="5103495" y="2940685"/>
            <a:ext cx="3369945"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5286375" y="2220595"/>
            <a:ext cx="287845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NOW函数和TODAY函数</a:t>
            </a:r>
            <a:endParaRPr lang="zh-CN" altLang="en-US" sz="1600">
              <a:sym typeface="+mn-ea"/>
            </a:endParaRPr>
          </a:p>
        </p:txBody>
      </p:sp>
      <p:sp>
        <p:nvSpPr>
          <p:cNvPr id="44" name="矩形 43"/>
          <p:cNvSpPr/>
          <p:nvPr/>
        </p:nvSpPr>
        <p:spPr>
          <a:xfrm>
            <a:off x="4284345" y="3709035"/>
            <a:ext cx="601980" cy="5651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8</a:t>
            </a:r>
            <a:endParaRPr lang="en-US" altLang="zh-CN" sz="2400">
              <a:latin typeface="Impact" panose="020B0806030902050204" pitchFamily="34" charset="0"/>
            </a:endParaRPr>
          </a:p>
        </p:txBody>
      </p:sp>
      <p:sp>
        <p:nvSpPr>
          <p:cNvPr id="45" name="文本框 44"/>
          <p:cNvSpPr txBox="1"/>
          <p:nvPr/>
        </p:nvSpPr>
        <p:spPr>
          <a:xfrm>
            <a:off x="5021580" y="3599815"/>
            <a:ext cx="4622800" cy="783590"/>
          </a:xfrm>
          <a:prstGeom prst="rect">
            <a:avLst/>
          </a:prstGeom>
          <a:noFill/>
        </p:spPr>
        <p:txBody>
          <a:bodyPr wrap="square" rtlCol="0" anchor="t">
            <a:spAutoFit/>
          </a:bodyPr>
          <a:lstStyle/>
          <a:p>
            <a:pPr algn="l">
              <a:lnSpc>
                <a:spcPts val="2700"/>
              </a:lnSpc>
            </a:pPr>
            <a:r>
              <a:rPr lang="zh-CN" altLang="en-US" sz="1600"/>
              <a:t>ISNUMBER函数、ISTEXT函数和ISLOGICAL</a:t>
            </a:r>
            <a:endParaRPr lang="zh-CN" altLang="en-US" sz="1600"/>
          </a:p>
          <a:p>
            <a:pPr algn="l">
              <a:lnSpc>
                <a:spcPts val="2700"/>
              </a:lnSpc>
            </a:pPr>
            <a:r>
              <a:rPr lang="zh-CN" altLang="en-US" sz="1600"/>
              <a:t>函数</a:t>
            </a:r>
            <a:endParaRPr lang="zh-CN" altLang="en-US" sz="1600"/>
          </a:p>
        </p:txBody>
      </p:sp>
      <p:sp>
        <p:nvSpPr>
          <p:cNvPr id="46" name="矩形 45"/>
          <p:cNvSpPr/>
          <p:nvPr/>
        </p:nvSpPr>
        <p:spPr>
          <a:xfrm>
            <a:off x="4284345" y="4519930"/>
            <a:ext cx="619760" cy="5822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9</a:t>
            </a:r>
            <a:endParaRPr lang="en-US" altLang="zh-CN" sz="2400">
              <a:latin typeface="Impact" panose="020B0806030902050204" pitchFamily="34" charset="0"/>
            </a:endParaRPr>
          </a:p>
        </p:txBody>
      </p:sp>
      <p:sp>
        <p:nvSpPr>
          <p:cNvPr id="47" name="文本框 46"/>
          <p:cNvSpPr txBox="1"/>
          <p:nvPr/>
        </p:nvSpPr>
        <p:spPr>
          <a:xfrm>
            <a:off x="5163185" y="4592320"/>
            <a:ext cx="2094865" cy="437515"/>
          </a:xfrm>
          <a:prstGeom prst="rect">
            <a:avLst/>
          </a:prstGeom>
          <a:noFill/>
        </p:spPr>
        <p:txBody>
          <a:bodyPr wrap="none" rtlCol="0" anchor="t">
            <a:spAutoFit/>
          </a:bodyPr>
          <a:lstStyle/>
          <a:p>
            <a:pPr algn="l">
              <a:lnSpc>
                <a:spcPts val="2700"/>
              </a:lnSpc>
            </a:pPr>
            <a:r>
              <a:rPr lang="zh-CN" altLang="en-US" sz="1600"/>
              <a:t>MAX函数和MIN函数</a:t>
            </a:r>
            <a:endParaRPr lang="zh-CN" altLang="en-US" sz="1600"/>
          </a:p>
        </p:txBody>
      </p:sp>
      <p:sp>
        <p:nvSpPr>
          <p:cNvPr id="48" name="矩形 47"/>
          <p:cNvSpPr/>
          <p:nvPr/>
        </p:nvSpPr>
        <p:spPr>
          <a:xfrm>
            <a:off x="5102860" y="3606165"/>
            <a:ext cx="3973195" cy="77089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9" name="矩形 48"/>
          <p:cNvSpPr/>
          <p:nvPr/>
        </p:nvSpPr>
        <p:spPr>
          <a:xfrm>
            <a:off x="5103495" y="4567555"/>
            <a:ext cx="2154555"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50" name="矩形 49"/>
          <p:cNvSpPr/>
          <p:nvPr/>
        </p:nvSpPr>
        <p:spPr>
          <a:xfrm>
            <a:off x="5103495" y="2196465"/>
            <a:ext cx="2814320"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51" name="矩形 50"/>
          <p:cNvSpPr/>
          <p:nvPr/>
        </p:nvSpPr>
        <p:spPr>
          <a:xfrm>
            <a:off x="4284345" y="5354320"/>
            <a:ext cx="619760" cy="5822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10</a:t>
            </a:r>
            <a:endParaRPr lang="en-US" altLang="zh-CN" sz="2400">
              <a:latin typeface="Impact" panose="020B0806030902050204" pitchFamily="34" charset="0"/>
            </a:endParaRPr>
          </a:p>
        </p:txBody>
      </p:sp>
      <p:sp>
        <p:nvSpPr>
          <p:cNvPr id="52" name="文本框 51"/>
          <p:cNvSpPr txBox="1"/>
          <p:nvPr/>
        </p:nvSpPr>
        <p:spPr>
          <a:xfrm>
            <a:off x="5163185" y="5426710"/>
            <a:ext cx="2733675" cy="437515"/>
          </a:xfrm>
          <a:prstGeom prst="rect">
            <a:avLst/>
          </a:prstGeom>
          <a:noFill/>
        </p:spPr>
        <p:txBody>
          <a:bodyPr wrap="none" rtlCol="0" anchor="t">
            <a:spAutoFit/>
          </a:bodyPr>
          <a:lstStyle/>
          <a:p>
            <a:pPr algn="l">
              <a:lnSpc>
                <a:spcPts val="2700"/>
              </a:lnSpc>
            </a:pPr>
            <a:r>
              <a:rPr lang="zh-CN" altLang="en-US" sz="1600"/>
              <a:t>SUMIF函数和COUNTIF函数</a:t>
            </a:r>
            <a:endParaRPr lang="zh-CN" altLang="en-US" sz="1600"/>
          </a:p>
        </p:txBody>
      </p:sp>
      <p:sp>
        <p:nvSpPr>
          <p:cNvPr id="53" name="矩形 52"/>
          <p:cNvSpPr/>
          <p:nvPr/>
        </p:nvSpPr>
        <p:spPr>
          <a:xfrm>
            <a:off x="5103495" y="5401945"/>
            <a:ext cx="2792730" cy="4864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54" name="文本框 53"/>
          <p:cNvSpPr txBox="1"/>
          <p:nvPr/>
        </p:nvSpPr>
        <p:spPr>
          <a:xfrm>
            <a:off x="5313680" y="2940685"/>
            <a:ext cx="3159760" cy="437515"/>
          </a:xfrm>
          <a:prstGeom prst="rect">
            <a:avLst/>
          </a:prstGeom>
          <a:noFill/>
        </p:spPr>
        <p:txBody>
          <a:bodyPr wrap="none" rtlCol="0" anchor="t">
            <a:spAutoFit/>
          </a:bodyPr>
          <a:lstStyle/>
          <a:p>
            <a:pPr algn="l">
              <a:lnSpc>
                <a:spcPts val="2700"/>
              </a:lnSpc>
            </a:pPr>
            <a:r>
              <a:rPr lang="zh-CN" altLang="en-US" sz="1600">
                <a:sym typeface="+mn-ea"/>
              </a:rPr>
              <a:t>HLOOKUP函数和VLOOKUP函数</a:t>
            </a:r>
            <a:endParaRPr lang="zh-CN" altLang="en-US" sz="1600">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sp>
        <p:nvSpPr>
          <p:cNvPr id="3" name="矩形 2"/>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 name="矩形 3"/>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100" name="文本框 99"/>
          <p:cNvSpPr txBox="1"/>
          <p:nvPr/>
        </p:nvSpPr>
        <p:spPr>
          <a:xfrm>
            <a:off x="549275" y="1029970"/>
            <a:ext cx="7936230" cy="1630045"/>
          </a:xfrm>
          <a:prstGeom prst="rect">
            <a:avLst/>
          </a:prstGeom>
          <a:noFill/>
          <a:ln w="9525">
            <a:noFill/>
          </a:ln>
        </p:spPr>
        <p:txBody>
          <a:bodyPr wrap="square">
            <a:spAutoFit/>
          </a:bodyPr>
          <a:lstStyle/>
          <a:p>
            <a:pPr indent="281940"/>
            <a:r>
              <a:rPr lang="en-US" sz="2000" b="1">
                <a:solidFill>
                  <a:schemeClr val="accent1">
                    <a:lumMod val="75000"/>
                  </a:schemeClr>
                </a:solidFill>
                <a:latin typeface="+mn-ea"/>
                <a:cs typeface="+mn-ea"/>
              </a:rPr>
              <a:t>SUM</a:t>
            </a:r>
            <a:r>
              <a:rPr lang="zh-CN" sz="2000" b="1">
                <a:solidFill>
                  <a:schemeClr val="accent1">
                    <a:lumMod val="75000"/>
                  </a:schemeClr>
                </a:solidFill>
                <a:latin typeface="+mn-ea"/>
                <a:cs typeface="+mn-ea"/>
              </a:rPr>
              <a:t>函数</a:t>
            </a:r>
            <a:r>
              <a:rPr lang="zh-CN" sz="1600" b="0">
                <a:latin typeface="+mn-ea"/>
                <a:cs typeface="+mn-ea"/>
              </a:rPr>
              <a:t>用来承担数学的加法运算，其参数可以是单个数字或一组数字，因此它的加法运算功能十分强大。</a:t>
            </a:r>
            <a:endParaRPr lang="zh-CN" sz="1600" b="0">
              <a:latin typeface="+mn-ea"/>
              <a:cs typeface="+mn-ea"/>
            </a:endParaRPr>
          </a:p>
          <a:p>
            <a:pPr indent="281940"/>
            <a:r>
              <a:rPr lang="zh-CN" sz="1600" b="0">
                <a:latin typeface="+mn-ea"/>
                <a:cs typeface="+mn-ea"/>
              </a:rPr>
              <a:t>使用一个单元格区域的语法结构：</a:t>
            </a:r>
            <a:endParaRPr lang="en-US" sz="1600" b="0">
              <a:latin typeface="+mn-ea"/>
              <a:cs typeface="+mn-ea"/>
            </a:endParaRPr>
          </a:p>
          <a:p>
            <a:pPr indent="281940"/>
            <a:r>
              <a:rPr lang="en-US" sz="1600" b="0">
                <a:latin typeface="+mn-ea"/>
                <a:cs typeface="+mn-ea"/>
              </a:rPr>
              <a:t>=SUM(A1:A12)</a:t>
            </a:r>
            <a:endParaRPr lang="zh-CN" sz="1600" b="0">
              <a:latin typeface="+mn-ea"/>
              <a:cs typeface="+mn-ea"/>
            </a:endParaRPr>
          </a:p>
          <a:p>
            <a:pPr indent="281940"/>
            <a:r>
              <a:rPr lang="zh-CN" sz="1600" b="0">
                <a:latin typeface="+mn-ea"/>
                <a:cs typeface="+mn-ea"/>
              </a:rPr>
              <a:t>使用多个单元格区域的语法结构：</a:t>
            </a:r>
            <a:endParaRPr lang="en-US" sz="1600" b="0">
              <a:latin typeface="+mn-ea"/>
              <a:cs typeface="+mn-ea"/>
            </a:endParaRPr>
          </a:p>
          <a:p>
            <a:pPr indent="281940"/>
            <a:r>
              <a:rPr lang="en-US" sz="1600" b="0">
                <a:latin typeface="+mn-ea"/>
                <a:cs typeface="+mn-ea"/>
              </a:rPr>
              <a:t>=SUM(A1:A12,B1:B12)</a:t>
            </a:r>
            <a:endParaRPr lang="zh-CN" altLang="en-US" sz="1600">
              <a:latin typeface="+mn-ea"/>
              <a:cs typeface="+mn-ea"/>
            </a:endParaRPr>
          </a:p>
        </p:txBody>
      </p:sp>
      <p:sp>
        <p:nvSpPr>
          <p:cNvPr id="12" name="文本框 11"/>
          <p:cNvSpPr txBox="1"/>
          <p:nvPr/>
        </p:nvSpPr>
        <p:spPr>
          <a:xfrm>
            <a:off x="626110" y="2877820"/>
            <a:ext cx="7859395" cy="1630045"/>
          </a:xfrm>
          <a:prstGeom prst="rect">
            <a:avLst/>
          </a:prstGeom>
          <a:noFill/>
          <a:ln w="9525">
            <a:noFill/>
          </a:ln>
        </p:spPr>
        <p:txBody>
          <a:bodyPr wrap="square">
            <a:spAutoFit/>
          </a:bodyPr>
          <a:lstStyle/>
          <a:p>
            <a:pPr indent="281940"/>
            <a:r>
              <a:rPr lang="en-US" sz="2000" b="1">
                <a:solidFill>
                  <a:schemeClr val="accent1">
                    <a:lumMod val="75000"/>
                  </a:schemeClr>
                </a:solidFill>
                <a:latin typeface="+mn-ea"/>
                <a:cs typeface="+mn-ea"/>
              </a:rPr>
              <a:t>AVERAGE</a:t>
            </a:r>
            <a:r>
              <a:rPr lang="zh-CN" sz="2000" b="1">
                <a:solidFill>
                  <a:schemeClr val="accent1">
                    <a:lumMod val="75000"/>
                  </a:schemeClr>
                </a:solidFill>
                <a:latin typeface="+mn-ea"/>
                <a:cs typeface="+mn-ea"/>
              </a:rPr>
              <a:t>函数</a:t>
            </a:r>
            <a:r>
              <a:rPr lang="zh-CN" sz="1600" b="0">
                <a:latin typeface="+mn-ea"/>
                <a:cs typeface="+mn-ea"/>
              </a:rPr>
              <a:t>是频繁使用的一个统计函数，用于计算数据集的平均值。其参数可以是数字，或者是单元格区域。</a:t>
            </a:r>
            <a:endParaRPr lang="zh-CN" sz="1600" b="0">
              <a:latin typeface="+mn-ea"/>
              <a:cs typeface="+mn-ea"/>
            </a:endParaRPr>
          </a:p>
          <a:p>
            <a:pPr indent="281940"/>
            <a:r>
              <a:rPr lang="zh-CN" sz="1600" b="0">
                <a:latin typeface="+mn-ea"/>
                <a:cs typeface="+mn-ea"/>
              </a:rPr>
              <a:t>使用一个单元格区域的语法结构：</a:t>
            </a:r>
            <a:endParaRPr lang="en-US" sz="1600" b="0">
              <a:latin typeface="+mn-ea"/>
              <a:cs typeface="+mn-ea"/>
            </a:endParaRPr>
          </a:p>
          <a:p>
            <a:pPr indent="281940"/>
            <a:r>
              <a:rPr lang="en-US" sz="1600" b="0">
                <a:latin typeface="+mn-ea"/>
                <a:cs typeface="+mn-ea"/>
              </a:rPr>
              <a:t>=AVERAGE(A1:A12)</a:t>
            </a:r>
            <a:endParaRPr lang="zh-CN" sz="1600" b="0">
              <a:latin typeface="+mn-ea"/>
              <a:cs typeface="+mn-ea"/>
            </a:endParaRPr>
          </a:p>
          <a:p>
            <a:pPr indent="281940"/>
            <a:r>
              <a:rPr lang="zh-CN" sz="1600" b="0">
                <a:latin typeface="+mn-ea"/>
                <a:cs typeface="+mn-ea"/>
              </a:rPr>
              <a:t>使用多个单元格区域的语法结构：</a:t>
            </a:r>
            <a:endParaRPr lang="en-US" sz="1600" b="0">
              <a:latin typeface="+mn-ea"/>
              <a:cs typeface="+mn-ea"/>
            </a:endParaRPr>
          </a:p>
          <a:p>
            <a:pPr indent="281940"/>
            <a:r>
              <a:rPr lang="en-US" sz="1600" b="0">
                <a:latin typeface="+mn-ea"/>
                <a:cs typeface="+mn-ea"/>
              </a:rPr>
              <a:t>=AVERAGE(A1:A12,B1:B12)</a:t>
            </a:r>
            <a:endParaRPr lang="zh-CN" altLang="en-US" sz="1600">
              <a:latin typeface="+mn-ea"/>
              <a:cs typeface="+mn-ea"/>
            </a:endParaRPr>
          </a:p>
        </p:txBody>
      </p:sp>
      <p:sp>
        <p:nvSpPr>
          <p:cNvPr id="13" name="矩形 12"/>
          <p:cNvSpPr/>
          <p:nvPr/>
        </p:nvSpPr>
        <p:spPr>
          <a:xfrm rot="2280000">
            <a:off x="214630" y="594360"/>
            <a:ext cx="574675"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矩形 13"/>
          <p:cNvSpPr/>
          <p:nvPr/>
        </p:nvSpPr>
        <p:spPr>
          <a:xfrm rot="2520000">
            <a:off x="239395" y="2457450"/>
            <a:ext cx="530225"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sp>
        <p:nvSpPr>
          <p:cNvPr id="100" name="文本框 99"/>
          <p:cNvSpPr txBox="1"/>
          <p:nvPr/>
        </p:nvSpPr>
        <p:spPr>
          <a:xfrm>
            <a:off x="807085" y="1104900"/>
            <a:ext cx="7999095" cy="2368550"/>
          </a:xfrm>
          <a:prstGeom prst="rect">
            <a:avLst/>
          </a:prstGeom>
          <a:noFill/>
          <a:ln w="9525">
            <a:noFill/>
          </a:ln>
        </p:spPr>
        <p:txBody>
          <a:bodyPr wrap="square">
            <a:spAutoFit/>
          </a:bodyPr>
          <a:lstStyle/>
          <a:p>
            <a:pPr indent="281940"/>
            <a:r>
              <a:rPr lang="en-US" sz="2000" b="1">
                <a:solidFill>
                  <a:schemeClr val="accent1">
                    <a:lumMod val="75000"/>
                  </a:schemeClr>
                </a:solidFill>
                <a:latin typeface="+mn-ea"/>
                <a:cs typeface="+mn-ea"/>
              </a:rPr>
              <a:t>COUNT</a:t>
            </a:r>
            <a:r>
              <a:rPr lang="zh-CN" sz="2000" b="1">
                <a:solidFill>
                  <a:schemeClr val="accent1">
                    <a:lumMod val="75000"/>
                  </a:schemeClr>
                </a:solidFill>
                <a:latin typeface="+mn-ea"/>
                <a:cs typeface="+mn-ea"/>
              </a:rPr>
              <a:t>函数</a:t>
            </a:r>
            <a:r>
              <a:rPr lang="zh-CN" sz="1600" b="0">
                <a:latin typeface="+mn-ea"/>
                <a:cs typeface="+mn-ea"/>
              </a:rPr>
              <a:t>用于统计含有数字的单元格的个数。</a:t>
            </a:r>
            <a:endParaRPr lang="zh-CN" sz="1600" b="0">
              <a:latin typeface="+mn-ea"/>
              <a:cs typeface="+mn-ea"/>
            </a:endParaRPr>
          </a:p>
          <a:p>
            <a:pPr indent="281940"/>
            <a:r>
              <a:rPr lang="zh-CN" sz="1600" u="sng">
                <a:latin typeface="+mn-ea"/>
                <a:cs typeface="+mn-ea"/>
              </a:rPr>
              <a:t>注意：</a:t>
            </a:r>
            <a:r>
              <a:rPr lang="en-US" sz="1600" u="sng">
                <a:latin typeface="+mn-ea"/>
                <a:cs typeface="+mn-ea"/>
              </a:rPr>
              <a:t>COUNT</a:t>
            </a:r>
            <a:r>
              <a:rPr lang="zh-CN" sz="1600" u="sng">
                <a:latin typeface="+mn-ea"/>
                <a:cs typeface="+mn-ea"/>
              </a:rPr>
              <a:t>函数不会将数字相加，而只是统计共有多少个数字。</a:t>
            </a:r>
            <a:r>
              <a:rPr lang="en-US" sz="1600" u="sng">
                <a:latin typeface="+mn-ea"/>
                <a:cs typeface="+mn-ea"/>
              </a:rPr>
              <a:t>COUNT</a:t>
            </a:r>
            <a:r>
              <a:rPr lang="zh-CN" sz="1600" u="sng">
                <a:latin typeface="+mn-ea"/>
                <a:cs typeface="+mn-ea"/>
              </a:rPr>
              <a:t>函数的参数可以是单元格、单元格引用或者数字本身。</a:t>
            </a:r>
            <a:endParaRPr lang="en-US" sz="1600" b="0" u="sng">
              <a:latin typeface="+mn-ea"/>
              <a:cs typeface="+mn-ea"/>
            </a:endParaRPr>
          </a:p>
          <a:p>
            <a:pPr indent="281940"/>
            <a:r>
              <a:rPr lang="en-US" sz="1600" b="0">
                <a:latin typeface="+mn-ea"/>
                <a:cs typeface="+mn-ea"/>
              </a:rPr>
              <a:t>COUNT</a:t>
            </a:r>
            <a:r>
              <a:rPr lang="zh-CN" sz="1600" b="0">
                <a:latin typeface="+mn-ea"/>
                <a:cs typeface="+mn-ea"/>
              </a:rPr>
              <a:t>函数会忽略非数字单元格的值。例如，如果</a:t>
            </a:r>
            <a:r>
              <a:rPr lang="en-US" sz="1600" b="0">
                <a:latin typeface="+mn-ea"/>
                <a:cs typeface="+mn-ea"/>
              </a:rPr>
              <a:t>A1:A10</a:t>
            </a:r>
            <a:r>
              <a:rPr lang="zh-CN" sz="1600" b="0">
                <a:latin typeface="+mn-ea"/>
                <a:cs typeface="+mn-ea"/>
              </a:rPr>
              <a:t>是</a:t>
            </a:r>
            <a:r>
              <a:rPr lang="en-US" sz="1600" b="0">
                <a:latin typeface="+mn-ea"/>
                <a:cs typeface="+mn-ea"/>
              </a:rPr>
              <a:t>COUNT</a:t>
            </a:r>
            <a:r>
              <a:rPr lang="zh-CN" sz="1600" b="0">
                <a:latin typeface="+mn-ea"/>
                <a:cs typeface="+mn-ea"/>
              </a:rPr>
              <a:t>函数的参数，但是其中只有两个单元格含有数字，那么</a:t>
            </a:r>
            <a:r>
              <a:rPr lang="en-US" sz="1600" b="0">
                <a:latin typeface="+mn-ea"/>
                <a:cs typeface="+mn-ea"/>
              </a:rPr>
              <a:t>COUNT</a:t>
            </a:r>
            <a:r>
              <a:rPr lang="zh-CN" sz="1600" b="0">
                <a:latin typeface="+mn-ea"/>
                <a:cs typeface="+mn-ea"/>
              </a:rPr>
              <a:t>函数返回的值是</a:t>
            </a:r>
            <a:r>
              <a:rPr lang="en-US" sz="1600" b="0">
                <a:latin typeface="+mn-ea"/>
                <a:cs typeface="+mn-ea"/>
              </a:rPr>
              <a:t>2</a:t>
            </a:r>
            <a:r>
              <a:rPr lang="zh-CN" sz="1600" b="0">
                <a:latin typeface="+mn-ea"/>
                <a:cs typeface="+mn-ea"/>
              </a:rPr>
              <a:t>。</a:t>
            </a:r>
            <a:endParaRPr lang="zh-CN" sz="1600" b="0">
              <a:latin typeface="+mn-ea"/>
              <a:cs typeface="+mn-ea"/>
            </a:endParaRPr>
          </a:p>
          <a:p>
            <a:pPr indent="281940"/>
            <a:r>
              <a:rPr lang="zh-CN" sz="1600" b="0">
                <a:latin typeface="+mn-ea"/>
                <a:cs typeface="+mn-ea"/>
              </a:rPr>
              <a:t>使用一个单元格区域的语法结构：</a:t>
            </a:r>
            <a:endParaRPr lang="en-US" sz="1600" b="0">
              <a:latin typeface="+mn-ea"/>
              <a:cs typeface="+mn-ea"/>
            </a:endParaRPr>
          </a:p>
          <a:p>
            <a:pPr indent="281940"/>
            <a:r>
              <a:rPr lang="en-US" sz="1600" b="0">
                <a:latin typeface="+mn-ea"/>
                <a:cs typeface="+mn-ea"/>
              </a:rPr>
              <a:t>=COUNT(A1:A12)</a:t>
            </a:r>
            <a:endParaRPr lang="zh-CN" sz="1600" b="0">
              <a:latin typeface="+mn-ea"/>
              <a:cs typeface="+mn-ea"/>
            </a:endParaRPr>
          </a:p>
          <a:p>
            <a:pPr indent="281940"/>
            <a:r>
              <a:rPr lang="zh-CN" sz="1600" b="0">
                <a:latin typeface="+mn-ea"/>
                <a:cs typeface="+mn-ea"/>
              </a:rPr>
              <a:t>使用多个单元格区域的语法结构：</a:t>
            </a:r>
            <a:endParaRPr lang="en-US" sz="1600" b="0">
              <a:latin typeface="+mn-ea"/>
              <a:cs typeface="+mn-ea"/>
            </a:endParaRPr>
          </a:p>
          <a:p>
            <a:pPr indent="281940"/>
            <a:r>
              <a:rPr lang="en-US" sz="1600" b="0">
                <a:latin typeface="+mn-ea"/>
                <a:cs typeface="+mn-ea"/>
              </a:rPr>
              <a:t>=COUNT(A1:A12,B1:B12)</a:t>
            </a:r>
            <a:endParaRPr lang="zh-CN" altLang="en-US" sz="1600">
              <a:latin typeface="+mn-ea"/>
              <a:cs typeface="+mn-ea"/>
            </a:endParaRPr>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17"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1920000">
            <a:off x="400050" y="737235"/>
            <a:ext cx="422275"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7086600" y="6356350"/>
            <a:ext cx="2057400" cy="365125"/>
          </a:xfrm>
        </p:spPr>
        <p:txBody>
          <a:bodyPr/>
          <a:lstStyle/>
          <a:p>
            <a:fld id="{22308F32-F09A-4344-B65D-3757FEAF56BD}" type="slidenum">
              <a:rPr lang="zh-CN" altLang="en-US" smtClean="0"/>
            </a:fld>
            <a:endParaRPr lang="zh-CN" altLang="en-US"/>
          </a:p>
        </p:txBody>
      </p:sp>
      <p:sp>
        <p:nvSpPr>
          <p:cNvPr id="21" name="文本框 20"/>
          <p:cNvSpPr txBox="1"/>
          <p:nvPr/>
        </p:nvSpPr>
        <p:spPr>
          <a:xfrm>
            <a:off x="807085" y="1294765"/>
            <a:ext cx="7529830" cy="4338320"/>
          </a:xfrm>
          <a:prstGeom prst="rect">
            <a:avLst/>
          </a:prstGeom>
          <a:noFill/>
          <a:ln w="9525">
            <a:noFill/>
          </a:ln>
          <a:extLst>
            <a:ext uri="{909E8E84-426E-40DD-AFC4-6F175D3DCCD1}">
              <a14:hiddenFill xmlns:a14="http://schemas.microsoft.com/office/drawing/2010/main">
                <a:solidFill>
                  <a:schemeClr val="accent1"/>
                </a:solidFill>
              </a14:hiddenFill>
            </a:ext>
          </a:extLst>
        </p:spPr>
        <p:txBody>
          <a:bodyPr wrap="square">
            <a:spAutoFit/>
          </a:bodyPr>
          <a:lstStyle/>
          <a:p>
            <a:pPr indent="281940"/>
            <a:r>
              <a:rPr lang="en-US" sz="2000" b="1">
                <a:solidFill>
                  <a:schemeClr val="accent1">
                    <a:lumMod val="75000"/>
                  </a:schemeClr>
                </a:solidFill>
                <a:latin typeface="+mn-ea"/>
                <a:cs typeface="+mn-ea"/>
              </a:rPr>
              <a:t>INT</a:t>
            </a:r>
            <a:r>
              <a:rPr lang="zh-CN" sz="2000" b="1">
                <a:solidFill>
                  <a:schemeClr val="accent1">
                    <a:lumMod val="75000"/>
                  </a:schemeClr>
                </a:solidFill>
                <a:latin typeface="+mn-ea"/>
                <a:cs typeface="+mn-ea"/>
              </a:rPr>
              <a:t>函数和</a:t>
            </a:r>
            <a:r>
              <a:rPr lang="en-US" sz="2000" b="1">
                <a:solidFill>
                  <a:schemeClr val="accent1">
                    <a:lumMod val="75000"/>
                  </a:schemeClr>
                </a:solidFill>
                <a:latin typeface="+mn-ea"/>
                <a:cs typeface="+mn-ea"/>
              </a:rPr>
              <a:t>ROUND</a:t>
            </a:r>
            <a:r>
              <a:rPr lang="zh-CN" sz="2000" b="1">
                <a:solidFill>
                  <a:schemeClr val="accent1">
                    <a:lumMod val="75000"/>
                  </a:schemeClr>
                </a:solidFill>
                <a:latin typeface="+mn-ea"/>
                <a:cs typeface="+mn-ea"/>
              </a:rPr>
              <a:t>函数</a:t>
            </a:r>
            <a:r>
              <a:rPr lang="zh-CN" sz="1600" b="0">
                <a:latin typeface="+mn-ea"/>
                <a:cs typeface="+mn-ea"/>
              </a:rPr>
              <a:t>都是将一个数字的小数部分删除，两者的区别在于：</a:t>
            </a:r>
            <a:endParaRPr lang="en-US" sz="1600" b="0">
              <a:latin typeface="+mn-ea"/>
              <a:cs typeface="+mn-ea"/>
            </a:endParaRPr>
          </a:p>
          <a:p>
            <a:pPr indent="281940"/>
            <a:r>
              <a:rPr lang="en-US" sz="1600" b="0">
                <a:latin typeface="+mn-ea"/>
                <a:cs typeface="+mn-ea"/>
              </a:rPr>
              <a:t>INT</a:t>
            </a:r>
            <a:r>
              <a:rPr lang="zh-CN" sz="1600" b="0">
                <a:latin typeface="+mn-ea"/>
                <a:cs typeface="+mn-ea"/>
              </a:rPr>
              <a:t>函数是无条件地将小数部分删除，无须进行四舍五入。该函数只有一个参数，语法结构：</a:t>
            </a:r>
            <a:endParaRPr lang="en-US" sz="1600" b="0">
              <a:latin typeface="+mn-ea"/>
              <a:cs typeface="+mn-ea"/>
            </a:endParaRPr>
          </a:p>
          <a:p>
            <a:pPr indent="281940"/>
            <a:r>
              <a:rPr lang="en-US" sz="1600" b="0">
                <a:latin typeface="+mn-ea"/>
                <a:cs typeface="+mn-ea"/>
              </a:rPr>
              <a:t>=INT(number)</a:t>
            </a:r>
            <a:endParaRPr lang="en-US" sz="1600" b="0">
              <a:latin typeface="+mn-ea"/>
              <a:cs typeface="+mn-ea"/>
            </a:endParaRPr>
          </a:p>
          <a:p>
            <a:pPr indent="281940"/>
            <a:endParaRPr lang="zh-CN" sz="1600" b="0">
              <a:latin typeface="+mn-ea"/>
              <a:cs typeface="+mn-ea"/>
            </a:endParaRPr>
          </a:p>
          <a:p>
            <a:pPr indent="281940"/>
            <a:r>
              <a:rPr lang="zh-CN" sz="1600" b="0">
                <a:latin typeface="+mn-ea"/>
                <a:cs typeface="+mn-ea"/>
              </a:rPr>
              <a:t>需要注意的是，</a:t>
            </a:r>
            <a:r>
              <a:rPr lang="en-US" sz="1600" b="0">
                <a:latin typeface="+mn-ea"/>
                <a:cs typeface="+mn-ea"/>
              </a:rPr>
              <a:t>INT</a:t>
            </a:r>
            <a:r>
              <a:rPr lang="zh-CN" sz="1600" b="0">
                <a:latin typeface="+mn-ea"/>
                <a:cs typeface="+mn-ea"/>
              </a:rPr>
              <a:t>函数总是向下舍去小数部分。例如，</a:t>
            </a:r>
            <a:r>
              <a:rPr lang="en-US" sz="1600" b="0">
                <a:latin typeface="+mn-ea"/>
                <a:cs typeface="+mn-ea"/>
              </a:rPr>
              <a:t>INT(-5.1)</a:t>
            </a:r>
            <a:r>
              <a:rPr lang="zh-CN" sz="1600" b="0">
                <a:latin typeface="+mn-ea"/>
                <a:cs typeface="+mn-ea"/>
              </a:rPr>
              <a:t>和</a:t>
            </a:r>
            <a:r>
              <a:rPr lang="en-US" sz="1600" b="0">
                <a:latin typeface="+mn-ea"/>
                <a:cs typeface="+mn-ea"/>
              </a:rPr>
              <a:t>INT(-5.9)</a:t>
            </a:r>
            <a:r>
              <a:rPr lang="zh-CN" sz="1600" b="0">
                <a:latin typeface="+mn-ea"/>
                <a:cs typeface="+mn-ea"/>
              </a:rPr>
              <a:t>都是等于</a:t>
            </a:r>
            <a:r>
              <a:rPr lang="en-US" sz="1600" b="0">
                <a:latin typeface="+mn-ea"/>
                <a:cs typeface="+mn-ea"/>
              </a:rPr>
              <a:t>-6</a:t>
            </a:r>
            <a:r>
              <a:rPr lang="zh-CN" sz="1600" b="0">
                <a:latin typeface="+mn-ea"/>
                <a:cs typeface="+mn-ea"/>
              </a:rPr>
              <a:t>，而不是</a:t>
            </a:r>
            <a:r>
              <a:rPr lang="en-US" sz="1600" b="0">
                <a:latin typeface="+mn-ea"/>
                <a:cs typeface="+mn-ea"/>
              </a:rPr>
              <a:t>-5</a:t>
            </a:r>
            <a:r>
              <a:rPr lang="zh-CN" sz="1600" b="0">
                <a:latin typeface="+mn-ea"/>
                <a:cs typeface="+mn-ea"/>
              </a:rPr>
              <a:t>，因为</a:t>
            </a:r>
            <a:r>
              <a:rPr lang="en-US" sz="1600" b="0">
                <a:latin typeface="+mn-ea"/>
                <a:cs typeface="+mn-ea"/>
              </a:rPr>
              <a:t>-6</a:t>
            </a:r>
            <a:r>
              <a:rPr lang="zh-CN" sz="1600" b="0">
                <a:latin typeface="+mn-ea"/>
                <a:cs typeface="+mn-ea"/>
              </a:rPr>
              <a:t>才是</a:t>
            </a:r>
            <a:r>
              <a:rPr lang="en-US" sz="1600" b="0">
                <a:latin typeface="+mn-ea"/>
                <a:cs typeface="+mn-ea"/>
              </a:rPr>
              <a:t>-5.1</a:t>
            </a:r>
            <a:r>
              <a:rPr lang="zh-CN" sz="1600" b="0">
                <a:latin typeface="+mn-ea"/>
                <a:cs typeface="+mn-ea"/>
              </a:rPr>
              <a:t>和</a:t>
            </a:r>
            <a:r>
              <a:rPr lang="en-US" sz="1600" b="0">
                <a:latin typeface="+mn-ea"/>
                <a:cs typeface="+mn-ea"/>
              </a:rPr>
              <a:t>-5.9</a:t>
            </a:r>
            <a:r>
              <a:rPr lang="zh-CN" sz="1600" b="0">
                <a:latin typeface="+mn-ea"/>
                <a:cs typeface="+mn-ea"/>
              </a:rPr>
              <a:t>向下舍入的数字。</a:t>
            </a:r>
            <a:endParaRPr lang="zh-CN" sz="1600" b="0">
              <a:latin typeface="+mn-ea"/>
              <a:cs typeface="+mn-ea"/>
            </a:endParaRPr>
          </a:p>
          <a:p>
            <a:pPr indent="281940"/>
            <a:r>
              <a:rPr lang="zh-CN" sz="1600" b="0">
                <a:latin typeface="+mn-ea"/>
                <a:cs typeface="+mn-ea"/>
              </a:rPr>
              <a:t>相反，</a:t>
            </a:r>
            <a:r>
              <a:rPr lang="en-US" sz="1600" b="0">
                <a:latin typeface="+mn-ea"/>
                <a:cs typeface="+mn-ea"/>
              </a:rPr>
              <a:t>ROUND</a:t>
            </a:r>
            <a:r>
              <a:rPr lang="zh-CN" sz="1600" b="0">
                <a:latin typeface="+mn-ea"/>
                <a:cs typeface="+mn-ea"/>
              </a:rPr>
              <a:t>函数是将一个数字的小数部分四舍五入。该函数有两个参数：需要计算的数字和需要四舍五入的小数位数，语法结构：</a:t>
            </a:r>
            <a:endParaRPr lang="en-US" sz="1600" b="0">
              <a:latin typeface="+mn-ea"/>
              <a:cs typeface="+mn-ea"/>
            </a:endParaRPr>
          </a:p>
          <a:p>
            <a:pPr indent="281940"/>
            <a:r>
              <a:rPr lang="en-US" sz="1600" b="0">
                <a:latin typeface="+mn-ea"/>
                <a:cs typeface="+mn-ea"/>
              </a:rPr>
              <a:t>=ROUND(number,</a:t>
            </a:r>
            <a:r>
              <a:rPr lang="zh-CN" sz="1600" b="0">
                <a:latin typeface="+mn-ea"/>
                <a:cs typeface="+mn-ea"/>
              </a:rPr>
              <a:t>小数位数</a:t>
            </a:r>
            <a:r>
              <a:rPr lang="en-US" sz="1600" b="0">
                <a:latin typeface="+mn-ea"/>
                <a:cs typeface="+mn-ea"/>
              </a:rPr>
              <a:t>)</a:t>
            </a:r>
            <a:endParaRPr lang="zh-CN" sz="1600" b="0">
              <a:latin typeface="+mn-ea"/>
              <a:cs typeface="+mn-ea"/>
            </a:endParaRPr>
          </a:p>
          <a:p>
            <a:pPr indent="281940"/>
            <a:endParaRPr lang="zh-CN" sz="1600" b="0">
              <a:latin typeface="+mn-ea"/>
              <a:cs typeface="+mn-ea"/>
            </a:endParaRPr>
          </a:p>
          <a:p>
            <a:pPr indent="281940"/>
            <a:r>
              <a:rPr lang="zh-CN" sz="1600" b="0">
                <a:latin typeface="+mn-ea"/>
                <a:cs typeface="+mn-ea"/>
              </a:rPr>
              <a:t>另外还有两个函数</a:t>
            </a:r>
            <a:r>
              <a:rPr lang="en-US" sz="1600" b="0">
                <a:latin typeface="+mn-ea"/>
                <a:cs typeface="+mn-ea"/>
              </a:rPr>
              <a:t>ROUNDUP</a:t>
            </a:r>
            <a:r>
              <a:rPr lang="zh-CN" sz="1600" b="0">
                <a:latin typeface="+mn-ea"/>
                <a:cs typeface="+mn-ea"/>
              </a:rPr>
              <a:t>和</a:t>
            </a:r>
            <a:r>
              <a:rPr lang="en-US" sz="1600" b="0">
                <a:latin typeface="+mn-ea"/>
                <a:cs typeface="+mn-ea"/>
              </a:rPr>
              <a:t>ROUNDDOWN</a:t>
            </a:r>
            <a:r>
              <a:rPr lang="zh-CN" sz="1600" b="0">
                <a:latin typeface="+mn-ea"/>
                <a:cs typeface="+mn-ea"/>
              </a:rPr>
              <a:t>，可以规定是向上舍入还是向下舍入。</a:t>
            </a:r>
            <a:endParaRPr lang="en-US" sz="1600" b="0">
              <a:latin typeface="+mn-ea"/>
              <a:cs typeface="+mn-ea"/>
            </a:endParaRPr>
          </a:p>
          <a:p>
            <a:pPr indent="281940"/>
            <a:r>
              <a:rPr lang="en-US" sz="1600" b="0">
                <a:latin typeface="+mn-ea"/>
                <a:cs typeface="+mn-ea"/>
              </a:rPr>
              <a:t>ROUNDUP</a:t>
            </a:r>
            <a:r>
              <a:rPr lang="zh-CN" sz="1600" b="0">
                <a:latin typeface="+mn-ea"/>
                <a:cs typeface="+mn-ea"/>
              </a:rPr>
              <a:t>和</a:t>
            </a:r>
            <a:r>
              <a:rPr lang="en-US" sz="1600" b="0">
                <a:latin typeface="+mn-ea"/>
                <a:cs typeface="+mn-ea"/>
              </a:rPr>
              <a:t>ROUNDDOWN</a:t>
            </a:r>
            <a:r>
              <a:rPr lang="zh-CN" sz="1600" b="0">
                <a:latin typeface="+mn-ea"/>
                <a:cs typeface="+mn-ea"/>
              </a:rPr>
              <a:t>的语法结构与</a:t>
            </a:r>
            <a:r>
              <a:rPr lang="en-US" sz="1600" b="0">
                <a:latin typeface="+mn-ea"/>
                <a:cs typeface="+mn-ea"/>
              </a:rPr>
              <a:t>ROUND</a:t>
            </a:r>
            <a:r>
              <a:rPr lang="zh-CN" sz="1600" b="0">
                <a:latin typeface="+mn-ea"/>
                <a:cs typeface="+mn-ea"/>
              </a:rPr>
              <a:t>相似：</a:t>
            </a:r>
            <a:endParaRPr lang="en-US" sz="1600" b="0">
              <a:latin typeface="+mn-ea"/>
              <a:cs typeface="+mn-ea"/>
            </a:endParaRPr>
          </a:p>
          <a:p>
            <a:pPr indent="281940"/>
            <a:r>
              <a:rPr lang="en-US" sz="1600" b="0">
                <a:latin typeface="+mn-ea"/>
                <a:cs typeface="+mn-ea"/>
              </a:rPr>
              <a:t>=ROUNDUP(number,</a:t>
            </a:r>
            <a:r>
              <a:rPr lang="zh-CN" sz="1600" b="0">
                <a:latin typeface="+mn-ea"/>
                <a:cs typeface="+mn-ea"/>
              </a:rPr>
              <a:t>小数位数</a:t>
            </a:r>
            <a:r>
              <a:rPr lang="en-US" sz="1600" b="0">
                <a:latin typeface="+mn-ea"/>
                <a:cs typeface="+mn-ea"/>
              </a:rPr>
              <a:t>)</a:t>
            </a:r>
            <a:endParaRPr lang="en-US" sz="1600" b="0">
              <a:latin typeface="+mn-ea"/>
              <a:cs typeface="+mn-ea"/>
            </a:endParaRPr>
          </a:p>
          <a:p>
            <a:pPr indent="281940"/>
            <a:r>
              <a:rPr lang="en-US" sz="1600" b="0">
                <a:latin typeface="+mn-ea"/>
                <a:cs typeface="+mn-ea"/>
              </a:rPr>
              <a:t>=ROUNDDOWN(number,</a:t>
            </a:r>
            <a:r>
              <a:rPr lang="zh-CN" sz="1600" b="0">
                <a:latin typeface="+mn-ea"/>
                <a:cs typeface="+mn-ea"/>
              </a:rPr>
              <a:t>小数位数</a:t>
            </a:r>
            <a:r>
              <a:rPr lang="en-US" sz="1600" b="0">
                <a:latin typeface="+mn-ea"/>
                <a:cs typeface="+mn-ea"/>
              </a:rPr>
              <a:t>)</a:t>
            </a:r>
            <a:endParaRPr lang="zh-CN" altLang="en-US" sz="1600">
              <a:latin typeface="+mn-ea"/>
              <a:cs typeface="+mn-ea"/>
            </a:endParaRPr>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7"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rot="2280000">
            <a:off x="447675" y="805180"/>
            <a:ext cx="337820"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4</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7"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rot="2280000">
            <a:off x="447675" y="805180"/>
            <a:ext cx="337820"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5</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0" name="文本框 99"/>
          <p:cNvSpPr txBox="1"/>
          <p:nvPr/>
        </p:nvSpPr>
        <p:spPr>
          <a:xfrm>
            <a:off x="997585" y="1323340"/>
            <a:ext cx="7639685" cy="1137285"/>
          </a:xfrm>
          <a:prstGeom prst="rect">
            <a:avLst/>
          </a:prstGeom>
          <a:noFill/>
          <a:ln w="9525">
            <a:noFill/>
          </a:ln>
        </p:spPr>
        <p:txBody>
          <a:bodyPr wrap="square">
            <a:spAutoFit/>
          </a:bodyPr>
          <a:lstStyle/>
          <a:p>
            <a:pPr indent="281940"/>
            <a:r>
              <a:rPr lang="en-US" sz="2000" b="1">
                <a:solidFill>
                  <a:schemeClr val="accent1">
                    <a:lumMod val="75000"/>
                  </a:schemeClr>
                </a:solidFill>
                <a:latin typeface="+mn-ea"/>
                <a:cs typeface="+mn-ea"/>
              </a:rPr>
              <a:t>IF</a:t>
            </a:r>
            <a:r>
              <a:rPr lang="zh-CN" sz="2000" b="1">
                <a:solidFill>
                  <a:schemeClr val="accent1">
                    <a:lumMod val="75000"/>
                  </a:schemeClr>
                </a:solidFill>
                <a:latin typeface="+mn-ea"/>
                <a:cs typeface="+mn-ea"/>
              </a:rPr>
              <a:t>函数</a:t>
            </a:r>
            <a:r>
              <a:rPr lang="zh-CN" sz="1600" b="0">
                <a:latin typeface="+mn-ea"/>
                <a:cs typeface="+mn-ea"/>
              </a:rPr>
              <a:t>的主要用途是执行逻辑判断，根据逻辑表达式的真假，返回不同的结果，从而执行数值或公式的条件检测任务。</a:t>
            </a:r>
            <a:endParaRPr lang="zh-CN" sz="1600" b="0">
              <a:latin typeface="+mn-ea"/>
              <a:cs typeface="+mn-ea"/>
            </a:endParaRPr>
          </a:p>
          <a:p>
            <a:pPr indent="281940"/>
            <a:r>
              <a:rPr lang="zh-CN" sz="1600" b="0">
                <a:latin typeface="+mn-ea"/>
                <a:cs typeface="+mn-ea"/>
              </a:rPr>
              <a:t>逻辑判断的结果是返回一个</a:t>
            </a:r>
            <a:r>
              <a:rPr lang="en-US" sz="1600" b="0">
                <a:latin typeface="+mn-ea"/>
                <a:cs typeface="+mn-ea"/>
              </a:rPr>
              <a:t>TRUE</a:t>
            </a:r>
            <a:r>
              <a:rPr lang="zh-CN" sz="1600" b="0">
                <a:latin typeface="+mn-ea"/>
                <a:cs typeface="+mn-ea"/>
              </a:rPr>
              <a:t>或</a:t>
            </a:r>
            <a:r>
              <a:rPr lang="en-US" sz="1600" b="0">
                <a:latin typeface="+mn-ea"/>
                <a:cs typeface="+mn-ea"/>
              </a:rPr>
              <a:t>FALSE</a:t>
            </a:r>
            <a:r>
              <a:rPr lang="zh-CN" sz="1600" b="0">
                <a:latin typeface="+mn-ea"/>
                <a:cs typeface="+mn-ea"/>
              </a:rPr>
              <a:t>的值，注意这里的</a:t>
            </a:r>
            <a:r>
              <a:rPr lang="en-US" sz="1600" b="0">
                <a:latin typeface="+mn-ea"/>
                <a:cs typeface="+mn-ea"/>
              </a:rPr>
              <a:t>TRUE</a:t>
            </a:r>
            <a:r>
              <a:rPr lang="zh-CN" sz="1600" b="0">
                <a:latin typeface="+mn-ea"/>
                <a:cs typeface="+mn-ea"/>
              </a:rPr>
              <a:t>或</a:t>
            </a:r>
            <a:r>
              <a:rPr lang="en-US" sz="1600" b="0">
                <a:latin typeface="+mn-ea"/>
                <a:cs typeface="+mn-ea"/>
              </a:rPr>
              <a:t>FALSE</a:t>
            </a:r>
            <a:r>
              <a:rPr lang="zh-CN" sz="1600" b="0">
                <a:latin typeface="+mn-ea"/>
                <a:cs typeface="+mn-ea"/>
              </a:rPr>
              <a:t>不是正确和错误的意思，而是逻辑上的真与假的意思。</a:t>
            </a:r>
            <a:endParaRPr lang="zh-CN" altLang="en-US" sz="1600">
              <a:latin typeface="+mn-ea"/>
              <a:cs typeface="+mn-ea"/>
            </a:endParaRPr>
          </a:p>
        </p:txBody>
      </p:sp>
      <p:sp>
        <p:nvSpPr>
          <p:cNvPr id="12" name="文本框 11"/>
          <p:cNvSpPr txBox="1"/>
          <p:nvPr/>
        </p:nvSpPr>
        <p:spPr>
          <a:xfrm>
            <a:off x="997585" y="2543175"/>
            <a:ext cx="7518400" cy="1014730"/>
          </a:xfrm>
          <a:prstGeom prst="rect">
            <a:avLst/>
          </a:prstGeom>
          <a:noFill/>
          <a:ln w="9525">
            <a:noFill/>
          </a:ln>
        </p:spPr>
        <p:txBody>
          <a:bodyPr wrap="square">
            <a:spAutoFit/>
          </a:bodyPr>
          <a:lstStyle/>
          <a:p>
            <a:pPr indent="281940"/>
            <a:r>
              <a:rPr lang="en-US" sz="1500" b="0">
                <a:solidFill>
                  <a:schemeClr val="accent1">
                    <a:lumMod val="50000"/>
                  </a:schemeClr>
                </a:solidFill>
                <a:latin typeface="+mn-ea"/>
                <a:cs typeface="+mn-ea"/>
              </a:rPr>
              <a:t>IF</a:t>
            </a:r>
            <a:r>
              <a:rPr lang="zh-CN" sz="1500" b="0">
                <a:solidFill>
                  <a:schemeClr val="accent1">
                    <a:lumMod val="50000"/>
                  </a:schemeClr>
                </a:solidFill>
                <a:latin typeface="+mn-ea"/>
                <a:cs typeface="+mn-ea"/>
              </a:rPr>
              <a:t>函数的语法结构：</a:t>
            </a:r>
            <a:endParaRPr lang="en-US" sz="1500" b="0">
              <a:latin typeface="+mn-ea"/>
              <a:cs typeface="+mn-ea"/>
            </a:endParaRPr>
          </a:p>
          <a:p>
            <a:pPr indent="281940"/>
            <a:r>
              <a:rPr lang="en-US" sz="1500" b="0">
                <a:latin typeface="+mn-ea"/>
                <a:cs typeface="+mn-ea"/>
              </a:rPr>
              <a:t>=IF(</a:t>
            </a:r>
            <a:r>
              <a:rPr lang="zh-CN" sz="1500" b="0">
                <a:latin typeface="+mn-ea"/>
                <a:cs typeface="+mn-ea"/>
              </a:rPr>
              <a:t>逻辑判断</a:t>
            </a:r>
            <a:r>
              <a:rPr lang="en-US" sz="1500" b="0">
                <a:latin typeface="+mn-ea"/>
                <a:cs typeface="+mn-ea"/>
              </a:rPr>
              <a:t>,</a:t>
            </a:r>
            <a:r>
              <a:rPr lang="zh-CN" sz="1500" b="0">
                <a:latin typeface="+mn-ea"/>
                <a:cs typeface="+mn-ea"/>
              </a:rPr>
              <a:t>为</a:t>
            </a:r>
            <a:r>
              <a:rPr lang="en-US" sz="1500" b="0">
                <a:latin typeface="+mn-ea"/>
                <a:cs typeface="+mn-ea"/>
              </a:rPr>
              <a:t>TRUE</a:t>
            </a:r>
            <a:r>
              <a:rPr lang="zh-CN" sz="1500" b="0">
                <a:latin typeface="+mn-ea"/>
                <a:cs typeface="+mn-ea"/>
              </a:rPr>
              <a:t>时的结果</a:t>
            </a:r>
            <a:r>
              <a:rPr lang="en-US" sz="1500" b="0">
                <a:latin typeface="+mn-ea"/>
                <a:cs typeface="+mn-ea"/>
              </a:rPr>
              <a:t>,</a:t>
            </a:r>
            <a:r>
              <a:rPr lang="zh-CN" sz="1500" b="0">
                <a:latin typeface="+mn-ea"/>
                <a:cs typeface="+mn-ea"/>
              </a:rPr>
              <a:t>为</a:t>
            </a:r>
            <a:r>
              <a:rPr lang="en-US" sz="1500" b="0">
                <a:latin typeface="+mn-ea"/>
                <a:cs typeface="+mn-ea"/>
              </a:rPr>
              <a:t>FALSE</a:t>
            </a:r>
            <a:r>
              <a:rPr lang="zh-CN" sz="1500" b="0">
                <a:latin typeface="+mn-ea"/>
                <a:cs typeface="+mn-ea"/>
              </a:rPr>
              <a:t>时的结果</a:t>
            </a:r>
            <a:r>
              <a:rPr lang="en-US" sz="1500" b="0">
                <a:latin typeface="+mn-ea"/>
                <a:cs typeface="+mn-ea"/>
              </a:rPr>
              <a:t>)</a:t>
            </a:r>
            <a:endParaRPr lang="zh-CN" sz="1500" b="0">
              <a:latin typeface="+mn-ea"/>
              <a:cs typeface="+mn-ea"/>
            </a:endParaRPr>
          </a:p>
          <a:p>
            <a:pPr indent="281940"/>
            <a:r>
              <a:rPr lang="zh-CN" sz="1500" b="0">
                <a:latin typeface="+mn-ea"/>
                <a:cs typeface="+mn-ea"/>
              </a:rPr>
              <a:t>例如，给出的条件是</a:t>
            </a:r>
            <a:r>
              <a:rPr lang="en-US" sz="1500" b="0">
                <a:latin typeface="+mn-ea"/>
                <a:cs typeface="+mn-ea"/>
              </a:rPr>
              <a:t>B25&gt;C30</a:t>
            </a:r>
            <a:r>
              <a:rPr lang="zh-CN" sz="1500" b="0">
                <a:latin typeface="+mn-ea"/>
                <a:cs typeface="+mn-ea"/>
              </a:rPr>
              <a:t>，如果实际情况是</a:t>
            </a:r>
            <a:r>
              <a:rPr lang="en-US" sz="1500" b="0">
                <a:latin typeface="+mn-ea"/>
                <a:cs typeface="+mn-ea"/>
              </a:rPr>
              <a:t>TRUE</a:t>
            </a:r>
            <a:r>
              <a:rPr lang="zh-CN" sz="1500" b="0">
                <a:latin typeface="+mn-ea"/>
                <a:cs typeface="+mn-ea"/>
              </a:rPr>
              <a:t>，那么</a:t>
            </a:r>
            <a:r>
              <a:rPr lang="en-US" sz="1500" b="0">
                <a:latin typeface="+mn-ea"/>
                <a:cs typeface="+mn-ea"/>
              </a:rPr>
              <a:t>IF</a:t>
            </a:r>
            <a:r>
              <a:rPr lang="zh-CN" sz="1500" b="0">
                <a:latin typeface="+mn-ea"/>
                <a:cs typeface="+mn-ea"/>
              </a:rPr>
              <a:t>函数就返回第二个参数的值；如果是</a:t>
            </a:r>
            <a:r>
              <a:rPr lang="en-US" sz="1500" b="0">
                <a:latin typeface="+mn-ea"/>
                <a:cs typeface="+mn-ea"/>
              </a:rPr>
              <a:t>FALSE</a:t>
            </a:r>
            <a:r>
              <a:rPr lang="zh-CN" sz="1500" b="0">
                <a:latin typeface="+mn-ea"/>
                <a:cs typeface="+mn-ea"/>
              </a:rPr>
              <a:t>，则返回第三个参数的值。</a:t>
            </a:r>
            <a:endParaRPr lang="zh-CN" altLang="en-US" sz="1500">
              <a:latin typeface="+mn-ea"/>
              <a:cs typeface="+mn-ea"/>
            </a:endParaRPr>
          </a:p>
        </p:txBody>
      </p:sp>
      <p:sp>
        <p:nvSpPr>
          <p:cNvPr id="13" name="文本框 12"/>
          <p:cNvSpPr txBox="1"/>
          <p:nvPr/>
        </p:nvSpPr>
        <p:spPr>
          <a:xfrm>
            <a:off x="937260" y="3608070"/>
            <a:ext cx="7639050" cy="1014730"/>
          </a:xfrm>
          <a:prstGeom prst="rect">
            <a:avLst/>
          </a:prstGeom>
          <a:noFill/>
          <a:ln w="9525">
            <a:noFill/>
          </a:ln>
        </p:spPr>
        <p:txBody>
          <a:bodyPr wrap="square">
            <a:spAutoFit/>
          </a:bodyPr>
          <a:lstStyle/>
          <a:p>
            <a:pPr indent="287020"/>
            <a:r>
              <a:rPr lang="en-US" sz="1500" b="0">
                <a:latin typeface="+mn-ea"/>
                <a:cs typeface="+mn-ea"/>
              </a:rPr>
              <a:t>IF</a:t>
            </a:r>
            <a:r>
              <a:rPr lang="zh-CN" sz="1500" b="0">
                <a:latin typeface="+mn-ea"/>
                <a:cs typeface="+mn-ea"/>
              </a:rPr>
              <a:t>函数常常用来检查数据的逻辑错误，如使用二分法的多选题录入时，出现了</a:t>
            </a:r>
            <a:r>
              <a:rPr lang="en-US" sz="1500" b="0">
                <a:latin typeface="+mn-ea"/>
                <a:cs typeface="+mn-ea"/>
              </a:rPr>
              <a:t>1</a:t>
            </a:r>
            <a:r>
              <a:rPr lang="zh-CN" sz="1500" b="0">
                <a:latin typeface="+mn-ea"/>
                <a:cs typeface="+mn-ea"/>
              </a:rPr>
              <a:t>和</a:t>
            </a:r>
            <a:r>
              <a:rPr lang="en-US" sz="1500" b="0">
                <a:latin typeface="+mn-ea"/>
                <a:cs typeface="+mn-ea"/>
              </a:rPr>
              <a:t>0</a:t>
            </a:r>
            <a:r>
              <a:rPr lang="zh-CN" sz="1500" b="0">
                <a:latin typeface="+mn-ea"/>
                <a:cs typeface="+mn-ea"/>
              </a:rPr>
              <a:t>以外的数字，可以通过如下设置，过程如图</a:t>
            </a:r>
            <a:r>
              <a:rPr lang="en-US" sz="1500" b="0">
                <a:latin typeface="+mn-ea"/>
                <a:cs typeface="+mn-ea"/>
              </a:rPr>
              <a:t>4-19</a:t>
            </a:r>
            <a:r>
              <a:rPr lang="zh-CN" sz="1500" b="0">
                <a:latin typeface="+mn-ea"/>
                <a:cs typeface="+mn-ea"/>
              </a:rPr>
              <a:t>所示：</a:t>
            </a:r>
            <a:endParaRPr lang="zh-CN" sz="1500" b="0">
              <a:latin typeface="+mn-ea"/>
              <a:cs typeface="+mn-ea"/>
            </a:endParaRPr>
          </a:p>
          <a:p>
            <a:pPr indent="287020"/>
            <a:r>
              <a:rPr lang="zh-CN" sz="1500" b="0">
                <a:latin typeface="+mn-ea"/>
                <a:cs typeface="+mn-ea"/>
              </a:rPr>
              <a:t>步骤</a:t>
            </a:r>
            <a:r>
              <a:rPr lang="en-US" sz="1500" b="0">
                <a:latin typeface="+mn-ea"/>
                <a:cs typeface="+mn-ea"/>
              </a:rPr>
              <a:t>1</a:t>
            </a:r>
            <a:r>
              <a:rPr lang="zh-CN" sz="1500" b="0">
                <a:latin typeface="+mn-ea"/>
                <a:cs typeface="+mn-ea"/>
              </a:rPr>
              <a:t>：选中数值区域→格式→条件格式→公式。</a:t>
            </a:r>
            <a:endParaRPr lang="zh-CN" sz="1500" b="0">
              <a:latin typeface="+mn-ea"/>
              <a:cs typeface="+mn-ea"/>
            </a:endParaRPr>
          </a:p>
          <a:p>
            <a:pPr indent="287020"/>
            <a:r>
              <a:rPr lang="zh-CN" sz="1500" b="0">
                <a:latin typeface="+mn-ea"/>
                <a:cs typeface="+mn-ea"/>
              </a:rPr>
              <a:t>步骤</a:t>
            </a:r>
            <a:r>
              <a:rPr lang="en-US" sz="1500" b="0">
                <a:latin typeface="+mn-ea"/>
                <a:cs typeface="+mn-ea"/>
              </a:rPr>
              <a:t>2</a:t>
            </a:r>
            <a:r>
              <a:rPr lang="zh-CN" sz="1500" b="0">
                <a:latin typeface="+mn-ea"/>
                <a:cs typeface="+mn-ea"/>
              </a:rPr>
              <a:t>：输入公式，设置格式。</a:t>
            </a:r>
            <a:endParaRPr lang="zh-CN" altLang="en-US" sz="1500">
              <a:latin typeface="+mn-ea"/>
              <a:cs typeface="+mn-ea"/>
            </a:endParaRPr>
          </a:p>
        </p:txBody>
      </p:sp>
      <p:pic>
        <p:nvPicPr>
          <p:cNvPr id="14" name="图片 555" descr="说明: http://s12.sinaimg.cn/large/7d20169cgx6DhRsVBrR6b&amp;690"/>
          <p:cNvPicPr>
            <a:picLocks noChangeAspect="1"/>
          </p:cNvPicPr>
          <p:nvPr/>
        </p:nvPicPr>
        <p:blipFill>
          <a:blip r:embed="rId1"/>
          <a:stretch>
            <a:fillRect/>
          </a:stretch>
        </p:blipFill>
        <p:spPr>
          <a:xfrm>
            <a:off x="5403850" y="3979545"/>
            <a:ext cx="3288665" cy="1722120"/>
          </a:xfrm>
          <a:prstGeom prst="rect">
            <a:avLst/>
          </a:prstGeom>
          <a:noFill/>
          <a:ln w="9525">
            <a:noFill/>
          </a:ln>
        </p:spPr>
      </p:pic>
      <p:sp>
        <p:nvSpPr>
          <p:cNvPr id="15" name="文本框 14"/>
          <p:cNvSpPr txBox="1"/>
          <p:nvPr/>
        </p:nvSpPr>
        <p:spPr>
          <a:xfrm>
            <a:off x="4508500" y="5831840"/>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4-19  </a:t>
            </a:r>
            <a:r>
              <a:rPr lang="zh-CN" sz="1300" b="0">
                <a:latin typeface="+mn-ea"/>
                <a:cs typeface="+mn-ea"/>
              </a:rPr>
              <a:t>数据逻辑错误检查</a:t>
            </a:r>
            <a:endParaRPr lang="zh-CN" altLang="en-US" sz="1300">
              <a:latin typeface="+mn-ea"/>
              <a:cs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500380" y="659130"/>
            <a:ext cx="8201660" cy="817835"/>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49198" y="1207884"/>
              <a:ext cx="2804030" cy="498493"/>
            </a:xfrm>
            <a:prstGeom prst="rect">
              <a:avLst/>
            </a:prstGeom>
            <a:noFill/>
          </p:spPr>
          <p:txBody>
            <a:bodyPr wrap="square" rtlCol="0">
              <a:spAutoFit/>
            </a:bodyPr>
            <a:lstStyle/>
            <a:p>
              <a:pPr algn="ctr"/>
              <a:r>
                <a:rPr lang="zh-CN" altLang="en-US" sz="2800" dirty="0">
                  <a:solidFill>
                    <a:schemeClr val="accent4"/>
                  </a:solidFill>
                </a:rPr>
                <a:t>第四</a:t>
              </a:r>
              <a:r>
                <a:rPr lang="zh-CN" altLang="en-US" sz="2800" dirty="0" smtClean="0">
                  <a:solidFill>
                    <a:schemeClr val="accent4"/>
                  </a:solidFill>
                </a:rPr>
                <a:t>章 常用数据清洗工具及基本操作</a:t>
              </a:r>
              <a:endParaRPr lang="zh-CN" altLang="en-US" sz="2800" dirty="0" smtClean="0">
                <a:solidFill>
                  <a:schemeClr val="accent4"/>
                </a:solidFill>
              </a:endParaRPr>
            </a:p>
          </p:txBody>
        </p:sp>
      </p:grpSp>
      <p:grpSp>
        <p:nvGrpSpPr>
          <p:cNvPr id="67" name="组合 66"/>
          <p:cNvGrpSpPr/>
          <p:nvPr/>
        </p:nvGrpSpPr>
        <p:grpSpPr>
          <a:xfrm>
            <a:off x="1663094" y="176216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547433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4.1</a:t>
              </a:r>
              <a:r>
                <a:rPr lang="zh-CN" altLang="en-US" sz="2100" spc="225" dirty="0">
                  <a:solidFill>
                    <a:schemeClr val="bg1"/>
                  </a:solidFill>
                  <a:latin typeface="微软雅黑" panose="020B0503020204020204" pitchFamily="34" charset="-122"/>
                  <a:ea typeface="微软雅黑" panose="020B0503020204020204" pitchFamily="34" charset="-122"/>
                </a:rPr>
                <a:t> Microsoft Excel数据清洗基本操作</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663094" y="235668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72808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Kettle简介及基本操作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663094" y="294229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60438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OpenRefine简介及基本操作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63094" y="4147666"/>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293745" cy="737235"/>
            </a:xfrm>
            <a:prstGeom prst="rect">
              <a:avLst/>
            </a:prstGeom>
          </p:spPr>
          <p:txBody>
            <a:bodyPr wrap="none">
              <a:spAutoFit/>
            </a:bodyPr>
            <a:lstStyle/>
            <a:p>
              <a:pPr algn="l"/>
              <a:r>
                <a:rPr lang="en-US" altLang="zh-CN" sz="2100" dirty="0">
                  <a:solidFill>
                    <a:schemeClr val="tx1">
                      <a:lumMod val="75000"/>
                      <a:lumOff val="25000"/>
                    </a:schemeClr>
                  </a:solidFill>
                </a:rPr>
                <a:t>4.5  Hawk简介及基本操作</a:t>
              </a:r>
              <a:endParaRPr lang="en-US" altLang="zh-CN"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63094" y="3513650"/>
            <a:ext cx="5693399" cy="424800"/>
            <a:chOff x="1807265" y="2935089"/>
            <a:chExt cx="5693399" cy="424800"/>
          </a:xfrm>
        </p:grpSpPr>
        <p:sp>
          <p:nvSpPr>
            <p:cNvPr id="3" name="圆角矩形 2"/>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881814" y="2945869"/>
              <a:ext cx="4938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DataWrangler简介及基本操作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3094" y="4741391"/>
            <a:ext cx="5693399" cy="748016"/>
            <a:chOff x="1807265" y="3866296"/>
            <a:chExt cx="5693399" cy="748016"/>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2583815" cy="737235"/>
            </a:xfrm>
            <a:prstGeom prst="rect">
              <a:avLst/>
            </a:prstGeom>
          </p:spPr>
          <p:txBody>
            <a:bodyPr wrap="none">
              <a:spAutoFit/>
            </a:bodyPr>
            <a:lstStyle/>
            <a:p>
              <a:pPr algn="l"/>
              <a:r>
                <a:rPr lang="en-US" altLang="zh-CN" sz="2100" dirty="0">
                  <a:solidFill>
                    <a:schemeClr val="tx1">
                      <a:lumMod val="75000"/>
                      <a:lumOff val="25000"/>
                    </a:schemeClr>
                  </a:solidFill>
                </a:rPr>
                <a:t>4</a:t>
              </a:r>
              <a:r>
                <a:rPr lang="zh-CN" altLang="en-US" sz="2100" dirty="0">
                  <a:solidFill>
                    <a:schemeClr val="tx1">
                      <a:lumMod val="75000"/>
                      <a:lumOff val="25000"/>
                    </a:schemeClr>
                  </a:solidFill>
                </a:rPr>
                <a:t>.6  上机练习与实训</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63094" y="5312256"/>
            <a:ext cx="5693399" cy="748016"/>
            <a:chOff x="1807265" y="3866296"/>
            <a:chExt cx="5693399" cy="748016"/>
          </a:xfrm>
        </p:grpSpPr>
        <p:sp>
          <p:nvSpPr>
            <p:cNvPr id="21" name="圆角矩形 2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881814" y="3877077"/>
              <a:ext cx="716280" cy="737235"/>
            </a:xfrm>
            <a:prstGeom prst="rect">
              <a:avLst/>
            </a:prstGeom>
          </p:spPr>
          <p:txBody>
            <a:bodyPr wrap="none">
              <a:spAutoFit/>
            </a:bodyPr>
            <a:lstStyle/>
            <a:p>
              <a:pPr algn="l"/>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sp>
        <p:nvSpPr>
          <p:cNvPr id="100" name="文本框 99"/>
          <p:cNvSpPr txBox="1"/>
          <p:nvPr/>
        </p:nvSpPr>
        <p:spPr>
          <a:xfrm>
            <a:off x="1189990" y="1258570"/>
            <a:ext cx="7159625" cy="1137285"/>
          </a:xfrm>
          <a:prstGeom prst="rect">
            <a:avLst/>
          </a:prstGeom>
          <a:noFill/>
          <a:ln w="9525">
            <a:noFill/>
          </a:ln>
        </p:spPr>
        <p:txBody>
          <a:bodyPr wrap="square">
            <a:spAutoFit/>
          </a:bodyPr>
          <a:lstStyle/>
          <a:p>
            <a:pPr indent="269875"/>
            <a:r>
              <a:rPr lang="en-US" sz="2000" b="1">
                <a:solidFill>
                  <a:schemeClr val="accent1">
                    <a:lumMod val="50000"/>
                  </a:schemeClr>
                </a:solidFill>
                <a:latin typeface="+mn-ea"/>
                <a:cs typeface="+mn-ea"/>
              </a:rPr>
              <a:t>NOW</a:t>
            </a:r>
            <a:r>
              <a:rPr lang="zh-CN" sz="2000" b="1">
                <a:solidFill>
                  <a:schemeClr val="accent1">
                    <a:lumMod val="50000"/>
                  </a:schemeClr>
                </a:solidFill>
                <a:latin typeface="+mn-ea"/>
                <a:cs typeface="+mn-ea"/>
              </a:rPr>
              <a:t>函数</a:t>
            </a:r>
            <a:r>
              <a:rPr lang="zh-CN" sz="1600" b="0">
                <a:latin typeface="+mn-ea"/>
                <a:cs typeface="+mn-ea"/>
              </a:rPr>
              <a:t>根据计算机现在的系统时间返回相应的日期和时间。</a:t>
            </a:r>
            <a:r>
              <a:rPr lang="en-US" sz="1600" b="0">
                <a:latin typeface="+mn-ea"/>
                <a:cs typeface="+mn-ea"/>
              </a:rPr>
              <a:t>TODAY</a:t>
            </a:r>
            <a:r>
              <a:rPr lang="zh-CN" sz="1600" b="0">
                <a:latin typeface="+mn-ea"/>
                <a:cs typeface="+mn-ea"/>
              </a:rPr>
              <a:t>函数则只返回日期。</a:t>
            </a:r>
            <a:r>
              <a:rPr lang="en-US" sz="1600" b="0">
                <a:latin typeface="+mn-ea"/>
                <a:cs typeface="+mn-ea"/>
              </a:rPr>
              <a:t>NOW</a:t>
            </a:r>
            <a:r>
              <a:rPr lang="zh-CN" sz="1600" b="0">
                <a:latin typeface="+mn-ea"/>
                <a:cs typeface="+mn-ea"/>
              </a:rPr>
              <a:t>函数和</a:t>
            </a:r>
            <a:r>
              <a:rPr lang="en-US" sz="1600" b="0">
                <a:latin typeface="+mn-ea"/>
                <a:cs typeface="+mn-ea"/>
              </a:rPr>
              <a:t>TODAY</a:t>
            </a:r>
            <a:r>
              <a:rPr lang="zh-CN" sz="1600" b="0">
                <a:latin typeface="+mn-ea"/>
                <a:cs typeface="+mn-ea"/>
              </a:rPr>
              <a:t>函数都没有参数。语法结构如下：</a:t>
            </a:r>
            <a:endParaRPr lang="en-US" sz="1600" b="0">
              <a:latin typeface="+mn-ea"/>
              <a:cs typeface="+mn-ea"/>
            </a:endParaRPr>
          </a:p>
          <a:p>
            <a:pPr indent="269875"/>
            <a:r>
              <a:rPr lang="en-US" sz="1600" b="0">
                <a:latin typeface="+mn-ea"/>
                <a:cs typeface="+mn-ea"/>
              </a:rPr>
              <a:t>=NOW()</a:t>
            </a:r>
            <a:endParaRPr lang="en-US" sz="1600" b="0">
              <a:latin typeface="+mn-ea"/>
              <a:cs typeface="+mn-ea"/>
            </a:endParaRPr>
          </a:p>
          <a:p>
            <a:pPr indent="269875"/>
            <a:r>
              <a:rPr lang="en-US" sz="1600" b="0">
                <a:latin typeface="+mn-ea"/>
                <a:cs typeface="+mn-ea"/>
              </a:rPr>
              <a:t>=TODAY()</a:t>
            </a:r>
            <a:endParaRPr lang="zh-CN" altLang="en-US" sz="1600">
              <a:latin typeface="+mn-ea"/>
              <a:cs typeface="+mn-ea"/>
            </a:endParaRPr>
          </a:p>
        </p:txBody>
      </p:sp>
      <p:sp>
        <p:nvSpPr>
          <p:cNvPr id="3" name="文本框 2"/>
          <p:cNvSpPr txBox="1"/>
          <p:nvPr/>
        </p:nvSpPr>
        <p:spPr>
          <a:xfrm>
            <a:off x="1189355" y="2341880"/>
            <a:ext cx="7160260" cy="1383665"/>
          </a:xfrm>
          <a:prstGeom prst="rect">
            <a:avLst/>
          </a:prstGeom>
          <a:noFill/>
          <a:ln w="9525">
            <a:noFill/>
          </a:ln>
        </p:spPr>
        <p:txBody>
          <a:bodyPr wrap="square">
            <a:spAutoFit/>
          </a:bodyPr>
          <a:lstStyle/>
          <a:p>
            <a:pPr indent="269875"/>
            <a:r>
              <a:rPr lang="en-US" sz="2000" b="1">
                <a:solidFill>
                  <a:schemeClr val="accent1">
                    <a:lumMod val="50000"/>
                  </a:schemeClr>
                </a:solidFill>
                <a:latin typeface="+mn-ea"/>
                <a:cs typeface="+mn-ea"/>
              </a:rPr>
              <a:t>TODAY</a:t>
            </a:r>
            <a:r>
              <a:rPr lang="zh-CN" sz="2000" b="1">
                <a:solidFill>
                  <a:schemeClr val="accent1">
                    <a:lumMod val="50000"/>
                  </a:schemeClr>
                </a:solidFill>
                <a:latin typeface="+mn-ea"/>
                <a:cs typeface="+mn-ea"/>
              </a:rPr>
              <a:t>函数</a:t>
            </a:r>
            <a:r>
              <a:rPr lang="zh-CN" sz="1600" b="0">
                <a:latin typeface="+mn-ea"/>
                <a:cs typeface="+mn-ea"/>
              </a:rPr>
              <a:t>常用来计算过去到“今天”总共有多少天的计算上。</a:t>
            </a:r>
            <a:endParaRPr lang="zh-CN" sz="1600" b="0">
              <a:latin typeface="+mn-ea"/>
              <a:cs typeface="+mn-ea"/>
            </a:endParaRPr>
          </a:p>
          <a:p>
            <a:pPr indent="269875"/>
            <a:r>
              <a:rPr lang="zh-CN" sz="1600" b="0">
                <a:latin typeface="+mn-ea"/>
                <a:cs typeface="+mn-ea"/>
              </a:rPr>
              <a:t>例如，项目到今天总共进行多少天了？</a:t>
            </a:r>
            <a:endParaRPr lang="zh-CN" sz="1600" b="0">
              <a:latin typeface="+mn-ea"/>
              <a:cs typeface="+mn-ea"/>
            </a:endParaRPr>
          </a:p>
          <a:p>
            <a:pPr indent="269875"/>
            <a:r>
              <a:rPr lang="zh-CN" sz="1600" b="0">
                <a:latin typeface="+mn-ea"/>
                <a:cs typeface="+mn-ea"/>
              </a:rPr>
              <a:t>在一个单元格上输入开始日期，另一个单元格输入公式减去</a:t>
            </a:r>
            <a:r>
              <a:rPr lang="en-US" sz="1600" b="0">
                <a:latin typeface="+mn-ea"/>
                <a:cs typeface="+mn-ea"/>
              </a:rPr>
              <a:t>TODAY</a:t>
            </a:r>
            <a:r>
              <a:rPr lang="zh-CN" sz="1600" b="0">
                <a:latin typeface="+mn-ea"/>
                <a:cs typeface="+mn-ea"/>
              </a:rPr>
              <a:t>得到的日期，得出的数字就是项目进行的天数。</a:t>
            </a:r>
            <a:endParaRPr lang="zh-CN" sz="1600" b="0">
              <a:latin typeface="+mn-ea"/>
              <a:cs typeface="+mn-ea"/>
            </a:endParaRPr>
          </a:p>
          <a:p>
            <a:pPr indent="269875"/>
            <a:r>
              <a:rPr lang="zh-CN" sz="1600" b="0">
                <a:latin typeface="+mn-ea"/>
                <a:cs typeface="+mn-ea"/>
              </a:rPr>
              <a:t>请注意可能需要更改单元格的格式，才能正确显示所需要的日期和时间格式。</a:t>
            </a:r>
            <a:endParaRPr lang="zh-CN" altLang="en-US" sz="1600">
              <a:latin typeface="+mn-ea"/>
              <a:cs typeface="+mn-ea"/>
            </a:endParaRPr>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4"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2"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7" name="灯片编号占位符 1"/>
          <p:cNvSpPr>
            <a:spLocks noGrp="1"/>
          </p:cNvSpPr>
          <p:nvPr/>
        </p:nvSpPr>
        <p:spPr>
          <a:xfrm>
            <a:off x="7467600" y="6737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rot="2640000">
            <a:off x="483235" y="784860"/>
            <a:ext cx="337820"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6</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5" name="文本框 14"/>
          <p:cNvSpPr txBox="1"/>
          <p:nvPr/>
        </p:nvSpPr>
        <p:spPr>
          <a:xfrm>
            <a:off x="1189355" y="3822065"/>
            <a:ext cx="7158990" cy="2122805"/>
          </a:xfrm>
          <a:prstGeom prst="rect">
            <a:avLst/>
          </a:prstGeom>
          <a:noFill/>
          <a:ln w="9525">
            <a:noFill/>
          </a:ln>
        </p:spPr>
        <p:txBody>
          <a:bodyPr wrap="square">
            <a:spAutoFit/>
          </a:bodyPr>
          <a:lstStyle/>
          <a:p>
            <a:pPr indent="269875"/>
            <a:r>
              <a:rPr lang="en-US" sz="2000" b="1">
                <a:solidFill>
                  <a:schemeClr val="accent1">
                    <a:lumMod val="50000"/>
                  </a:schemeClr>
                </a:solidFill>
                <a:latin typeface="+mn-ea"/>
                <a:cs typeface="+mn-ea"/>
              </a:rPr>
              <a:t>HLOOKUP</a:t>
            </a:r>
            <a:r>
              <a:rPr lang="zh-CN" sz="2000" b="1">
                <a:solidFill>
                  <a:schemeClr val="accent1">
                    <a:lumMod val="50000"/>
                  </a:schemeClr>
                </a:solidFill>
                <a:latin typeface="+mn-ea"/>
                <a:cs typeface="+mn-ea"/>
              </a:rPr>
              <a:t>函数和</a:t>
            </a:r>
            <a:r>
              <a:rPr lang="en-US" sz="2000" b="1">
                <a:solidFill>
                  <a:schemeClr val="accent1">
                    <a:lumMod val="50000"/>
                  </a:schemeClr>
                </a:solidFill>
                <a:latin typeface="+mn-ea"/>
                <a:cs typeface="+mn-ea"/>
              </a:rPr>
              <a:t>VLOOKUP</a:t>
            </a:r>
            <a:r>
              <a:rPr lang="zh-CN" sz="2000" b="1">
                <a:solidFill>
                  <a:schemeClr val="accent1">
                    <a:lumMod val="50000"/>
                  </a:schemeClr>
                </a:solidFill>
                <a:latin typeface="+mn-ea"/>
                <a:cs typeface="+mn-ea"/>
              </a:rPr>
              <a:t>函数</a:t>
            </a:r>
            <a:r>
              <a:rPr lang="zh-CN" sz="1600" b="0">
                <a:latin typeface="+mn-ea"/>
                <a:cs typeface="+mn-ea"/>
              </a:rPr>
              <a:t>都可以用来在表格中查找数据。所谓的表格是指用户预先定义的行和列区域。具体来说，</a:t>
            </a:r>
            <a:r>
              <a:rPr lang="en-US" sz="1600" b="0">
                <a:latin typeface="+mn-ea"/>
                <a:cs typeface="+mn-ea"/>
              </a:rPr>
              <a:t>HLOOKUP</a:t>
            </a:r>
            <a:r>
              <a:rPr lang="zh-CN" sz="1600" b="0">
                <a:latin typeface="+mn-ea"/>
                <a:cs typeface="+mn-ea"/>
              </a:rPr>
              <a:t>返回的值与需要查找的值在同一列上，而</a:t>
            </a:r>
            <a:r>
              <a:rPr lang="en-US" sz="1600" b="0">
                <a:latin typeface="+mn-ea"/>
                <a:cs typeface="+mn-ea"/>
              </a:rPr>
              <a:t>VLOOKUP</a:t>
            </a:r>
            <a:r>
              <a:rPr lang="zh-CN" sz="1600" b="0">
                <a:latin typeface="+mn-ea"/>
                <a:cs typeface="+mn-ea"/>
              </a:rPr>
              <a:t>返回的值与需要查找的值在同一行上。两个函数的语法结构是：</a:t>
            </a:r>
            <a:endParaRPr lang="en-US" sz="1600" b="0">
              <a:latin typeface="+mn-ea"/>
              <a:cs typeface="+mn-ea"/>
            </a:endParaRPr>
          </a:p>
          <a:p>
            <a:pPr indent="269875"/>
            <a:r>
              <a:rPr lang="en-US" sz="1600" b="0">
                <a:latin typeface="+mn-ea"/>
                <a:cs typeface="+mn-ea"/>
              </a:rPr>
              <a:t>=HLOOKUP(</a:t>
            </a:r>
            <a:r>
              <a:rPr lang="zh-CN" sz="1600" b="0">
                <a:latin typeface="+mn-ea"/>
                <a:cs typeface="+mn-ea"/>
              </a:rPr>
              <a:t>查找值</a:t>
            </a:r>
            <a:r>
              <a:rPr lang="en-US" sz="1600" b="0">
                <a:latin typeface="+mn-ea"/>
                <a:cs typeface="+mn-ea"/>
              </a:rPr>
              <a:t>,</a:t>
            </a:r>
            <a:r>
              <a:rPr lang="zh-CN" sz="1600" b="0">
                <a:latin typeface="+mn-ea"/>
                <a:cs typeface="+mn-ea"/>
              </a:rPr>
              <a:t>区域</a:t>
            </a:r>
            <a:r>
              <a:rPr lang="en-US" sz="1600" b="0">
                <a:latin typeface="+mn-ea"/>
                <a:cs typeface="+mn-ea"/>
              </a:rPr>
              <a:t>,</a:t>
            </a:r>
            <a:r>
              <a:rPr lang="zh-CN" sz="1600" b="0">
                <a:latin typeface="+mn-ea"/>
                <a:cs typeface="+mn-ea"/>
              </a:rPr>
              <a:t>第几行</a:t>
            </a:r>
            <a:r>
              <a:rPr lang="en-US" sz="1600" b="0">
                <a:latin typeface="+mn-ea"/>
                <a:cs typeface="+mn-ea"/>
              </a:rPr>
              <a:t>,</a:t>
            </a:r>
            <a:r>
              <a:rPr lang="zh-CN" sz="1600" b="0">
                <a:latin typeface="+mn-ea"/>
                <a:cs typeface="+mn-ea"/>
              </a:rPr>
              <a:t>匹配方式</a:t>
            </a:r>
            <a:r>
              <a:rPr lang="en-US" sz="1600" b="0">
                <a:latin typeface="+mn-ea"/>
                <a:cs typeface="+mn-ea"/>
              </a:rPr>
              <a:t>)</a:t>
            </a:r>
            <a:endParaRPr lang="en-US" sz="1600" b="0">
              <a:latin typeface="+mn-ea"/>
              <a:cs typeface="+mn-ea"/>
            </a:endParaRPr>
          </a:p>
          <a:p>
            <a:pPr indent="269875"/>
            <a:r>
              <a:rPr lang="en-US" sz="1600" b="0">
                <a:latin typeface="+mn-ea"/>
                <a:cs typeface="+mn-ea"/>
              </a:rPr>
              <a:t>=VLOOKUP(</a:t>
            </a:r>
            <a:r>
              <a:rPr lang="zh-CN" sz="1600" b="0">
                <a:latin typeface="+mn-ea"/>
                <a:cs typeface="+mn-ea"/>
              </a:rPr>
              <a:t>查找值</a:t>
            </a:r>
            <a:r>
              <a:rPr lang="en-US" sz="1600" b="0">
                <a:latin typeface="+mn-ea"/>
                <a:cs typeface="+mn-ea"/>
              </a:rPr>
              <a:t>,</a:t>
            </a:r>
            <a:r>
              <a:rPr lang="zh-CN" sz="1600" b="0">
                <a:latin typeface="+mn-ea"/>
                <a:cs typeface="+mn-ea"/>
              </a:rPr>
              <a:t>区域</a:t>
            </a:r>
            <a:r>
              <a:rPr lang="en-US" sz="1600" b="0">
                <a:latin typeface="+mn-ea"/>
                <a:cs typeface="+mn-ea"/>
              </a:rPr>
              <a:t>,</a:t>
            </a:r>
            <a:r>
              <a:rPr lang="zh-CN" sz="1600" b="0">
                <a:latin typeface="+mn-ea"/>
                <a:cs typeface="+mn-ea"/>
              </a:rPr>
              <a:t>第几列</a:t>
            </a:r>
            <a:r>
              <a:rPr lang="en-US" sz="1600" b="0">
                <a:latin typeface="+mn-ea"/>
                <a:cs typeface="+mn-ea"/>
              </a:rPr>
              <a:t>,</a:t>
            </a:r>
            <a:r>
              <a:rPr lang="zh-CN" sz="1600" b="0">
                <a:latin typeface="+mn-ea"/>
                <a:cs typeface="+mn-ea"/>
              </a:rPr>
              <a:t>匹配方式</a:t>
            </a:r>
            <a:r>
              <a:rPr lang="en-US" sz="1600" b="0">
                <a:latin typeface="+mn-ea"/>
                <a:cs typeface="+mn-ea"/>
              </a:rPr>
              <a:t>)</a:t>
            </a:r>
            <a:endParaRPr lang="zh-CN" sz="1600" b="0">
              <a:latin typeface="+mn-ea"/>
              <a:cs typeface="+mn-ea"/>
            </a:endParaRPr>
          </a:p>
          <a:p>
            <a:pPr indent="269875"/>
            <a:r>
              <a:rPr lang="zh-CN" sz="1600" b="0">
                <a:latin typeface="+mn-ea"/>
                <a:cs typeface="+mn-ea"/>
              </a:rPr>
              <a:t>这两个函数的第一个参数是需要查找的值，如果在表格中查找到这个值，则返回一个不同的值。</a:t>
            </a:r>
            <a:endParaRPr lang="zh-CN" altLang="en-US" sz="1600">
              <a:latin typeface="+mn-ea"/>
              <a:cs typeface="+mn-ea"/>
            </a:endParaRPr>
          </a:p>
        </p:txBody>
      </p:sp>
      <p:sp>
        <p:nvSpPr>
          <p:cNvPr id="20" name="矩形 19"/>
          <p:cNvSpPr/>
          <p:nvPr/>
        </p:nvSpPr>
        <p:spPr>
          <a:xfrm rot="1680000">
            <a:off x="483235" y="3748405"/>
            <a:ext cx="337820"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7</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943610" y="1163955"/>
            <a:ext cx="7945120" cy="2122805"/>
          </a:xfrm>
          <a:prstGeom prst="rect">
            <a:avLst/>
          </a:prstGeom>
          <a:noFill/>
          <a:ln w="9525">
            <a:noFill/>
          </a:ln>
        </p:spPr>
        <p:txBody>
          <a:bodyPr wrap="square">
            <a:spAutoFit/>
          </a:bodyPr>
          <a:lstStyle/>
          <a:p>
            <a:pPr indent="269875"/>
            <a:r>
              <a:rPr lang="en-US" sz="2000" b="1">
                <a:solidFill>
                  <a:schemeClr val="accent1">
                    <a:lumMod val="50000"/>
                  </a:schemeClr>
                </a:solidFill>
                <a:latin typeface="+mn-ea"/>
                <a:cs typeface="+mn-ea"/>
              </a:rPr>
              <a:t>ISNUMBER</a:t>
            </a:r>
            <a:r>
              <a:rPr lang="zh-CN" sz="2000" b="1">
                <a:solidFill>
                  <a:schemeClr val="accent1">
                    <a:lumMod val="50000"/>
                  </a:schemeClr>
                </a:solidFill>
                <a:latin typeface="+mn-ea"/>
                <a:cs typeface="+mn-ea"/>
              </a:rPr>
              <a:t>函数、</a:t>
            </a:r>
            <a:r>
              <a:rPr lang="en-US" sz="2000" b="1">
                <a:solidFill>
                  <a:schemeClr val="accent1">
                    <a:lumMod val="50000"/>
                  </a:schemeClr>
                </a:solidFill>
                <a:latin typeface="+mn-ea"/>
                <a:cs typeface="+mn-ea"/>
              </a:rPr>
              <a:t>ISTEXT</a:t>
            </a:r>
            <a:r>
              <a:rPr lang="zh-CN" sz="2000" b="1">
                <a:solidFill>
                  <a:schemeClr val="accent1">
                    <a:lumMod val="50000"/>
                  </a:schemeClr>
                </a:solidFill>
                <a:latin typeface="+mn-ea"/>
                <a:cs typeface="+mn-ea"/>
              </a:rPr>
              <a:t>函数和</a:t>
            </a:r>
            <a:r>
              <a:rPr lang="en-US" sz="2000" b="1">
                <a:solidFill>
                  <a:schemeClr val="accent1">
                    <a:lumMod val="50000"/>
                  </a:schemeClr>
                </a:solidFill>
                <a:latin typeface="+mn-ea"/>
                <a:cs typeface="+mn-ea"/>
              </a:rPr>
              <a:t>ISLOGICAL</a:t>
            </a:r>
            <a:r>
              <a:rPr lang="zh-CN" sz="2000" b="1">
                <a:solidFill>
                  <a:schemeClr val="accent1">
                    <a:lumMod val="50000"/>
                  </a:schemeClr>
                </a:solidFill>
                <a:latin typeface="+mn-ea"/>
                <a:cs typeface="+mn-ea"/>
              </a:rPr>
              <a:t>函数</a:t>
            </a:r>
            <a:endParaRPr lang="zh-CN" sz="2000" b="1">
              <a:solidFill>
                <a:schemeClr val="accent1">
                  <a:lumMod val="50000"/>
                </a:schemeClr>
              </a:solidFill>
              <a:latin typeface="+mn-ea"/>
              <a:cs typeface="+mn-ea"/>
            </a:endParaRPr>
          </a:p>
          <a:p>
            <a:pPr indent="269875"/>
            <a:r>
              <a:rPr lang="zh-CN" sz="1600" b="0">
                <a:latin typeface="+mn-ea"/>
                <a:cs typeface="+mn-ea"/>
              </a:rPr>
              <a:t>这</a:t>
            </a:r>
            <a:r>
              <a:rPr lang="en-US" sz="1600" b="0">
                <a:latin typeface="+mn-ea"/>
                <a:cs typeface="+mn-ea"/>
              </a:rPr>
              <a:t>3</a:t>
            </a:r>
            <a:r>
              <a:rPr lang="zh-CN" sz="1600" b="0">
                <a:latin typeface="+mn-ea"/>
                <a:cs typeface="+mn-ea"/>
              </a:rPr>
              <a:t>个函数的功能是判断</a:t>
            </a:r>
            <a:r>
              <a:rPr lang="en-US" sz="1600" b="0">
                <a:latin typeface="+mn-ea"/>
                <a:cs typeface="+mn-ea"/>
              </a:rPr>
              <a:t>Excel</a:t>
            </a:r>
            <a:r>
              <a:rPr lang="zh-CN" sz="1600" b="0">
                <a:latin typeface="+mn-ea"/>
                <a:cs typeface="+mn-ea"/>
              </a:rPr>
              <a:t>的数据类型，</a:t>
            </a:r>
            <a:r>
              <a:rPr lang="en-US" sz="1600" b="0">
                <a:latin typeface="+mn-ea"/>
                <a:cs typeface="+mn-ea"/>
              </a:rPr>
              <a:t>ISNUMBER</a:t>
            </a:r>
            <a:r>
              <a:rPr lang="zh-CN" sz="1600" b="0">
                <a:latin typeface="+mn-ea"/>
                <a:cs typeface="+mn-ea"/>
              </a:rPr>
              <a:t>函数判断单元格中的值是否是数字，</a:t>
            </a:r>
            <a:r>
              <a:rPr lang="en-US" sz="1600" b="0">
                <a:latin typeface="+mn-ea"/>
                <a:cs typeface="+mn-ea"/>
              </a:rPr>
              <a:t>ISTEXT</a:t>
            </a:r>
            <a:r>
              <a:rPr lang="zh-CN" sz="1600" b="0">
                <a:latin typeface="+mn-ea"/>
                <a:cs typeface="+mn-ea"/>
              </a:rPr>
              <a:t>函数判断单元格中的值是否是文本，</a:t>
            </a:r>
            <a:r>
              <a:rPr lang="en-US" sz="1600" b="0">
                <a:latin typeface="+mn-ea"/>
                <a:cs typeface="+mn-ea"/>
              </a:rPr>
              <a:t>ISLOGICAL</a:t>
            </a:r>
            <a:r>
              <a:rPr lang="zh-CN" sz="1600" b="0">
                <a:latin typeface="+mn-ea"/>
                <a:cs typeface="+mn-ea"/>
              </a:rPr>
              <a:t>函数判断单元格中的值是</a:t>
            </a:r>
            <a:r>
              <a:rPr lang="en-US" sz="1600" b="0">
                <a:latin typeface="+mn-ea"/>
                <a:cs typeface="+mn-ea"/>
              </a:rPr>
              <a:t>TRUE</a:t>
            </a:r>
            <a:r>
              <a:rPr lang="zh-CN" sz="1600" b="0">
                <a:latin typeface="+mn-ea"/>
                <a:cs typeface="+mn-ea"/>
              </a:rPr>
              <a:t>或</a:t>
            </a:r>
            <a:r>
              <a:rPr lang="en-US" sz="1600" b="0">
                <a:latin typeface="+mn-ea"/>
                <a:cs typeface="+mn-ea"/>
              </a:rPr>
              <a:t>FALSE</a:t>
            </a:r>
            <a:r>
              <a:rPr lang="zh-CN" sz="1600" b="0">
                <a:latin typeface="+mn-ea"/>
                <a:cs typeface="+mn-ea"/>
              </a:rPr>
              <a:t>，这</a:t>
            </a:r>
            <a:r>
              <a:rPr lang="en-US" sz="1600" b="0">
                <a:latin typeface="+mn-ea"/>
                <a:cs typeface="+mn-ea"/>
              </a:rPr>
              <a:t>3</a:t>
            </a:r>
            <a:r>
              <a:rPr lang="zh-CN" sz="1600" b="0">
                <a:latin typeface="+mn-ea"/>
                <a:cs typeface="+mn-ea"/>
              </a:rPr>
              <a:t>个函数的返回值均为</a:t>
            </a:r>
            <a:r>
              <a:rPr lang="en-US" sz="1600" b="0">
                <a:latin typeface="+mn-ea"/>
                <a:cs typeface="+mn-ea"/>
              </a:rPr>
              <a:t>TRUE</a:t>
            </a:r>
            <a:r>
              <a:rPr lang="zh-CN" sz="1600" b="0">
                <a:latin typeface="+mn-ea"/>
                <a:cs typeface="+mn-ea"/>
              </a:rPr>
              <a:t>或</a:t>
            </a:r>
            <a:r>
              <a:rPr lang="en-US" sz="1600" b="0">
                <a:latin typeface="+mn-ea"/>
                <a:cs typeface="+mn-ea"/>
              </a:rPr>
              <a:t>FALSE</a:t>
            </a:r>
            <a:r>
              <a:rPr lang="zh-CN" sz="1600" b="0">
                <a:latin typeface="+mn-ea"/>
                <a:cs typeface="+mn-ea"/>
              </a:rPr>
              <a:t>。</a:t>
            </a:r>
            <a:endParaRPr lang="zh-CN" sz="1600" b="0">
              <a:latin typeface="+mn-ea"/>
              <a:cs typeface="+mn-ea"/>
            </a:endParaRPr>
          </a:p>
          <a:p>
            <a:pPr indent="269875"/>
            <a:r>
              <a:rPr lang="zh-CN" sz="1600" b="0">
                <a:latin typeface="+mn-ea"/>
                <a:cs typeface="+mn-ea"/>
              </a:rPr>
              <a:t>语法结构是：</a:t>
            </a:r>
            <a:endParaRPr lang="en-US" sz="1600" b="0">
              <a:latin typeface="+mn-ea"/>
              <a:cs typeface="+mn-ea"/>
            </a:endParaRPr>
          </a:p>
          <a:p>
            <a:pPr indent="269875"/>
            <a:r>
              <a:rPr lang="en-US" sz="1600" b="0">
                <a:latin typeface="+mn-ea"/>
                <a:cs typeface="+mn-ea"/>
              </a:rPr>
              <a:t>=ISNUMBER(value)</a:t>
            </a:r>
            <a:endParaRPr lang="en-US" sz="1600" b="0">
              <a:latin typeface="+mn-ea"/>
              <a:cs typeface="+mn-ea"/>
            </a:endParaRPr>
          </a:p>
          <a:p>
            <a:pPr indent="269875"/>
            <a:r>
              <a:rPr lang="en-US" sz="1600" b="0">
                <a:latin typeface="+mn-ea"/>
                <a:cs typeface="+mn-ea"/>
              </a:rPr>
              <a:t>=ISTEXT(value)</a:t>
            </a:r>
            <a:endParaRPr lang="en-US" sz="1600" b="0">
              <a:latin typeface="+mn-ea"/>
              <a:cs typeface="+mn-ea"/>
            </a:endParaRPr>
          </a:p>
          <a:p>
            <a:pPr indent="0" fontAlgn="auto"/>
            <a:r>
              <a:rPr lang="zh-CN" altLang="en-US" sz="1600">
                <a:latin typeface="+mn-ea"/>
                <a:cs typeface="+mn-ea"/>
              </a:rPr>
              <a:t>=ISLOGICAL(value)</a:t>
            </a:r>
            <a:endParaRPr lang="zh-CN" altLang="en-US" sz="1600">
              <a:latin typeface="+mn-ea"/>
              <a:cs typeface="+mn-ea"/>
            </a:endParaRPr>
          </a:p>
        </p:txBody>
      </p:sp>
      <p:sp>
        <p:nvSpPr>
          <p:cNvPr id="14" name="矩形 13"/>
          <p:cNvSpPr/>
          <p:nvPr/>
        </p:nvSpPr>
        <p:spPr>
          <a:xfrm rot="1560000">
            <a:off x="350520" y="851535"/>
            <a:ext cx="530225"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8</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5" name="文本框 14"/>
          <p:cNvSpPr txBox="1"/>
          <p:nvPr/>
        </p:nvSpPr>
        <p:spPr>
          <a:xfrm>
            <a:off x="943610" y="3503930"/>
            <a:ext cx="7944485" cy="2122805"/>
          </a:xfrm>
          <a:prstGeom prst="rect">
            <a:avLst/>
          </a:prstGeom>
          <a:noFill/>
          <a:ln w="9525">
            <a:noFill/>
          </a:ln>
        </p:spPr>
        <p:txBody>
          <a:bodyPr wrap="square">
            <a:spAutoFit/>
          </a:bodyPr>
          <a:lstStyle/>
          <a:p>
            <a:pPr indent="281940"/>
            <a:r>
              <a:rPr lang="en-US" sz="2000" b="1">
                <a:solidFill>
                  <a:schemeClr val="accent1">
                    <a:lumMod val="50000"/>
                  </a:schemeClr>
                </a:solidFill>
                <a:latin typeface="+mn-ea"/>
                <a:cs typeface="+mn-ea"/>
              </a:rPr>
              <a:t>MAX</a:t>
            </a:r>
            <a:r>
              <a:rPr lang="zh-CN" sz="2000" b="1">
                <a:solidFill>
                  <a:schemeClr val="accent1">
                    <a:lumMod val="50000"/>
                  </a:schemeClr>
                </a:solidFill>
                <a:latin typeface="+mn-ea"/>
                <a:cs typeface="+mn-ea"/>
              </a:rPr>
              <a:t>函数和</a:t>
            </a:r>
            <a:r>
              <a:rPr lang="en-US" sz="2000" b="1">
                <a:solidFill>
                  <a:schemeClr val="accent1">
                    <a:lumMod val="50000"/>
                  </a:schemeClr>
                </a:solidFill>
                <a:latin typeface="+mn-ea"/>
                <a:cs typeface="+mn-ea"/>
              </a:rPr>
              <a:t>MIN</a:t>
            </a:r>
            <a:r>
              <a:rPr lang="zh-CN" sz="2000" b="1">
                <a:solidFill>
                  <a:schemeClr val="accent1">
                    <a:lumMod val="50000"/>
                  </a:schemeClr>
                </a:solidFill>
                <a:latin typeface="+mn-ea"/>
                <a:cs typeface="+mn-ea"/>
              </a:rPr>
              <a:t>函数</a:t>
            </a:r>
            <a:r>
              <a:rPr lang="zh-CN" sz="1600" b="0">
                <a:latin typeface="+mn-ea"/>
                <a:cs typeface="+mn-ea"/>
              </a:rPr>
              <a:t>是在单元格区域中找到最大和最小的数值。两个函数可以拥有</a:t>
            </a:r>
            <a:r>
              <a:rPr lang="en-US" sz="1600" b="0">
                <a:latin typeface="+mn-ea"/>
                <a:cs typeface="+mn-ea"/>
              </a:rPr>
              <a:t>30</a:t>
            </a:r>
            <a:r>
              <a:rPr lang="zh-CN" sz="1600" b="0">
                <a:latin typeface="+mn-ea"/>
                <a:cs typeface="+mn-ea"/>
              </a:rPr>
              <a:t>个参数，参数还可以是单元格区域。两个函数的语法结构是：</a:t>
            </a:r>
            <a:endParaRPr lang="en-US" sz="1600" b="0">
              <a:latin typeface="+mn-ea"/>
              <a:cs typeface="+mn-ea"/>
            </a:endParaRPr>
          </a:p>
          <a:p>
            <a:pPr indent="281940"/>
            <a:r>
              <a:rPr lang="en-US" sz="1600" b="0">
                <a:latin typeface="+mn-ea"/>
                <a:cs typeface="+mn-ea"/>
              </a:rPr>
              <a:t>=MAX(number1,[number2], …)</a:t>
            </a:r>
            <a:endParaRPr lang="en-US" sz="1600" b="0">
              <a:latin typeface="+mn-ea"/>
              <a:cs typeface="+mn-ea"/>
            </a:endParaRPr>
          </a:p>
          <a:p>
            <a:pPr indent="281940"/>
            <a:r>
              <a:rPr lang="en-US" sz="1600" b="0">
                <a:latin typeface="+mn-ea"/>
                <a:cs typeface="+mn-ea"/>
              </a:rPr>
              <a:t>=MIN(number1,[number2], …)</a:t>
            </a:r>
            <a:endParaRPr lang="zh-CN" sz="1600" b="0">
              <a:latin typeface="+mn-ea"/>
              <a:cs typeface="+mn-ea"/>
            </a:endParaRPr>
          </a:p>
          <a:p>
            <a:pPr indent="281940"/>
            <a:r>
              <a:rPr lang="zh-CN" sz="1600" b="0">
                <a:latin typeface="+mn-ea"/>
                <a:cs typeface="+mn-ea"/>
              </a:rPr>
              <a:t>使用一个单元格区域的语法结构：</a:t>
            </a:r>
            <a:endParaRPr lang="en-US" sz="1600" b="0">
              <a:latin typeface="+mn-ea"/>
              <a:cs typeface="+mn-ea"/>
            </a:endParaRPr>
          </a:p>
          <a:p>
            <a:pPr indent="281940"/>
            <a:r>
              <a:rPr lang="en-US" sz="1600" b="0">
                <a:latin typeface="+mn-ea"/>
                <a:cs typeface="+mn-ea"/>
              </a:rPr>
              <a:t>=MAX(A1:A12)</a:t>
            </a:r>
            <a:endParaRPr lang="zh-CN" sz="1600" b="0">
              <a:latin typeface="+mn-ea"/>
              <a:cs typeface="+mn-ea"/>
            </a:endParaRPr>
          </a:p>
          <a:p>
            <a:pPr indent="281940"/>
            <a:r>
              <a:rPr lang="zh-CN" sz="1600" b="0">
                <a:latin typeface="+mn-ea"/>
                <a:cs typeface="+mn-ea"/>
              </a:rPr>
              <a:t>使用多个单元格区域的语法结构：</a:t>
            </a:r>
            <a:endParaRPr lang="en-US" sz="1600" b="0">
              <a:latin typeface="+mn-ea"/>
              <a:cs typeface="+mn-ea"/>
            </a:endParaRPr>
          </a:p>
          <a:p>
            <a:pPr indent="281940"/>
            <a:r>
              <a:rPr lang="en-US" sz="1600" b="0">
                <a:latin typeface="+mn-ea"/>
                <a:cs typeface="+mn-ea"/>
              </a:rPr>
              <a:t>=MAX(A1:A12, B1:B12)</a:t>
            </a:r>
            <a:endParaRPr lang="zh-CN" altLang="en-US" sz="1600">
              <a:latin typeface="+mn-ea"/>
              <a:cs typeface="+mn-ea"/>
            </a:endParaRPr>
          </a:p>
        </p:txBody>
      </p:sp>
      <p:sp>
        <p:nvSpPr>
          <p:cNvPr id="16" name="矩形 15"/>
          <p:cNvSpPr/>
          <p:nvPr/>
        </p:nvSpPr>
        <p:spPr>
          <a:xfrm rot="1620000">
            <a:off x="357505" y="3093720"/>
            <a:ext cx="530225" cy="1198880"/>
          </a:xfrm>
          <a:prstGeom prst="rect">
            <a:avLst/>
          </a:prstGeom>
          <a:noFill/>
          <a:ln>
            <a:noFill/>
          </a:ln>
        </p:spPr>
        <p:txBody>
          <a:bodyPr wrap="squar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9</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758950" y="2064385"/>
            <a:ext cx="6674485" cy="1091565"/>
          </a:xfrm>
          <a:prstGeom prst="rect">
            <a:avLst/>
          </a:prstGeom>
          <a:noFill/>
          <a:ln w="9525">
            <a:noFill/>
          </a:ln>
        </p:spPr>
        <p:txBody>
          <a:bodyPr wrap="square">
            <a:spAutoFit/>
          </a:bodyPr>
          <a:lstStyle/>
          <a:p>
            <a:pPr indent="281940"/>
            <a:r>
              <a:rPr lang="en-US" sz="1300" b="0">
                <a:latin typeface="+mn-ea"/>
                <a:cs typeface="+mn-ea"/>
              </a:rPr>
              <a:t>① SUMIF</a:t>
            </a:r>
            <a:r>
              <a:rPr lang="zh-CN" sz="1300" b="0">
                <a:latin typeface="+mn-ea"/>
                <a:cs typeface="+mn-ea"/>
              </a:rPr>
              <a:t>函数有</a:t>
            </a:r>
            <a:r>
              <a:rPr lang="en-US" sz="1300" b="0">
                <a:latin typeface="+mn-ea"/>
                <a:cs typeface="+mn-ea"/>
              </a:rPr>
              <a:t>3</a:t>
            </a:r>
            <a:r>
              <a:rPr lang="zh-CN" sz="1300" b="0">
                <a:latin typeface="+mn-ea"/>
                <a:cs typeface="+mn-ea"/>
              </a:rPr>
              <a:t>个参数，其语法结构：</a:t>
            </a:r>
            <a:endParaRPr lang="en-US" sz="1300" b="0">
              <a:latin typeface="+mn-ea"/>
              <a:cs typeface="+mn-ea"/>
            </a:endParaRPr>
          </a:p>
          <a:p>
            <a:pPr indent="281940"/>
            <a:r>
              <a:rPr lang="en-US" sz="1300" b="0">
                <a:latin typeface="+mn-ea"/>
                <a:cs typeface="+mn-ea"/>
              </a:rPr>
              <a:t>=SUMIF(</a:t>
            </a:r>
            <a:r>
              <a:rPr lang="zh-CN" sz="1300" b="0">
                <a:latin typeface="+mn-ea"/>
                <a:cs typeface="+mn-ea"/>
              </a:rPr>
              <a:t>判断范围</a:t>
            </a:r>
            <a:r>
              <a:rPr lang="en-US" sz="1300" b="0">
                <a:latin typeface="+mn-ea"/>
                <a:cs typeface="+mn-ea"/>
              </a:rPr>
              <a:t>,</a:t>
            </a:r>
            <a:r>
              <a:rPr lang="zh-CN" sz="1300" b="0">
                <a:latin typeface="+mn-ea"/>
                <a:cs typeface="+mn-ea"/>
              </a:rPr>
              <a:t>判断要求</a:t>
            </a:r>
            <a:r>
              <a:rPr lang="en-US" sz="1300" b="0">
                <a:latin typeface="+mn-ea"/>
                <a:cs typeface="+mn-ea"/>
              </a:rPr>
              <a:t>,</a:t>
            </a:r>
            <a:r>
              <a:rPr lang="zh-CN" sz="1300" b="0">
                <a:latin typeface="+mn-ea"/>
                <a:cs typeface="+mn-ea"/>
              </a:rPr>
              <a:t>汇总的区域</a:t>
            </a:r>
            <a:r>
              <a:rPr lang="en-US" sz="1300" b="0">
                <a:latin typeface="+mn-ea"/>
                <a:cs typeface="+mn-ea"/>
              </a:rPr>
              <a:t>)</a:t>
            </a:r>
            <a:endParaRPr lang="zh-CN" sz="1300" b="0">
              <a:latin typeface="+mn-ea"/>
              <a:cs typeface="+mn-ea"/>
            </a:endParaRPr>
          </a:p>
          <a:p>
            <a:pPr indent="281940"/>
            <a:r>
              <a:rPr lang="zh-CN" sz="1300" b="0">
                <a:latin typeface="+mn-ea"/>
                <a:cs typeface="+mn-ea"/>
              </a:rPr>
              <a:t>第一个参数可以与第三个参数不同，即实际需要汇总的区域可以不是应用判断要求的区域。第三个参数可以忽略，忽略的情况下，第一个参数应用条件判断的单元格区域就会用来作为需要求和的区域。</a:t>
            </a:r>
            <a:endParaRPr lang="zh-CN" altLang="en-US" sz="1300">
              <a:latin typeface="+mn-ea"/>
              <a:cs typeface="+mn-ea"/>
            </a:endParaRPr>
          </a:p>
        </p:txBody>
      </p:sp>
      <p:sp>
        <p:nvSpPr>
          <p:cNvPr id="16" name="文本框 15"/>
          <p:cNvSpPr txBox="1"/>
          <p:nvPr/>
        </p:nvSpPr>
        <p:spPr>
          <a:xfrm>
            <a:off x="1657350" y="3155950"/>
            <a:ext cx="6674485" cy="1291590"/>
          </a:xfrm>
          <a:prstGeom prst="rect">
            <a:avLst/>
          </a:prstGeom>
          <a:noFill/>
          <a:ln w="9525">
            <a:noFill/>
          </a:ln>
        </p:spPr>
        <p:txBody>
          <a:bodyPr wrap="square">
            <a:spAutoFit/>
          </a:bodyPr>
          <a:lstStyle/>
          <a:p>
            <a:pPr indent="281940"/>
            <a:r>
              <a:rPr lang="en-US" sz="1300" b="0">
                <a:latin typeface="+mn-ea"/>
                <a:cs typeface="+mn-ea"/>
              </a:rPr>
              <a:t>② COUNTIF</a:t>
            </a:r>
            <a:r>
              <a:rPr lang="zh-CN" sz="1300" b="0">
                <a:latin typeface="+mn-ea"/>
                <a:cs typeface="+mn-ea"/>
              </a:rPr>
              <a:t>函数用来计算单元格区域内符合条件的单元格个数。</a:t>
            </a:r>
            <a:r>
              <a:rPr lang="en-US" sz="1300" b="0">
                <a:latin typeface="+mn-ea"/>
                <a:cs typeface="+mn-ea"/>
              </a:rPr>
              <a:t>COUNTIF</a:t>
            </a:r>
            <a:r>
              <a:rPr lang="zh-CN" sz="1300" b="0">
                <a:latin typeface="+mn-ea"/>
                <a:cs typeface="+mn-ea"/>
              </a:rPr>
              <a:t>函数只有两个参数，其语法结构：</a:t>
            </a:r>
            <a:endParaRPr lang="en-US" sz="1300" b="0">
              <a:latin typeface="+mn-ea"/>
              <a:cs typeface="+mn-ea"/>
            </a:endParaRPr>
          </a:p>
          <a:p>
            <a:pPr indent="281940"/>
            <a:r>
              <a:rPr lang="en-US" sz="1300" b="0">
                <a:latin typeface="+mn-ea"/>
                <a:cs typeface="+mn-ea"/>
              </a:rPr>
              <a:t>=COUNTIF(</a:t>
            </a:r>
            <a:r>
              <a:rPr lang="zh-CN" sz="1300" b="0">
                <a:latin typeface="+mn-ea"/>
                <a:cs typeface="+mn-ea"/>
              </a:rPr>
              <a:t>单元格区域</a:t>
            </a:r>
            <a:r>
              <a:rPr lang="en-US" sz="1300" b="0">
                <a:latin typeface="+mn-ea"/>
                <a:cs typeface="+mn-ea"/>
              </a:rPr>
              <a:t>,</a:t>
            </a:r>
            <a:r>
              <a:rPr lang="zh-CN" sz="1300" b="0">
                <a:latin typeface="+mn-ea"/>
                <a:cs typeface="+mn-ea"/>
              </a:rPr>
              <a:t>计算的条件</a:t>
            </a:r>
            <a:r>
              <a:rPr lang="en-US" sz="1300" b="0">
                <a:latin typeface="+mn-ea"/>
                <a:cs typeface="+mn-ea"/>
              </a:rPr>
              <a:t>)</a:t>
            </a:r>
            <a:endParaRPr lang="zh-CN" sz="1300" b="0">
              <a:latin typeface="+mn-ea"/>
              <a:cs typeface="+mn-ea"/>
            </a:endParaRPr>
          </a:p>
          <a:p>
            <a:pPr indent="281940"/>
            <a:r>
              <a:rPr lang="zh-CN" sz="1300" b="0">
                <a:latin typeface="+mn-ea"/>
                <a:cs typeface="+mn-ea"/>
              </a:rPr>
              <a:t>如果其中一个单元格的值符合条件，则不管单元格里面的值是多少，返回值是</a:t>
            </a:r>
            <a:r>
              <a:rPr lang="en-US" sz="1300" b="0">
                <a:latin typeface="+mn-ea"/>
                <a:cs typeface="+mn-ea"/>
              </a:rPr>
              <a:t>1</a:t>
            </a:r>
            <a:r>
              <a:rPr lang="zh-CN" sz="1300" b="0">
                <a:latin typeface="+mn-ea"/>
                <a:cs typeface="+mn-ea"/>
              </a:rPr>
              <a:t>。利用这一特性可以进行重复数据的处理。</a:t>
            </a:r>
            <a:endParaRPr lang="zh-CN" sz="1300" b="0">
              <a:latin typeface="+mn-ea"/>
              <a:cs typeface="+mn-ea"/>
            </a:endParaRPr>
          </a:p>
          <a:p>
            <a:pPr indent="281940"/>
            <a:r>
              <a:rPr lang="zh-CN" sz="1300" b="0">
                <a:latin typeface="+mn-ea"/>
                <a:cs typeface="+mn-ea"/>
              </a:rPr>
              <a:t>例如：对图</a:t>
            </a:r>
            <a:r>
              <a:rPr lang="en-US" sz="1300" b="0">
                <a:latin typeface="+mn-ea"/>
                <a:cs typeface="+mn-ea"/>
              </a:rPr>
              <a:t>4-20</a:t>
            </a:r>
            <a:r>
              <a:rPr lang="zh-CN" sz="1300" b="0">
                <a:latin typeface="+mn-ea"/>
                <a:cs typeface="+mn-ea"/>
              </a:rPr>
              <a:t>中的数据进行处理，分别找出重复值和非重复值。</a:t>
            </a:r>
            <a:endParaRPr lang="zh-CN" altLang="en-US" sz="1300">
              <a:latin typeface="+mn-ea"/>
              <a:cs typeface="+mn-ea"/>
            </a:endParaRPr>
          </a:p>
        </p:txBody>
      </p:sp>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1758950" y="1261110"/>
            <a:ext cx="6674485" cy="645160"/>
          </a:xfrm>
          <a:prstGeom prst="rect">
            <a:avLst/>
          </a:prstGeom>
          <a:noFill/>
          <a:ln w="9525">
            <a:noFill/>
          </a:ln>
        </p:spPr>
        <p:txBody>
          <a:bodyPr wrap="square">
            <a:spAutoFit/>
          </a:bodyPr>
          <a:lstStyle/>
          <a:p>
            <a:pPr indent="281940"/>
            <a:r>
              <a:rPr lang="en-US" sz="2000" b="1">
                <a:solidFill>
                  <a:schemeClr val="accent1">
                    <a:lumMod val="50000"/>
                  </a:schemeClr>
                </a:solidFill>
                <a:latin typeface="+mn-ea"/>
                <a:cs typeface="+mn-ea"/>
              </a:rPr>
              <a:t>SUMIF</a:t>
            </a:r>
            <a:r>
              <a:rPr lang="zh-CN" sz="2000" b="1">
                <a:solidFill>
                  <a:schemeClr val="accent1">
                    <a:lumMod val="50000"/>
                  </a:schemeClr>
                </a:solidFill>
                <a:latin typeface="+mn-ea"/>
                <a:cs typeface="+mn-ea"/>
              </a:rPr>
              <a:t>函数和</a:t>
            </a:r>
            <a:r>
              <a:rPr lang="en-US" sz="2000" b="1">
                <a:solidFill>
                  <a:schemeClr val="accent1">
                    <a:lumMod val="50000"/>
                  </a:schemeClr>
                </a:solidFill>
                <a:latin typeface="+mn-ea"/>
                <a:cs typeface="+mn-ea"/>
              </a:rPr>
              <a:t>COUNTIF</a:t>
            </a:r>
            <a:r>
              <a:rPr lang="zh-CN" sz="2000" b="1">
                <a:solidFill>
                  <a:schemeClr val="accent1">
                    <a:lumMod val="50000"/>
                  </a:schemeClr>
                </a:solidFill>
                <a:latin typeface="+mn-ea"/>
                <a:cs typeface="+mn-ea"/>
              </a:rPr>
              <a:t>函数</a:t>
            </a:r>
            <a:r>
              <a:rPr lang="zh-CN" sz="1600" b="0">
                <a:latin typeface="+mn-ea"/>
                <a:cs typeface="+mn-ea"/>
              </a:rPr>
              <a:t>分别根据条件汇总或计算单元格个数，</a:t>
            </a:r>
            <a:r>
              <a:rPr lang="en-US" sz="1600" b="0">
                <a:latin typeface="+mn-ea"/>
                <a:cs typeface="+mn-ea"/>
              </a:rPr>
              <a:t>Excel</a:t>
            </a:r>
            <a:r>
              <a:rPr lang="zh-CN" sz="1600" b="0">
                <a:latin typeface="+mn-ea"/>
                <a:cs typeface="+mn-ea"/>
              </a:rPr>
              <a:t>的计算功能因此大大增强。</a:t>
            </a:r>
            <a:endParaRPr lang="zh-CN" altLang="en-US" sz="1600">
              <a:latin typeface="+mn-ea"/>
              <a:cs typeface="+mn-ea"/>
            </a:endParaRPr>
          </a:p>
        </p:txBody>
      </p:sp>
      <p:grpSp>
        <p:nvGrpSpPr>
          <p:cNvPr id="22" name="组合 21"/>
          <p:cNvGrpSpPr/>
          <p:nvPr/>
        </p:nvGrpSpPr>
        <p:grpSpPr>
          <a:xfrm>
            <a:off x="1581150" y="668020"/>
            <a:ext cx="6423025" cy="5407025"/>
            <a:chOff x="-3931" y="7110"/>
            <a:chExt cx="10115" cy="8515"/>
          </a:xfrm>
        </p:grpSpPr>
        <p:pic>
          <p:nvPicPr>
            <p:cNvPr id="23" name="图片 554" descr="说明: http://s14.sinaimg.cn/large/7d20169cgx6DhRk3CWN1d&amp;690"/>
            <p:cNvPicPr>
              <a:picLocks noChangeAspect="1"/>
            </p:cNvPicPr>
            <p:nvPr/>
          </p:nvPicPr>
          <p:blipFill>
            <a:blip r:embed="rId1"/>
            <a:stretch>
              <a:fillRect/>
            </a:stretch>
          </p:blipFill>
          <p:spPr>
            <a:xfrm>
              <a:off x="-3931" y="7110"/>
              <a:ext cx="10115" cy="7760"/>
            </a:xfrm>
            <a:prstGeom prst="rect">
              <a:avLst/>
            </a:prstGeom>
            <a:noFill/>
            <a:ln w="9525">
              <a:noFill/>
            </a:ln>
          </p:spPr>
        </p:pic>
        <p:sp>
          <p:nvSpPr>
            <p:cNvPr id="24" name="文本框 23"/>
            <p:cNvSpPr txBox="1"/>
            <p:nvPr/>
          </p:nvSpPr>
          <p:spPr>
            <a:xfrm>
              <a:off x="-3141" y="15191"/>
              <a:ext cx="8000" cy="434"/>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4-20  </a:t>
              </a:r>
              <a:r>
                <a:rPr lang="zh-CN" sz="1200" b="0">
                  <a:latin typeface="+mn-ea"/>
                  <a:cs typeface="+mn-ea"/>
                </a:rPr>
                <a:t>寻找重复值和非重复值</a:t>
              </a:r>
              <a:endParaRPr lang="zh-CN" altLang="en-US" sz="1200">
                <a:latin typeface="+mn-ea"/>
                <a:cs typeface="+mn-ea"/>
              </a:endParaRPr>
            </a:p>
          </p:txBody>
        </p:sp>
      </p:grpSp>
      <p:sp>
        <p:nvSpPr>
          <p:cNvPr id="14" name="矩形 13"/>
          <p:cNvSpPr/>
          <p:nvPr/>
        </p:nvSpPr>
        <p:spPr>
          <a:xfrm rot="1860000">
            <a:off x="233045" y="953770"/>
            <a:ext cx="1310640" cy="1198880"/>
          </a:xfrm>
          <a:prstGeom prst="rect">
            <a:avLst/>
          </a:prstGeom>
          <a:noFill/>
          <a:ln>
            <a:noFill/>
          </a:ln>
        </p:spPr>
        <p:txBody>
          <a:bodyPr wrap="none" rtlCol="0" anchor="t">
            <a:spAutoFit/>
          </a:bodyPr>
          <a:lstStyle/>
          <a:p>
            <a:pPr algn="ctr"/>
            <a:r>
              <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10</a:t>
            </a:r>
            <a:endParaRPr lang="en-US" altLang="zh-CN" sz="7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5" name="文本框 24"/>
          <p:cNvSpPr txBox="1"/>
          <p:nvPr/>
        </p:nvSpPr>
        <p:spPr>
          <a:xfrm>
            <a:off x="1030605" y="2894330"/>
            <a:ext cx="7466965" cy="645160"/>
          </a:xfrm>
          <a:prstGeom prst="rect">
            <a:avLst/>
          </a:prstGeom>
          <a:solidFill>
            <a:schemeClr val="bg1"/>
          </a:solidFill>
          <a:ln w="38100">
            <a:solidFill>
              <a:schemeClr val="accent1">
                <a:lumMod val="50000"/>
              </a:schemeClr>
            </a:solidFill>
          </a:ln>
        </p:spPr>
        <p:txBody>
          <a:bodyPr wrap="square" rtlCol="0">
            <a:spAutoFit/>
          </a:bodyPr>
          <a:lstStyle/>
          <a:p>
            <a:r>
              <a:rPr lang="zh-CN" altLang="en-US"/>
              <a:t>B1=COUNTIF(A:A,A1)寻找重复值；</a:t>
            </a:r>
            <a:endParaRPr lang="zh-CN" altLang="en-US"/>
          </a:p>
          <a:p>
            <a:r>
              <a:rPr lang="zh-CN" altLang="en-US"/>
              <a:t>C1=COUNTIF(A$1:A1,A1)筛选出所有非重复项（筛选出1即可）。</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trips(downLeft)">
                                      <p:cBhvr>
                                        <p:cTn id="1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1.1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648970" y="1020445"/>
            <a:ext cx="5080000" cy="337185"/>
          </a:xfrm>
          <a:prstGeom prst="rect">
            <a:avLst/>
          </a:prstGeom>
          <a:noFill/>
          <a:ln w="9525">
            <a:noFill/>
          </a:ln>
        </p:spPr>
        <p:txBody>
          <a:bodyPr>
            <a:spAutoFit/>
          </a:bodyPr>
          <a:lstStyle/>
          <a:p>
            <a:pPr indent="266700"/>
            <a:r>
              <a:rPr lang="en-US" sz="1600" b="1">
                <a:solidFill>
                  <a:schemeClr val="tx1"/>
                </a:solidFill>
                <a:latin typeface="+mn-ea"/>
                <a:cs typeface="+mn-ea"/>
              </a:rPr>
              <a:t>3</a:t>
            </a:r>
            <a:r>
              <a:rPr lang="zh-CN" sz="1600" b="1">
                <a:solidFill>
                  <a:schemeClr val="tx1"/>
                </a:solidFill>
                <a:latin typeface="+mn-ea"/>
                <a:cs typeface="+mn-ea"/>
              </a:rPr>
              <a:t>．</a:t>
            </a:r>
            <a:r>
              <a:rPr lang="en-US" sz="1600" b="0">
                <a:solidFill>
                  <a:schemeClr val="tx1"/>
                </a:solidFill>
                <a:latin typeface="+mn-ea"/>
                <a:cs typeface="+mn-ea"/>
              </a:rPr>
              <a:t>Excel</a:t>
            </a:r>
            <a:r>
              <a:rPr lang="zh-CN" sz="1600" b="0">
                <a:solidFill>
                  <a:schemeClr val="tx1"/>
                </a:solidFill>
                <a:latin typeface="+mn-ea"/>
                <a:cs typeface="+mn-ea"/>
              </a:rPr>
              <a:t>数据清洗操作的注意事项</a:t>
            </a:r>
            <a:endParaRPr lang="zh-CN" altLang="en-US" sz="1600" b="0">
              <a:solidFill>
                <a:schemeClr val="tx1"/>
              </a:solidFill>
              <a:latin typeface="+mn-ea"/>
              <a:cs typeface="+mn-ea"/>
            </a:endParaRPr>
          </a:p>
        </p:txBody>
      </p:sp>
      <p:sp>
        <p:nvSpPr>
          <p:cNvPr id="16" name="文本框 15"/>
          <p:cNvSpPr txBox="1"/>
          <p:nvPr/>
        </p:nvSpPr>
        <p:spPr>
          <a:xfrm>
            <a:off x="688975" y="1536700"/>
            <a:ext cx="7872730" cy="3784600"/>
          </a:xfrm>
          <a:prstGeom prst="rect">
            <a:avLst/>
          </a:prstGeom>
          <a:noFill/>
          <a:ln w="9525">
            <a:noFill/>
          </a:ln>
        </p:spPr>
        <p:txBody>
          <a:bodyPr wrap="square">
            <a:spAutoFit/>
          </a:bodyPr>
          <a:lstStyle/>
          <a:p>
            <a:pPr indent="281940" fontAlgn="auto">
              <a:lnSpc>
                <a:spcPct val="150000"/>
              </a:lnSpc>
            </a:pPr>
            <a:r>
              <a:rPr lang="zh-CN" sz="1600" b="0">
                <a:latin typeface="+mn-ea"/>
                <a:cs typeface="+mn-ea"/>
              </a:rPr>
              <a:t>① 同一份数据清单中避免出现空行和空列；</a:t>
            </a:r>
            <a:endParaRPr lang="zh-CN" sz="1600" b="0">
              <a:latin typeface="+mn-ea"/>
              <a:cs typeface="+mn-ea"/>
            </a:endParaRPr>
          </a:p>
          <a:p>
            <a:pPr indent="281940" fontAlgn="auto">
              <a:lnSpc>
                <a:spcPct val="150000"/>
              </a:lnSpc>
            </a:pPr>
            <a:r>
              <a:rPr lang="zh-CN" sz="1600" b="0">
                <a:latin typeface="+mn-ea"/>
                <a:cs typeface="+mn-ea"/>
              </a:rPr>
              <a:t>     ② 数据清单中的数据尽可能细化，不要使用数据合并；</a:t>
            </a:r>
            <a:endParaRPr lang="en-US" sz="1600" b="0">
              <a:latin typeface="+mn-ea"/>
              <a:cs typeface="+mn-ea"/>
            </a:endParaRPr>
          </a:p>
          <a:p>
            <a:pPr indent="281940" fontAlgn="auto">
              <a:lnSpc>
                <a:spcPct val="150000"/>
              </a:lnSpc>
            </a:pPr>
            <a:r>
              <a:rPr lang="en-US" sz="1600" b="0">
                <a:latin typeface="+mn-ea"/>
                <a:cs typeface="+mn-ea"/>
              </a:rPr>
              <a:t>     ③ </a:t>
            </a:r>
            <a:r>
              <a:rPr lang="zh-CN" sz="1600" b="0">
                <a:latin typeface="+mn-ea"/>
                <a:cs typeface="+mn-ea"/>
              </a:rPr>
              <a:t>构造单行表头结构的数据清单，不要有两行以上的复杂表头结构；</a:t>
            </a:r>
            <a:endParaRPr lang="zh-CN" sz="1600" b="0">
              <a:latin typeface="+mn-ea"/>
              <a:cs typeface="+mn-ea"/>
            </a:endParaRPr>
          </a:p>
          <a:p>
            <a:pPr indent="281940" fontAlgn="auto">
              <a:lnSpc>
                <a:spcPct val="150000"/>
              </a:lnSpc>
            </a:pPr>
            <a:r>
              <a:rPr lang="zh-CN" sz="1600" b="0">
                <a:latin typeface="+mn-ea"/>
                <a:cs typeface="+mn-ea"/>
              </a:rPr>
              <a:t>     ④ 单元格的开头和末尾避免输入空格或其他控制符号；</a:t>
            </a:r>
            <a:endParaRPr lang="zh-CN" sz="1600" b="0">
              <a:latin typeface="+mn-ea"/>
              <a:cs typeface="+mn-ea"/>
            </a:endParaRPr>
          </a:p>
          <a:p>
            <a:pPr indent="281940" fontAlgn="auto">
              <a:lnSpc>
                <a:spcPct val="150000"/>
              </a:lnSpc>
            </a:pPr>
            <a:r>
              <a:rPr lang="zh-CN" sz="1600" b="0">
                <a:latin typeface="+mn-ea"/>
                <a:cs typeface="+mn-ea"/>
              </a:rPr>
              <a:t>     ⑤ 在一个工作表中要避免建立多个数据清单，每个工作表仅使用一个数据清单；</a:t>
            </a:r>
            <a:endParaRPr lang="zh-CN" sz="1600" b="0">
              <a:latin typeface="+mn-ea"/>
              <a:cs typeface="+mn-ea"/>
            </a:endParaRPr>
          </a:p>
          <a:p>
            <a:pPr indent="281940" fontAlgn="auto">
              <a:lnSpc>
                <a:spcPct val="150000"/>
              </a:lnSpc>
            </a:pPr>
            <a:r>
              <a:rPr lang="zh-CN" sz="1600" b="0">
                <a:latin typeface="+mn-ea"/>
                <a:cs typeface="+mn-ea"/>
              </a:rPr>
              <a:t>    ⑥ 当工作表中有多个数据清单时，则数据清单之间应至少留出一个空列和一个空行，以便于检测和选定数据清单；</a:t>
            </a:r>
            <a:endParaRPr lang="zh-CN" sz="1600" b="0">
              <a:latin typeface="+mn-ea"/>
              <a:cs typeface="+mn-ea"/>
            </a:endParaRPr>
          </a:p>
          <a:p>
            <a:pPr indent="281940" fontAlgn="auto">
              <a:lnSpc>
                <a:spcPct val="150000"/>
              </a:lnSpc>
            </a:pPr>
            <a:r>
              <a:rPr lang="zh-CN" sz="1600" b="0">
                <a:latin typeface="+mn-ea"/>
                <a:cs typeface="+mn-ea"/>
              </a:rPr>
              <a:t>    ⑦ 关键数据应置于数据清单的顶部或底部；</a:t>
            </a:r>
            <a:endParaRPr lang="zh-CN" sz="1600" b="0">
              <a:latin typeface="+mn-ea"/>
              <a:cs typeface="+mn-ea"/>
            </a:endParaRPr>
          </a:p>
          <a:p>
            <a:pPr indent="281940" fontAlgn="auto">
              <a:lnSpc>
                <a:spcPct val="150000"/>
              </a:lnSpc>
            </a:pPr>
            <a:r>
              <a:rPr lang="zh-CN" sz="1600" b="0">
                <a:latin typeface="+mn-ea"/>
                <a:cs typeface="+mn-ea"/>
              </a:rPr>
              <a:t>    ⑧ 对原始工作表做好备份，在执行完所有的清洗操作并确认无误后再复制到原始表中。</a:t>
            </a:r>
            <a:endParaRPr lang="zh-CN" altLang="en-US" sz="1600">
              <a:latin typeface="+mn-ea"/>
              <a:cs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1002030" y="1284605"/>
            <a:ext cx="3923665" cy="414020"/>
          </a:xfrm>
          <a:prstGeom prst="rect">
            <a:avLst/>
          </a:prstGeom>
        </p:spPr>
        <p:txBody>
          <a:bodyPr wrap="square">
            <a:spAutoFit/>
          </a:bodyPr>
          <a:lstStyle/>
          <a:p>
            <a:pPr algn="l"/>
            <a:r>
              <a:rPr altLang="zh-CN" sz="2100" dirty="0">
                <a:solidFill>
                  <a:schemeClr val="tx1"/>
                </a:solidFill>
                <a:latin typeface="+mn-ea"/>
                <a:cs typeface="+mn-ea"/>
              </a:rPr>
              <a:t>  </a:t>
            </a:r>
            <a:r>
              <a:rPr lang="en-US" sz="2100" dirty="0">
                <a:solidFill>
                  <a:schemeClr val="tx1"/>
                </a:solidFill>
                <a:latin typeface="+mn-ea"/>
                <a:cs typeface="+mn-ea"/>
              </a:rPr>
              <a:t>4.1.2</a:t>
            </a:r>
            <a:r>
              <a:rPr altLang="zh-CN" sz="2100" dirty="0">
                <a:solidFill>
                  <a:schemeClr val="tx1"/>
                </a:solidFill>
                <a:latin typeface="+mn-ea"/>
                <a:cs typeface="+mn-ea"/>
              </a:rPr>
              <a:t>Excel数据清洗</a:t>
            </a:r>
            <a:endParaRPr altLang="zh-CN" sz="2100" dirty="0">
              <a:solidFill>
                <a:schemeClr val="tx1"/>
              </a:solidFill>
              <a:latin typeface="+mn-ea"/>
              <a:cs typeface="+mn-ea"/>
            </a:endParaRPr>
          </a:p>
        </p:txBody>
      </p:sp>
      <p:sp>
        <p:nvSpPr>
          <p:cNvPr id="100" name="文本框 99"/>
          <p:cNvSpPr txBox="1"/>
          <p:nvPr/>
        </p:nvSpPr>
        <p:spPr>
          <a:xfrm>
            <a:off x="563245" y="2267585"/>
            <a:ext cx="8018145" cy="1938020"/>
          </a:xfrm>
          <a:prstGeom prst="rect">
            <a:avLst/>
          </a:prstGeom>
          <a:noFill/>
          <a:ln w="9525">
            <a:noFill/>
          </a:ln>
        </p:spPr>
        <p:txBody>
          <a:bodyPr wrap="square">
            <a:spAutoFit/>
          </a:bodyPr>
          <a:lstStyle/>
          <a:p>
            <a:pPr indent="281940" fontAlgn="auto">
              <a:lnSpc>
                <a:spcPct val="150000"/>
              </a:lnSpc>
            </a:pPr>
            <a:r>
              <a:rPr lang="zh-CN" sz="1600" b="0">
                <a:latin typeface="+mn-ea"/>
                <a:cs typeface="+mn-ea"/>
              </a:rPr>
              <a:t>现有一个企业招聘职位信息的数据集，约有</a:t>
            </a:r>
            <a:r>
              <a:rPr lang="en-US" sz="1600" b="0">
                <a:latin typeface="+mn-ea"/>
                <a:cs typeface="+mn-ea"/>
              </a:rPr>
              <a:t>5000</a:t>
            </a:r>
            <a:r>
              <a:rPr lang="zh-CN" sz="1600" b="0">
                <a:latin typeface="+mn-ea"/>
                <a:cs typeface="+mn-ea"/>
              </a:rPr>
              <a:t>条数据，客户提出需要了解数据分析师岗位情况，包括岗位分布和特点、能力要求、工资和薪酬等。由于数据集没有经过处理，所以表中的数据还很不规范，含有大量数据重复、缺失、单列数据粒度过大等问题，因此，在进行数据分析前，需要进行数据清洗操作，以使数据规范化。下面介绍执行数据清洗的主要过程。</a:t>
            </a:r>
            <a:endParaRPr lang="zh-CN" altLang="en-US" sz="1600">
              <a:latin typeface="+mn-ea"/>
              <a:cs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52120" y="807720"/>
            <a:ext cx="5080000" cy="337185"/>
          </a:xfrm>
          <a:prstGeom prst="rect">
            <a:avLst/>
          </a:prstGeom>
          <a:noFill/>
          <a:ln w="9525">
            <a:noFill/>
          </a:ln>
        </p:spPr>
        <p:txBody>
          <a:bodyPr>
            <a:spAutoFit/>
          </a:bodyPr>
          <a:lstStyle/>
          <a:p>
            <a:pPr indent="266700" algn="l"/>
            <a:r>
              <a:rPr lang="en-US" sz="1600">
                <a:solidFill>
                  <a:schemeClr val="tx1"/>
                </a:solidFill>
                <a:latin typeface="+mn-ea"/>
                <a:cs typeface="+mn-ea"/>
              </a:rPr>
              <a:t>1．数据预览</a:t>
            </a:r>
            <a:endParaRPr lang="en-US" sz="1600">
              <a:solidFill>
                <a:schemeClr val="tx1"/>
              </a:solidFill>
              <a:latin typeface="+mn-ea"/>
              <a:cs typeface="+mn-ea"/>
            </a:endParaRPr>
          </a:p>
        </p:txBody>
      </p:sp>
      <p:sp>
        <p:nvSpPr>
          <p:cNvPr id="16" name="文本框 15"/>
          <p:cNvSpPr txBox="1"/>
          <p:nvPr/>
        </p:nvSpPr>
        <p:spPr>
          <a:xfrm>
            <a:off x="810895" y="1341120"/>
            <a:ext cx="7132320" cy="1076325"/>
          </a:xfrm>
          <a:prstGeom prst="rect">
            <a:avLst/>
          </a:prstGeom>
          <a:noFill/>
          <a:ln w="9525">
            <a:noFill/>
          </a:ln>
        </p:spPr>
        <p:txBody>
          <a:bodyPr wrap="square">
            <a:spAutoFit/>
          </a:bodyPr>
          <a:lstStyle/>
          <a:p>
            <a:pPr indent="292100"/>
            <a:r>
              <a:rPr lang="zh-CN" sz="1600" b="0">
                <a:latin typeface="+mn-ea"/>
                <a:cs typeface="+mn-ea"/>
              </a:rPr>
              <a:t>拿到数据后，不要急着动手处理，先对数据集做总体的观察。如图</a:t>
            </a:r>
            <a:r>
              <a:rPr lang="en-US" sz="1600" b="0">
                <a:latin typeface="+mn-ea"/>
                <a:cs typeface="+mn-ea"/>
              </a:rPr>
              <a:t>4-21</a:t>
            </a:r>
            <a:r>
              <a:rPr lang="zh-CN" sz="1600" b="0">
                <a:latin typeface="+mn-ea"/>
                <a:cs typeface="+mn-ea"/>
              </a:rPr>
              <a:t>所示，可以看到，数据集表头由城市、公司名称、公司编号、公司福利、公司规模、经营区域、经营范围、教育程度、职位编号、职位名称、薪水和工作年限要求等属性组成。</a:t>
            </a:r>
            <a:endParaRPr lang="zh-CN" altLang="en-US" sz="1600">
              <a:latin typeface="+mn-ea"/>
              <a:cs typeface="+mn-ea"/>
            </a:endParaRPr>
          </a:p>
        </p:txBody>
      </p:sp>
      <p:pic>
        <p:nvPicPr>
          <p:cNvPr id="14" name="图片 553"/>
          <p:cNvPicPr>
            <a:picLocks noChangeAspect="1"/>
          </p:cNvPicPr>
          <p:nvPr/>
        </p:nvPicPr>
        <p:blipFill>
          <a:blip r:embed="rId1"/>
          <a:stretch>
            <a:fillRect/>
          </a:stretch>
        </p:blipFill>
        <p:spPr>
          <a:xfrm>
            <a:off x="665480" y="2587625"/>
            <a:ext cx="7813040" cy="2452370"/>
          </a:xfrm>
          <a:prstGeom prst="rect">
            <a:avLst/>
          </a:prstGeom>
          <a:noFill/>
          <a:ln w="9525">
            <a:noFill/>
          </a:ln>
        </p:spPr>
      </p:pic>
      <p:sp>
        <p:nvSpPr>
          <p:cNvPr id="17" name="文本框 16"/>
          <p:cNvSpPr txBox="1"/>
          <p:nvPr/>
        </p:nvSpPr>
        <p:spPr>
          <a:xfrm>
            <a:off x="1809115" y="5144135"/>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4-21  </a:t>
            </a:r>
            <a:r>
              <a:rPr lang="zh-CN" sz="1300" b="0">
                <a:latin typeface="+mn-ea"/>
                <a:cs typeface="+mn-ea"/>
              </a:rPr>
              <a:t>招聘信息数据集</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811530" y="918210"/>
            <a:ext cx="6938010" cy="337185"/>
          </a:xfrm>
          <a:prstGeom prst="rect">
            <a:avLst/>
          </a:prstGeom>
          <a:noFill/>
          <a:ln w="9525">
            <a:noFill/>
          </a:ln>
        </p:spPr>
        <p:txBody>
          <a:bodyPr wrap="square">
            <a:spAutoFit/>
          </a:bodyPr>
          <a:lstStyle/>
          <a:p>
            <a:pPr indent="281940"/>
            <a:r>
              <a:rPr lang="zh-CN" sz="1600" b="0">
                <a:latin typeface="+mn-ea"/>
              </a:rPr>
              <a:t>数据整体较为规整，但通过初步观察，该数据集主要存在如下问题：</a:t>
            </a:r>
            <a:endParaRPr lang="zh-CN" altLang="en-US" sz="1600">
              <a:latin typeface="+mn-ea"/>
            </a:endParaRPr>
          </a:p>
        </p:txBody>
      </p:sp>
      <p:sp>
        <p:nvSpPr>
          <p:cNvPr id="14" name="文本框 13"/>
          <p:cNvSpPr txBox="1"/>
          <p:nvPr/>
        </p:nvSpPr>
        <p:spPr>
          <a:xfrm>
            <a:off x="996950" y="1749425"/>
            <a:ext cx="5080000" cy="337185"/>
          </a:xfrm>
          <a:prstGeom prst="rect">
            <a:avLst/>
          </a:prstGeom>
          <a:noFill/>
          <a:ln w="9525">
            <a:noFill/>
          </a:ln>
        </p:spPr>
        <p:txBody>
          <a:bodyPr>
            <a:spAutoFit/>
          </a:bodyPr>
          <a:lstStyle/>
          <a:p>
            <a:pPr indent="281940" algn="l"/>
            <a:r>
              <a:rPr lang="zh-CN" sz="1600" b="0">
                <a:latin typeface="+mn-ea"/>
              </a:rPr>
              <a:t>（1）数据缺失</a:t>
            </a:r>
            <a:endParaRPr lang="zh-CN" sz="1600">
              <a:latin typeface="+mn-ea"/>
            </a:endParaRPr>
          </a:p>
        </p:txBody>
      </p:sp>
      <p:sp>
        <p:nvSpPr>
          <p:cNvPr id="15" name="文本框 14"/>
          <p:cNvSpPr txBox="1"/>
          <p:nvPr/>
        </p:nvSpPr>
        <p:spPr>
          <a:xfrm>
            <a:off x="996950" y="2350135"/>
            <a:ext cx="5080000" cy="337185"/>
          </a:xfrm>
          <a:prstGeom prst="rect">
            <a:avLst/>
          </a:prstGeom>
          <a:noFill/>
          <a:ln w="9525">
            <a:noFill/>
          </a:ln>
        </p:spPr>
        <p:txBody>
          <a:bodyPr>
            <a:spAutoFit/>
          </a:bodyPr>
          <a:lstStyle/>
          <a:p>
            <a:pPr indent="281940" algn="l"/>
            <a:r>
              <a:rPr lang="zh-CN" sz="1600" b="0">
                <a:latin typeface="+mn-ea"/>
              </a:rPr>
              <a:t>（2）数据不一致</a:t>
            </a:r>
            <a:endParaRPr lang="zh-CN" sz="1600">
              <a:latin typeface="+mn-ea"/>
            </a:endParaRPr>
          </a:p>
        </p:txBody>
      </p:sp>
      <p:sp>
        <p:nvSpPr>
          <p:cNvPr id="16" name="文本框 15"/>
          <p:cNvSpPr txBox="1"/>
          <p:nvPr/>
        </p:nvSpPr>
        <p:spPr>
          <a:xfrm>
            <a:off x="996950" y="2932430"/>
            <a:ext cx="5080000" cy="337185"/>
          </a:xfrm>
          <a:prstGeom prst="rect">
            <a:avLst/>
          </a:prstGeom>
          <a:noFill/>
          <a:ln w="9525">
            <a:noFill/>
          </a:ln>
        </p:spPr>
        <p:txBody>
          <a:bodyPr>
            <a:spAutoFit/>
          </a:bodyPr>
          <a:lstStyle/>
          <a:p>
            <a:pPr indent="281940" algn="l"/>
            <a:r>
              <a:rPr lang="zh-CN" sz="1600" b="0">
                <a:latin typeface="+mn-ea"/>
              </a:rPr>
              <a:t>（3）存在“脏”数据</a:t>
            </a:r>
            <a:endParaRPr lang="zh-CN" sz="1600">
              <a:latin typeface="+mn-ea"/>
            </a:endParaRPr>
          </a:p>
        </p:txBody>
      </p:sp>
      <p:sp>
        <p:nvSpPr>
          <p:cNvPr id="17" name="文本框 16"/>
          <p:cNvSpPr txBox="1"/>
          <p:nvPr/>
        </p:nvSpPr>
        <p:spPr>
          <a:xfrm>
            <a:off x="996950" y="3514090"/>
            <a:ext cx="5080000" cy="337185"/>
          </a:xfrm>
          <a:prstGeom prst="rect">
            <a:avLst/>
          </a:prstGeom>
          <a:noFill/>
          <a:ln w="9525">
            <a:noFill/>
          </a:ln>
        </p:spPr>
        <p:txBody>
          <a:bodyPr>
            <a:spAutoFit/>
          </a:bodyPr>
          <a:lstStyle/>
          <a:p>
            <a:pPr indent="281940" algn="l"/>
            <a:r>
              <a:rPr lang="zh-CN" sz="1600" b="0">
                <a:latin typeface="+mn-ea"/>
              </a:rPr>
              <a:t>（4）数据不规范</a:t>
            </a:r>
            <a:endParaRPr lang="zh-CN" sz="1600">
              <a:latin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534670" y="1111885"/>
            <a:ext cx="5080000" cy="337185"/>
          </a:xfrm>
          <a:prstGeom prst="rect">
            <a:avLst/>
          </a:prstGeom>
          <a:noFill/>
          <a:ln w="9525">
            <a:noFill/>
          </a:ln>
        </p:spPr>
        <p:txBody>
          <a:bodyPr>
            <a:spAutoFit/>
          </a:bodyPr>
          <a:lstStyle/>
          <a:p>
            <a:pPr indent="266700"/>
            <a:r>
              <a:rPr lang="en-US" sz="1600" b="0">
                <a:solidFill>
                  <a:schemeClr val="tx1"/>
                </a:solidFill>
                <a:latin typeface="+mn-ea"/>
                <a:cs typeface="+mn-ea"/>
              </a:rPr>
              <a:t>2．进行数据清洗</a:t>
            </a:r>
            <a:endParaRPr lang="en-US" altLang="en-US" sz="1600" b="0">
              <a:solidFill>
                <a:schemeClr val="tx1"/>
              </a:solidFill>
              <a:latin typeface="+mn-ea"/>
              <a:cs typeface="+mn-ea"/>
            </a:endParaRPr>
          </a:p>
        </p:txBody>
      </p:sp>
      <p:sp>
        <p:nvSpPr>
          <p:cNvPr id="14" name="文本框 13"/>
          <p:cNvSpPr txBox="1"/>
          <p:nvPr/>
        </p:nvSpPr>
        <p:spPr>
          <a:xfrm>
            <a:off x="929005" y="1864995"/>
            <a:ext cx="5080000" cy="337185"/>
          </a:xfrm>
          <a:prstGeom prst="rect">
            <a:avLst/>
          </a:prstGeom>
          <a:noFill/>
          <a:ln w="9525">
            <a:noFill/>
          </a:ln>
        </p:spPr>
        <p:txBody>
          <a:bodyPr>
            <a:spAutoFit/>
          </a:bodyPr>
          <a:lstStyle/>
          <a:p>
            <a:pPr indent="281940"/>
            <a:r>
              <a:rPr lang="zh-CN" sz="1600" b="0">
                <a:latin typeface="+mn-ea"/>
                <a:cs typeface="+mn-ea"/>
              </a:rPr>
              <a:t>（</a:t>
            </a:r>
            <a:r>
              <a:rPr lang="en-US" sz="1600" b="0">
                <a:latin typeface="+mn-ea"/>
                <a:cs typeface="+mn-ea"/>
              </a:rPr>
              <a:t>1</a:t>
            </a:r>
            <a:r>
              <a:rPr lang="zh-CN" sz="1600" b="0">
                <a:latin typeface="+mn-ea"/>
                <a:cs typeface="+mn-ea"/>
              </a:rPr>
              <a:t>）清洗薪水数据</a:t>
            </a:r>
            <a:endParaRPr lang="zh-CN" altLang="en-US" sz="1600">
              <a:latin typeface="+mn-ea"/>
              <a:cs typeface="+mn-ea"/>
            </a:endParaRPr>
          </a:p>
        </p:txBody>
      </p:sp>
      <p:sp>
        <p:nvSpPr>
          <p:cNvPr id="15" name="文本框 14"/>
          <p:cNvSpPr txBox="1"/>
          <p:nvPr/>
        </p:nvSpPr>
        <p:spPr>
          <a:xfrm>
            <a:off x="929005" y="2435860"/>
            <a:ext cx="5080000" cy="337185"/>
          </a:xfrm>
          <a:prstGeom prst="rect">
            <a:avLst/>
          </a:prstGeom>
          <a:noFill/>
          <a:ln w="9525">
            <a:noFill/>
          </a:ln>
        </p:spPr>
        <p:txBody>
          <a:bodyPr>
            <a:spAutoFit/>
          </a:bodyPr>
          <a:lstStyle/>
          <a:p>
            <a:pPr indent="281940"/>
            <a:r>
              <a:rPr lang="zh-CN" sz="1600" b="0">
                <a:latin typeface="+mn-ea"/>
                <a:cs typeface="+mn-ea"/>
              </a:rPr>
              <a:t>（</a:t>
            </a:r>
            <a:r>
              <a:rPr lang="en-US" sz="1600" b="0">
                <a:latin typeface="+mn-ea"/>
                <a:cs typeface="+mn-ea"/>
              </a:rPr>
              <a:t>2</a:t>
            </a:r>
            <a:r>
              <a:rPr lang="zh-CN" sz="1600" b="0">
                <a:latin typeface="+mn-ea"/>
                <a:cs typeface="+mn-ea"/>
              </a:rPr>
              <a:t>）分列操作</a:t>
            </a:r>
            <a:endParaRPr lang="zh-CN" altLang="en-US" sz="1600">
              <a:latin typeface="+mn-ea"/>
              <a:cs typeface="+mn-ea"/>
            </a:endParaRPr>
          </a:p>
        </p:txBody>
      </p:sp>
      <p:sp>
        <p:nvSpPr>
          <p:cNvPr id="16" name="文本框 15"/>
          <p:cNvSpPr txBox="1"/>
          <p:nvPr/>
        </p:nvSpPr>
        <p:spPr>
          <a:xfrm>
            <a:off x="929005" y="3006725"/>
            <a:ext cx="5080000" cy="337185"/>
          </a:xfrm>
          <a:prstGeom prst="rect">
            <a:avLst/>
          </a:prstGeom>
          <a:noFill/>
          <a:ln w="9525">
            <a:noFill/>
          </a:ln>
        </p:spPr>
        <p:txBody>
          <a:bodyPr>
            <a:spAutoFit/>
          </a:bodyPr>
          <a:lstStyle/>
          <a:p>
            <a:pPr indent="281940"/>
            <a:r>
              <a:rPr lang="zh-CN" sz="1600" b="0">
                <a:latin typeface="+mn-ea"/>
                <a:cs typeface="+mn-ea"/>
              </a:rPr>
              <a:t>（</a:t>
            </a:r>
            <a:r>
              <a:rPr lang="en-US" sz="1600" b="0">
                <a:latin typeface="+mn-ea"/>
                <a:cs typeface="+mn-ea"/>
              </a:rPr>
              <a:t>3</a:t>
            </a:r>
            <a:r>
              <a:rPr lang="zh-CN" sz="1600" b="0">
                <a:latin typeface="+mn-ea"/>
                <a:cs typeface="+mn-ea"/>
              </a:rPr>
              <a:t>）搜索替换不一致</a:t>
            </a:r>
            <a:endParaRPr lang="zh-CN" altLang="en-US" sz="1600">
              <a:latin typeface="+mn-ea"/>
              <a:cs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500380" y="659130"/>
            <a:ext cx="8201660" cy="817835"/>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49198" y="1207884"/>
              <a:ext cx="2804030" cy="498493"/>
            </a:xfrm>
            <a:prstGeom prst="rect">
              <a:avLst/>
            </a:prstGeom>
            <a:noFill/>
          </p:spPr>
          <p:txBody>
            <a:bodyPr wrap="square" rtlCol="0">
              <a:spAutoFit/>
            </a:bodyPr>
            <a:lstStyle/>
            <a:p>
              <a:pPr algn="ctr"/>
              <a:r>
                <a:rPr lang="zh-CN" altLang="en-US" sz="2800" dirty="0">
                  <a:solidFill>
                    <a:schemeClr val="accent4"/>
                  </a:solidFill>
                </a:rPr>
                <a:t>第四</a:t>
              </a:r>
              <a:r>
                <a:rPr lang="zh-CN" altLang="en-US" sz="2800" dirty="0" smtClean="0">
                  <a:solidFill>
                    <a:schemeClr val="accent4"/>
                  </a:solidFill>
                </a:rPr>
                <a:t>章 常用数据清洗工具及基本操作</a:t>
              </a:r>
              <a:endParaRPr lang="zh-CN" altLang="en-US" sz="2800" dirty="0" smtClean="0">
                <a:solidFill>
                  <a:schemeClr val="accent4"/>
                </a:solidFill>
              </a:endParaRPr>
            </a:p>
          </p:txBody>
        </p:sp>
      </p:grpSp>
      <p:grpSp>
        <p:nvGrpSpPr>
          <p:cNvPr id="67" name="组合 66"/>
          <p:cNvGrpSpPr/>
          <p:nvPr/>
        </p:nvGrpSpPr>
        <p:grpSpPr>
          <a:xfrm>
            <a:off x="1663094" y="234445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72808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smtClean="0">
                <a:solidFill>
                  <a:schemeClr val="bg1"/>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659919" y="177438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5474335" cy="414020"/>
            </a:xfrm>
            <a:prstGeom prst="rect">
              <a:avLst/>
            </a:prstGeom>
          </p:spPr>
          <p:txBody>
            <a:bodyPr wrap="none">
              <a:spAutoFit/>
            </a:bodyPr>
            <a:lstStyle/>
            <a:p>
              <a:pPr algn="l"/>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4.1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grpSp>
      <p:grpSp>
        <p:nvGrpSpPr>
          <p:cNvPr id="69" name="组合 68"/>
          <p:cNvGrpSpPr/>
          <p:nvPr/>
        </p:nvGrpSpPr>
        <p:grpSpPr>
          <a:xfrm>
            <a:off x="1663094" y="294229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460438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OpenRefine简介及基本操作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63094" y="4147666"/>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293745" cy="737235"/>
            </a:xfrm>
            <a:prstGeom prst="rect">
              <a:avLst/>
            </a:prstGeom>
          </p:spPr>
          <p:txBody>
            <a:bodyPr wrap="none">
              <a:spAutoFit/>
            </a:bodyPr>
            <a:lstStyle/>
            <a:p>
              <a:pPr algn="l"/>
              <a:r>
                <a:rPr lang="en-US" altLang="zh-CN" sz="2100" dirty="0">
                  <a:solidFill>
                    <a:schemeClr val="tx1">
                      <a:lumMod val="75000"/>
                      <a:lumOff val="25000"/>
                    </a:schemeClr>
                  </a:solidFill>
                </a:rPr>
                <a:t>4.5  Hawk简介及基本操作</a:t>
              </a:r>
              <a:endParaRPr lang="en-US" altLang="zh-CN"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63094" y="3513650"/>
            <a:ext cx="5693399" cy="424800"/>
            <a:chOff x="1807265" y="2935089"/>
            <a:chExt cx="5693399" cy="424800"/>
          </a:xfrm>
        </p:grpSpPr>
        <p:sp>
          <p:nvSpPr>
            <p:cNvPr id="3" name="圆角矩形 2"/>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881814" y="2945869"/>
              <a:ext cx="4938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DataWrangler简介及基本操作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3094" y="4741391"/>
            <a:ext cx="5693399" cy="748016"/>
            <a:chOff x="1807265" y="3866296"/>
            <a:chExt cx="5693399" cy="748016"/>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2583815" cy="737235"/>
            </a:xfrm>
            <a:prstGeom prst="rect">
              <a:avLst/>
            </a:prstGeom>
          </p:spPr>
          <p:txBody>
            <a:bodyPr wrap="none">
              <a:spAutoFit/>
            </a:bodyPr>
            <a:lstStyle/>
            <a:p>
              <a:pPr algn="l"/>
              <a:r>
                <a:rPr lang="en-US" altLang="zh-CN" sz="2100" dirty="0">
                  <a:solidFill>
                    <a:schemeClr val="tx1">
                      <a:lumMod val="75000"/>
                      <a:lumOff val="25000"/>
                    </a:schemeClr>
                  </a:solidFill>
                </a:rPr>
                <a:t>4</a:t>
              </a:r>
              <a:r>
                <a:rPr lang="zh-CN" altLang="en-US" sz="2100" dirty="0">
                  <a:solidFill>
                    <a:schemeClr val="tx1">
                      <a:lumMod val="75000"/>
                      <a:lumOff val="25000"/>
                    </a:schemeClr>
                  </a:solidFill>
                </a:rPr>
                <a:t>.6  上机练习与实训</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63094" y="5312256"/>
            <a:ext cx="5693399" cy="748016"/>
            <a:chOff x="1807265" y="3866296"/>
            <a:chExt cx="5693399" cy="748016"/>
          </a:xfrm>
        </p:grpSpPr>
        <p:sp>
          <p:nvSpPr>
            <p:cNvPr id="21" name="圆角矩形 2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881814" y="3877077"/>
              <a:ext cx="716280" cy="737235"/>
            </a:xfrm>
            <a:prstGeom prst="rect">
              <a:avLst/>
            </a:prstGeom>
          </p:spPr>
          <p:txBody>
            <a:bodyPr wrap="none">
              <a:spAutoFit/>
            </a:bodyPr>
            <a:lstStyle/>
            <a:p>
              <a:pPr algn="l"/>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1052195" y="1727200"/>
            <a:ext cx="6752590" cy="3169285"/>
          </a:xfrm>
          <a:prstGeom prst="rect">
            <a:avLst/>
          </a:prstGeom>
          <a:noFill/>
          <a:ln w="9525">
            <a:noFill/>
          </a:ln>
        </p:spPr>
        <p:txBody>
          <a:bodyPr wrap="square">
            <a:spAutoFit/>
          </a:bodyPr>
          <a:lstStyle/>
          <a:p>
            <a:pPr indent="281940"/>
            <a:r>
              <a:rPr lang="zh-CN" sz="2000" b="0">
                <a:latin typeface="+mn-ea"/>
                <a:cs typeface="+mn-ea"/>
              </a:rPr>
              <a:t>大数据技术中，数据清洗的前期过程可简单地认为就是</a:t>
            </a:r>
            <a:r>
              <a:rPr lang="en-US" sz="2000" b="0">
                <a:latin typeface="+mn-ea"/>
                <a:cs typeface="+mn-ea"/>
              </a:rPr>
              <a:t>ETL</a:t>
            </a:r>
            <a:r>
              <a:rPr lang="zh-CN" sz="2000" b="0">
                <a:latin typeface="+mn-ea"/>
                <a:cs typeface="+mn-ea"/>
              </a:rPr>
              <a:t>的过程。</a:t>
            </a:r>
            <a:r>
              <a:rPr lang="en-US" sz="2000" b="0">
                <a:latin typeface="+mn-ea"/>
                <a:cs typeface="+mn-ea"/>
              </a:rPr>
              <a:t>ETL</a:t>
            </a:r>
            <a:r>
              <a:rPr lang="zh-CN" sz="2000" b="0">
                <a:latin typeface="+mn-ea"/>
                <a:cs typeface="+mn-ea"/>
              </a:rPr>
              <a:t>（</a:t>
            </a:r>
            <a:r>
              <a:rPr lang="en-US" sz="2000" b="0">
                <a:latin typeface="+mn-ea"/>
                <a:cs typeface="+mn-ea"/>
              </a:rPr>
              <a:t>Extract-Transform-Load</a:t>
            </a:r>
            <a:r>
              <a:rPr lang="zh-CN" sz="2000" b="0">
                <a:latin typeface="+mn-ea"/>
                <a:cs typeface="+mn-ea"/>
              </a:rPr>
              <a:t>）负责将分散的、异构数据源中的数据如关系数据、平面数据文件等抽取到临时中间层，进行清洗、转换、集成，最后加载到数据仓库或数据集市中，作为联机分析处理、数据挖掘提供决策支持的数据。在整个数据仓库的构建中，</a:t>
            </a:r>
            <a:r>
              <a:rPr lang="en-US" sz="2000" b="0">
                <a:latin typeface="+mn-ea"/>
                <a:cs typeface="+mn-ea"/>
              </a:rPr>
              <a:t>ETL</a:t>
            </a:r>
            <a:r>
              <a:rPr lang="zh-CN" sz="2000" b="0">
                <a:latin typeface="+mn-ea"/>
                <a:cs typeface="+mn-ea"/>
              </a:rPr>
              <a:t>工作占整个工作的</a:t>
            </a:r>
            <a:r>
              <a:rPr lang="en-US" sz="2000" b="0">
                <a:latin typeface="+mn-ea"/>
                <a:cs typeface="+mn-ea"/>
              </a:rPr>
              <a:t>50%</a:t>
            </a:r>
            <a:r>
              <a:rPr lang="zh-CN" sz="2000" b="0">
                <a:latin typeface="+mn-ea"/>
                <a:cs typeface="+mn-ea"/>
              </a:rPr>
              <a:t>～</a:t>
            </a:r>
            <a:r>
              <a:rPr lang="en-US" sz="2000" b="0">
                <a:latin typeface="+mn-ea"/>
                <a:cs typeface="+mn-ea"/>
              </a:rPr>
              <a:t>70%</a:t>
            </a:r>
            <a:r>
              <a:rPr lang="zh-CN" sz="2000" b="0">
                <a:latin typeface="+mn-ea"/>
                <a:cs typeface="+mn-ea"/>
              </a:rPr>
              <a:t>，是构建数据仓库的重要一环，用户从数据源抽取所需的数据，经过数据清洗，最终按照预先定义好的数据仓库模型，将数据加载到数据仓库中。本节介绍一款开源的</a:t>
            </a:r>
            <a:r>
              <a:rPr lang="en-US" sz="2000" b="0">
                <a:latin typeface="+mn-ea"/>
                <a:cs typeface="+mn-ea"/>
              </a:rPr>
              <a:t>ETL</a:t>
            </a:r>
            <a:r>
              <a:rPr lang="zh-CN" sz="2000" b="0">
                <a:latin typeface="+mn-ea"/>
                <a:cs typeface="+mn-ea"/>
              </a:rPr>
              <a:t>工具</a:t>
            </a:r>
            <a:r>
              <a:rPr lang="en-US" sz="2000" b="0">
                <a:latin typeface="+mn-ea"/>
                <a:cs typeface="+mn-ea"/>
              </a:rPr>
              <a:t>—Kettle</a:t>
            </a:r>
            <a:r>
              <a:rPr lang="zh-CN" sz="2000" b="0">
                <a:latin typeface="+mn-ea"/>
                <a:cs typeface="+mn-ea"/>
              </a:rPr>
              <a:t>。</a:t>
            </a:r>
            <a:endParaRPr lang="zh-CN" altLang="en-US" sz="2000">
              <a:latin typeface="+mn-ea"/>
              <a:cs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5474335" cy="414020"/>
          </a:xfrm>
          <a:prstGeom prst="rect">
            <a:avLst/>
          </a:prstGeom>
          <a:noFill/>
        </p:spPr>
        <p:txBody>
          <a:bodyPr wrap="none" rtlCol="0">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12" name="矩形 11"/>
          <p:cNvSpPr/>
          <p:nvPr/>
        </p:nvSpPr>
        <p:spPr>
          <a:xfrm>
            <a:off x="1026160" y="869315"/>
            <a:ext cx="3757295" cy="398780"/>
          </a:xfrm>
          <a:prstGeom prst="rect">
            <a:avLst/>
          </a:prstGeom>
        </p:spPr>
        <p:txBody>
          <a:bodyPr wrap="square">
            <a:spAutoFit/>
          </a:bodyPr>
          <a:lstStyle/>
          <a:p>
            <a:pPr algn="l"/>
            <a:r>
              <a:rPr altLang="zh-CN" sz="2000" dirty="0">
                <a:solidFill>
                  <a:schemeClr val="tx1"/>
                </a:solidFill>
                <a:latin typeface="+mn-ea"/>
                <a:cs typeface="+mn-ea"/>
              </a:rPr>
              <a:t>  </a:t>
            </a:r>
            <a:r>
              <a:rPr lang="en-US" sz="2000" dirty="0">
                <a:solidFill>
                  <a:schemeClr val="tx1"/>
                </a:solidFill>
                <a:latin typeface="+mn-ea"/>
                <a:cs typeface="+mn-ea"/>
              </a:rPr>
              <a:t>4.1.1</a:t>
            </a:r>
            <a:r>
              <a:rPr altLang="zh-CN" sz="2000" dirty="0">
                <a:solidFill>
                  <a:schemeClr val="tx1"/>
                </a:solidFill>
                <a:latin typeface="+mn-ea"/>
                <a:cs typeface="+mn-ea"/>
              </a:rPr>
              <a:t>Excel数据清洗概述</a:t>
            </a:r>
            <a:endParaRPr altLang="zh-CN" sz="2000" dirty="0">
              <a:solidFill>
                <a:schemeClr val="tx1"/>
              </a:solidFill>
              <a:latin typeface="+mn-ea"/>
              <a:cs typeface="+mn-ea"/>
            </a:endParaRPr>
          </a:p>
        </p:txBody>
      </p:sp>
      <p:sp>
        <p:nvSpPr>
          <p:cNvPr id="11" name="文本框 10"/>
          <p:cNvSpPr txBox="1"/>
          <p:nvPr/>
        </p:nvSpPr>
        <p:spPr>
          <a:xfrm>
            <a:off x="766445" y="1470025"/>
            <a:ext cx="7994650" cy="4154170"/>
          </a:xfrm>
          <a:prstGeom prst="rect">
            <a:avLst/>
          </a:prstGeom>
          <a:noFill/>
        </p:spPr>
        <p:txBody>
          <a:bodyPr wrap="square" rtlCol="0">
            <a:spAutoFit/>
          </a:bodyPr>
          <a:lstStyle/>
          <a:p>
            <a:pPr indent="457200" fontAlgn="auto">
              <a:lnSpc>
                <a:spcPct val="150000"/>
              </a:lnSpc>
            </a:pPr>
            <a:r>
              <a:rPr lang="zh-CN" altLang="en-US" sz="1600"/>
              <a:t>Microsoft Excel是微软公司Microsoft Office系列办公软件的重要组件之一，是一个功能强大的电子表格程序，能将整齐而美观的表格呈现给用户，还可以将表格中的数据通过多种形式的图形、图表表现出来，增强表格的表达力和感染力。Microsoft Excel也是一个复杂的数据管理和分析软件，能完成许多复杂的数据运算，帮助使用者做出最优的决策。利用Excel内嵌的各种函数可以方便地实现数据清洗的功能，并且可以借助过滤、排序、作图等工具看出数据的规律。另外，Excel还支持VBA编程，可以实现各种更加复杂的数据运算和清理。 </a:t>
            </a:r>
            <a:endParaRPr lang="zh-CN" altLang="en-US" sz="1600"/>
          </a:p>
          <a:p>
            <a:pPr indent="457200" fontAlgn="auto">
              <a:lnSpc>
                <a:spcPct val="150000"/>
              </a:lnSpc>
            </a:pPr>
            <a:r>
              <a:rPr lang="zh-CN" altLang="en-US" sz="1600"/>
              <a:t>作为一款桌面型数据处理软件，Excel主要面向日常办公和中小型数据集的处理，但在面对海量数据的清洗任务时却是难以胜任的，即使是小型数据集在使用前也存在需要规范化的问题，因此，通过在Excel中进行数据清洗的实践操作，有助于帮助读者理解数据清洗的概念和知识，并掌握一定的操作技巧，为后面进行大数据集的清洗打好基础。</a:t>
            </a:r>
            <a:endParaRPr lang="zh-CN" altLang="en-US" sz="16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655320" y="1034415"/>
            <a:ext cx="5080000" cy="414020"/>
          </a:xfrm>
          <a:prstGeom prst="rect">
            <a:avLst/>
          </a:prstGeom>
          <a:noFill/>
          <a:ln w="9525">
            <a:noFill/>
          </a:ln>
        </p:spPr>
        <p:txBody>
          <a:bodyPr>
            <a:spAutoFit/>
          </a:bodyPr>
          <a:lstStyle/>
          <a:p>
            <a:pPr indent="0"/>
            <a:r>
              <a:rPr lang="en-US" altLang="zh-CN" sz="2100" b="0">
                <a:latin typeface="+mn-ea"/>
                <a:cs typeface="+mn-ea"/>
              </a:rPr>
              <a:t>4</a:t>
            </a:r>
            <a:r>
              <a:rPr lang="zh-CN" sz="2100" b="0">
                <a:latin typeface="+mn-ea"/>
                <a:cs typeface="+mn-ea"/>
              </a:rPr>
              <a:t>.2.1  Kettle软件概述</a:t>
            </a:r>
            <a:endParaRPr lang="zh-CN" altLang="en-US" sz="2100">
              <a:latin typeface="+mn-ea"/>
              <a:cs typeface="+mn-ea"/>
            </a:endParaRPr>
          </a:p>
        </p:txBody>
      </p:sp>
      <p:sp>
        <p:nvSpPr>
          <p:cNvPr id="15" name="文本框 14"/>
          <p:cNvSpPr txBox="1"/>
          <p:nvPr/>
        </p:nvSpPr>
        <p:spPr>
          <a:xfrm>
            <a:off x="655320" y="1647825"/>
            <a:ext cx="5080000" cy="337185"/>
          </a:xfrm>
          <a:prstGeom prst="rect">
            <a:avLst/>
          </a:prstGeom>
          <a:noFill/>
          <a:ln w="9525">
            <a:noFill/>
          </a:ln>
        </p:spPr>
        <p:txBody>
          <a:bodyPr>
            <a:spAutoFit/>
          </a:bodyPr>
          <a:lstStyle/>
          <a:p>
            <a:pPr indent="266700"/>
            <a:r>
              <a:rPr lang="en-US" sz="1600" b="0">
                <a:latin typeface="+mn-ea"/>
                <a:cs typeface="+mn-ea"/>
              </a:rPr>
              <a:t>1</a:t>
            </a:r>
            <a:r>
              <a:rPr lang="zh-CN" sz="1600" b="0">
                <a:latin typeface="+mn-ea"/>
                <a:cs typeface="+mn-ea"/>
              </a:rPr>
              <a:t>．</a:t>
            </a:r>
            <a:r>
              <a:rPr lang="en-US" sz="1600" b="0">
                <a:latin typeface="+mn-ea"/>
                <a:cs typeface="+mn-ea"/>
              </a:rPr>
              <a:t>Kettle</a:t>
            </a:r>
            <a:r>
              <a:rPr lang="en-US" altLang="zh-CN" sz="1600" b="0">
                <a:latin typeface="+mn-ea"/>
                <a:cs typeface="+mn-ea"/>
              </a:rPr>
              <a:t>简介</a:t>
            </a:r>
            <a:endParaRPr lang="zh-CN" altLang="en-US" sz="1600">
              <a:latin typeface="+mn-ea"/>
              <a:cs typeface="+mn-ea"/>
            </a:endParaRPr>
          </a:p>
        </p:txBody>
      </p:sp>
      <p:sp>
        <p:nvSpPr>
          <p:cNvPr id="21" name="文本框 20"/>
          <p:cNvSpPr txBox="1"/>
          <p:nvPr/>
        </p:nvSpPr>
        <p:spPr>
          <a:xfrm>
            <a:off x="452120" y="2099945"/>
            <a:ext cx="3907155" cy="3784600"/>
          </a:xfrm>
          <a:prstGeom prst="rect">
            <a:avLst/>
          </a:prstGeom>
          <a:noFill/>
          <a:ln w="9525">
            <a:noFill/>
          </a:ln>
        </p:spPr>
        <p:txBody>
          <a:bodyPr wrap="square">
            <a:spAutoFit/>
          </a:bodyPr>
          <a:lstStyle/>
          <a:p>
            <a:pPr indent="281940"/>
            <a:r>
              <a:rPr lang="en-US" sz="1600" b="0">
                <a:latin typeface="+mn-ea"/>
                <a:cs typeface="+mn-ea"/>
              </a:rPr>
              <a:t>Kettle</a:t>
            </a:r>
            <a:r>
              <a:rPr lang="zh-CN" sz="1600" b="0">
                <a:latin typeface="+mn-ea"/>
                <a:cs typeface="+mn-ea"/>
              </a:rPr>
              <a:t>是一款国外的开源</a:t>
            </a:r>
            <a:r>
              <a:rPr lang="en-US" sz="1600" b="0">
                <a:latin typeface="+mn-ea"/>
                <a:cs typeface="+mn-ea"/>
              </a:rPr>
              <a:t>ETL</a:t>
            </a:r>
            <a:r>
              <a:rPr lang="zh-CN" sz="1600" b="0">
                <a:latin typeface="+mn-ea"/>
                <a:cs typeface="+mn-ea"/>
              </a:rPr>
              <a:t>工具，也是世界上最流行的开源商务智能软件</a:t>
            </a:r>
            <a:r>
              <a:rPr lang="en-US" sz="1600" b="0">
                <a:latin typeface="+mn-ea"/>
                <a:cs typeface="+mn-ea"/>
              </a:rPr>
              <a:t>Pentaho</a:t>
            </a:r>
            <a:r>
              <a:rPr lang="zh-CN" sz="1600" b="0">
                <a:latin typeface="+mn-ea"/>
                <a:cs typeface="+mn-ea"/>
              </a:rPr>
              <a:t>的主要组件之一，中文名称叫水壶，主要用于数据库间的数据迁移，商业名称</a:t>
            </a:r>
            <a:r>
              <a:rPr lang="en-US" sz="1600" b="0">
                <a:latin typeface="+mn-ea"/>
                <a:cs typeface="+mn-ea"/>
              </a:rPr>
              <a:t>PDI</a:t>
            </a:r>
            <a:r>
              <a:rPr lang="zh-CN" sz="1600" b="0">
                <a:latin typeface="+mn-ea"/>
                <a:cs typeface="+mn-ea"/>
              </a:rPr>
              <a:t>，纯</a:t>
            </a:r>
            <a:r>
              <a:rPr lang="en-US" sz="1600" b="0">
                <a:latin typeface="+mn-ea"/>
                <a:cs typeface="+mn-ea"/>
              </a:rPr>
              <a:t>Java</a:t>
            </a:r>
            <a:r>
              <a:rPr lang="zh-CN" sz="1600" b="0">
                <a:latin typeface="+mn-ea"/>
                <a:cs typeface="+mn-ea"/>
              </a:rPr>
              <a:t>编写，可跨平台运行，主要作者为</a:t>
            </a:r>
            <a:r>
              <a:rPr lang="en-US" sz="1600" b="0">
                <a:latin typeface="+mn-ea"/>
                <a:cs typeface="+mn-ea"/>
              </a:rPr>
              <a:t>Matt</a:t>
            </a:r>
            <a:r>
              <a:rPr lang="zh-CN" sz="1600" b="0">
                <a:latin typeface="+mn-ea"/>
                <a:cs typeface="+mn-ea"/>
              </a:rPr>
              <a:t>。</a:t>
            </a:r>
            <a:r>
              <a:rPr lang="en-US" sz="1600" b="0">
                <a:latin typeface="+mn-ea"/>
                <a:cs typeface="+mn-ea"/>
              </a:rPr>
              <a:t>2005</a:t>
            </a:r>
            <a:r>
              <a:rPr lang="zh-CN" sz="1600" b="0">
                <a:latin typeface="+mn-ea"/>
                <a:cs typeface="+mn-ea"/>
              </a:rPr>
              <a:t>年</a:t>
            </a:r>
            <a:r>
              <a:rPr lang="en-US" sz="1600" b="0">
                <a:latin typeface="+mn-ea"/>
                <a:cs typeface="+mn-ea"/>
              </a:rPr>
              <a:t>12</a:t>
            </a:r>
            <a:r>
              <a:rPr lang="zh-CN" sz="1600" b="0">
                <a:latin typeface="+mn-ea"/>
                <a:cs typeface="+mn-ea"/>
              </a:rPr>
              <a:t>月，</a:t>
            </a:r>
            <a:r>
              <a:rPr lang="en-US" sz="1600" b="0">
                <a:latin typeface="+mn-ea"/>
                <a:cs typeface="+mn-ea"/>
              </a:rPr>
              <a:t>Kettle</a:t>
            </a:r>
            <a:r>
              <a:rPr lang="zh-CN" sz="1600" b="0">
                <a:latin typeface="+mn-ea"/>
                <a:cs typeface="+mn-ea"/>
              </a:rPr>
              <a:t>成为开源软件。</a:t>
            </a:r>
            <a:endParaRPr lang="en-US" sz="1600" b="0">
              <a:latin typeface="+mn-ea"/>
              <a:cs typeface="+mn-ea"/>
            </a:endParaRPr>
          </a:p>
          <a:p>
            <a:pPr indent="281940"/>
            <a:r>
              <a:rPr lang="en-US" sz="1600" b="0">
                <a:latin typeface="+mn-ea"/>
                <a:cs typeface="+mn-ea"/>
              </a:rPr>
              <a:t>Kettle</a:t>
            </a:r>
            <a:r>
              <a:rPr lang="zh-CN" sz="1600" b="0">
                <a:latin typeface="+mn-ea"/>
                <a:cs typeface="+mn-ea"/>
              </a:rPr>
              <a:t>使用图形界面进行可视化的</a:t>
            </a:r>
            <a:r>
              <a:rPr lang="en-US" sz="1600" b="0">
                <a:latin typeface="+mn-ea"/>
                <a:cs typeface="+mn-ea"/>
              </a:rPr>
              <a:t>ETL</a:t>
            </a:r>
            <a:r>
              <a:rPr lang="zh-CN" sz="1600" b="0">
                <a:latin typeface="+mn-ea"/>
                <a:cs typeface="+mn-ea"/>
              </a:rPr>
              <a:t>过程设置操作，以命令行形式执行，支持非常广泛的数据库类型与文本格式输入和输出，支持定时和循环，实现了把各种数据放到一个壶中，并按用户的要求格式输出，具有可集成、可扩展、可复用、跨平台、高性能等优点，目前在国内外大数据项目上有广泛的应用。</a:t>
            </a:r>
            <a:endParaRPr lang="zh-CN" altLang="en-US" sz="1600">
              <a:latin typeface="+mn-ea"/>
              <a:cs typeface="+mn-ea"/>
            </a:endParaRPr>
          </a:p>
        </p:txBody>
      </p:sp>
      <p:sp>
        <p:nvSpPr>
          <p:cNvPr id="22" name="文本框 21"/>
          <p:cNvSpPr txBox="1"/>
          <p:nvPr/>
        </p:nvSpPr>
        <p:spPr>
          <a:xfrm>
            <a:off x="4783455" y="1928495"/>
            <a:ext cx="4360545" cy="2799715"/>
          </a:xfrm>
          <a:prstGeom prst="rect">
            <a:avLst/>
          </a:prstGeom>
          <a:noFill/>
          <a:ln w="9525">
            <a:noFill/>
          </a:ln>
        </p:spPr>
        <p:txBody>
          <a:bodyPr wrap="square">
            <a:spAutoFit/>
          </a:bodyPr>
          <a:lstStyle/>
          <a:p>
            <a:pPr indent="281940"/>
            <a:r>
              <a:rPr lang="en-US" sz="1600" b="0">
                <a:latin typeface="+mn-ea"/>
                <a:cs typeface="+mn-ea"/>
              </a:rPr>
              <a:t>Kettle</a:t>
            </a:r>
            <a:r>
              <a:rPr lang="zh-CN" sz="1600" b="0">
                <a:latin typeface="+mn-ea"/>
                <a:cs typeface="+mn-ea"/>
              </a:rPr>
              <a:t>软件主要由</a:t>
            </a:r>
            <a:r>
              <a:rPr lang="en-US" sz="1600" b="0">
                <a:latin typeface="+mn-ea"/>
                <a:cs typeface="+mn-ea"/>
              </a:rPr>
              <a:t>4</a:t>
            </a:r>
            <a:r>
              <a:rPr lang="zh-CN" sz="1600" b="0">
                <a:latin typeface="+mn-ea"/>
                <a:cs typeface="+mn-ea"/>
              </a:rPr>
              <a:t>个组件组成：</a:t>
            </a:r>
            <a:r>
              <a:rPr lang="en-US" sz="1600" b="0">
                <a:latin typeface="+mn-ea"/>
                <a:cs typeface="+mn-ea"/>
              </a:rPr>
              <a:t>Spoon</a:t>
            </a:r>
            <a:r>
              <a:rPr lang="zh-CN" sz="1600" b="0">
                <a:latin typeface="+mn-ea"/>
                <a:cs typeface="+mn-ea"/>
              </a:rPr>
              <a:t>、</a:t>
            </a:r>
            <a:r>
              <a:rPr lang="en-US" sz="1600" b="0">
                <a:latin typeface="+mn-ea"/>
                <a:cs typeface="+mn-ea"/>
              </a:rPr>
              <a:t>Pan</a:t>
            </a:r>
            <a:r>
              <a:rPr lang="zh-CN" sz="1600" b="0">
                <a:latin typeface="+mn-ea"/>
                <a:cs typeface="+mn-ea"/>
              </a:rPr>
              <a:t>、</a:t>
            </a:r>
            <a:r>
              <a:rPr lang="en-US" sz="1600" b="0">
                <a:latin typeface="+mn-ea"/>
                <a:cs typeface="+mn-ea"/>
              </a:rPr>
              <a:t>Chef</a:t>
            </a:r>
            <a:r>
              <a:rPr lang="zh-CN" sz="1600" b="0">
                <a:latin typeface="+mn-ea"/>
                <a:cs typeface="+mn-ea"/>
              </a:rPr>
              <a:t>和</a:t>
            </a:r>
            <a:r>
              <a:rPr lang="en-US" sz="1600" b="0">
                <a:latin typeface="+mn-ea"/>
                <a:cs typeface="+mn-ea"/>
              </a:rPr>
              <a:t>Kitchen</a:t>
            </a:r>
            <a:r>
              <a:rPr lang="zh-CN" sz="1600" b="0">
                <a:latin typeface="+mn-ea"/>
                <a:cs typeface="+mn-ea"/>
              </a:rPr>
              <a:t>。</a:t>
            </a:r>
            <a:endParaRPr lang="en-US" sz="1600" b="0">
              <a:latin typeface="+mn-ea"/>
              <a:cs typeface="+mn-ea"/>
            </a:endParaRPr>
          </a:p>
          <a:p>
            <a:pPr indent="281940"/>
            <a:r>
              <a:rPr lang="en-US" sz="1600" b="0">
                <a:latin typeface="+mn-ea"/>
                <a:cs typeface="+mn-ea"/>
              </a:rPr>
              <a:t>     Spoon</a:t>
            </a:r>
            <a:r>
              <a:rPr lang="zh-CN" sz="1600" b="0">
                <a:latin typeface="+mn-ea"/>
                <a:cs typeface="+mn-ea"/>
              </a:rPr>
              <a:t>是一个图形化界面，用于设计</a:t>
            </a:r>
            <a:r>
              <a:rPr lang="en-US" sz="1600" b="0">
                <a:latin typeface="+mn-ea"/>
                <a:cs typeface="+mn-ea"/>
              </a:rPr>
              <a:t>ETL</a:t>
            </a:r>
            <a:r>
              <a:rPr lang="zh-CN" sz="1600" b="0">
                <a:latin typeface="+mn-ea"/>
                <a:cs typeface="+mn-ea"/>
              </a:rPr>
              <a:t>转换过程（</a:t>
            </a:r>
            <a:r>
              <a:rPr lang="en-US" sz="1600" b="0">
                <a:latin typeface="+mn-ea"/>
                <a:cs typeface="+mn-ea"/>
              </a:rPr>
              <a:t>Trans formation</a:t>
            </a:r>
            <a:r>
              <a:rPr lang="zh-CN" sz="1600" b="0">
                <a:latin typeface="+mn-ea"/>
                <a:cs typeface="+mn-ea"/>
              </a:rPr>
              <a:t>）。</a:t>
            </a:r>
            <a:endParaRPr lang="en-US" sz="1600" b="0">
              <a:latin typeface="+mn-ea"/>
              <a:cs typeface="+mn-ea"/>
            </a:endParaRPr>
          </a:p>
          <a:p>
            <a:pPr indent="281940"/>
            <a:r>
              <a:rPr lang="en-US" sz="1600" b="0">
                <a:latin typeface="+mn-ea"/>
                <a:cs typeface="+mn-ea"/>
              </a:rPr>
              <a:t>     Pan</a:t>
            </a:r>
            <a:r>
              <a:rPr lang="zh-CN" sz="1600" b="0">
                <a:latin typeface="+mn-ea"/>
                <a:cs typeface="+mn-ea"/>
              </a:rPr>
              <a:t>批量运行由</a:t>
            </a:r>
            <a:r>
              <a:rPr lang="en-US" sz="1600" b="0">
                <a:latin typeface="+mn-ea"/>
                <a:cs typeface="+mn-ea"/>
              </a:rPr>
              <a:t>Spoon</a:t>
            </a:r>
            <a:r>
              <a:rPr lang="zh-CN" sz="1600" b="0">
                <a:latin typeface="+mn-ea"/>
                <a:cs typeface="+mn-ea"/>
              </a:rPr>
              <a:t>设计的</a:t>
            </a:r>
            <a:r>
              <a:rPr lang="en-US" sz="1600" b="0">
                <a:latin typeface="+mn-ea"/>
                <a:cs typeface="+mn-ea"/>
              </a:rPr>
              <a:t>ETL</a:t>
            </a:r>
            <a:r>
              <a:rPr lang="zh-CN" sz="1600" b="0">
                <a:latin typeface="+mn-ea"/>
                <a:cs typeface="+mn-ea"/>
              </a:rPr>
              <a:t>转换，是一个后台执行的程序，没有图形界面。</a:t>
            </a:r>
            <a:endParaRPr lang="en-US" sz="1600" b="0">
              <a:latin typeface="+mn-ea"/>
              <a:cs typeface="+mn-ea"/>
            </a:endParaRPr>
          </a:p>
          <a:p>
            <a:pPr indent="281940"/>
            <a:r>
              <a:rPr lang="en-US" sz="1600" b="0">
                <a:latin typeface="+mn-ea"/>
                <a:cs typeface="+mn-ea"/>
              </a:rPr>
              <a:t>     Chef</a:t>
            </a:r>
            <a:r>
              <a:rPr lang="zh-CN" sz="1600" b="0">
                <a:latin typeface="+mn-ea"/>
                <a:cs typeface="+mn-ea"/>
              </a:rPr>
              <a:t>用于创建任务（</a:t>
            </a:r>
            <a:r>
              <a:rPr lang="en-US" sz="1600" b="0">
                <a:latin typeface="+mn-ea"/>
                <a:cs typeface="+mn-ea"/>
              </a:rPr>
              <a:t>Job</a:t>
            </a:r>
            <a:r>
              <a:rPr lang="zh-CN" sz="1600" b="0">
                <a:latin typeface="+mn-ea"/>
                <a:cs typeface="+mn-ea"/>
              </a:rPr>
              <a:t>）。通过允许每个转换、任务、脚本等，进行自动化更新数据仓库的复杂工作。</a:t>
            </a:r>
            <a:endParaRPr lang="en-US" sz="1600" b="0">
              <a:latin typeface="+mn-ea"/>
              <a:cs typeface="+mn-ea"/>
            </a:endParaRPr>
          </a:p>
          <a:p>
            <a:pPr indent="281940"/>
            <a:r>
              <a:rPr lang="en-US" sz="1600" b="0">
                <a:latin typeface="+mn-ea"/>
                <a:cs typeface="+mn-ea"/>
              </a:rPr>
              <a:t>      Kitchen</a:t>
            </a:r>
            <a:r>
              <a:rPr lang="zh-CN" sz="1600" b="0">
                <a:latin typeface="+mn-ea"/>
                <a:cs typeface="+mn-ea"/>
              </a:rPr>
              <a:t>也是一个后台运行的程序，功能是批量使用由</a:t>
            </a:r>
            <a:r>
              <a:rPr lang="en-US" sz="1600" b="0">
                <a:latin typeface="+mn-ea"/>
                <a:cs typeface="+mn-ea"/>
              </a:rPr>
              <a:t>Chef</a:t>
            </a:r>
            <a:r>
              <a:rPr lang="zh-CN" sz="1600" b="0">
                <a:latin typeface="+mn-ea"/>
                <a:cs typeface="+mn-ea"/>
              </a:rPr>
              <a:t>设计的任务。</a:t>
            </a:r>
            <a:endParaRPr lang="zh-CN" altLang="en-US" sz="1600">
              <a:latin typeface="+mn-ea"/>
              <a:cs typeface="+mn-ea"/>
            </a:endParaRPr>
          </a:p>
        </p:txBody>
      </p:sp>
      <p:sp>
        <p:nvSpPr>
          <p:cNvPr id="210" name=" 210"/>
          <p:cNvSpPr/>
          <p:nvPr/>
        </p:nvSpPr>
        <p:spPr>
          <a:xfrm>
            <a:off x="4820285" y="2465070"/>
            <a:ext cx="259080" cy="2590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 210"/>
          <p:cNvSpPr/>
          <p:nvPr/>
        </p:nvSpPr>
        <p:spPr>
          <a:xfrm>
            <a:off x="4820285" y="2998470"/>
            <a:ext cx="259080" cy="2590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 210"/>
          <p:cNvSpPr/>
          <p:nvPr/>
        </p:nvSpPr>
        <p:spPr>
          <a:xfrm>
            <a:off x="4820285" y="3430905"/>
            <a:ext cx="259080" cy="2590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 210"/>
          <p:cNvSpPr/>
          <p:nvPr/>
        </p:nvSpPr>
        <p:spPr>
          <a:xfrm>
            <a:off x="4820285" y="4169410"/>
            <a:ext cx="259080" cy="2590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文本框 15"/>
          <p:cNvSpPr txBox="1"/>
          <p:nvPr/>
        </p:nvSpPr>
        <p:spPr>
          <a:xfrm>
            <a:off x="442595" y="1186180"/>
            <a:ext cx="5080000" cy="337185"/>
          </a:xfrm>
          <a:prstGeom prst="rect">
            <a:avLst/>
          </a:prstGeom>
          <a:noFill/>
          <a:ln w="9525">
            <a:noFill/>
          </a:ln>
        </p:spPr>
        <p:txBody>
          <a:bodyPr>
            <a:spAutoFit/>
          </a:bodyPr>
          <a:lstStyle/>
          <a:p>
            <a:pPr indent="266700"/>
            <a:r>
              <a:rPr lang="en-US" sz="1600" b="0">
                <a:latin typeface="+mn-ea"/>
                <a:cs typeface="+mn-ea"/>
              </a:rPr>
              <a:t>2</a:t>
            </a:r>
            <a:r>
              <a:rPr lang="zh-CN" sz="1600" b="0">
                <a:latin typeface="+mn-ea"/>
                <a:cs typeface="+mn-ea"/>
              </a:rPr>
              <a:t>．</a:t>
            </a:r>
            <a:r>
              <a:rPr lang="en-US" sz="1600" b="0">
                <a:latin typeface="+mn-ea"/>
                <a:cs typeface="+mn-ea"/>
              </a:rPr>
              <a:t>Kettle</a:t>
            </a:r>
            <a:r>
              <a:rPr lang="zh-CN" sz="1600" b="0">
                <a:latin typeface="+mn-ea"/>
                <a:cs typeface="+mn-ea"/>
              </a:rPr>
              <a:t>软件下载和安装</a:t>
            </a:r>
            <a:endParaRPr lang="zh-CN" altLang="en-US" sz="1600">
              <a:latin typeface="+mn-ea"/>
              <a:cs typeface="+mn-ea"/>
            </a:endParaRPr>
          </a:p>
        </p:txBody>
      </p:sp>
      <p:sp>
        <p:nvSpPr>
          <p:cNvPr id="14" name="文本框 13"/>
          <p:cNvSpPr txBox="1"/>
          <p:nvPr/>
        </p:nvSpPr>
        <p:spPr>
          <a:xfrm>
            <a:off x="313690" y="1960880"/>
            <a:ext cx="5080000" cy="3291840"/>
          </a:xfrm>
          <a:prstGeom prst="rect">
            <a:avLst/>
          </a:prstGeom>
          <a:noFill/>
          <a:ln w="9525">
            <a:noFill/>
          </a:ln>
        </p:spPr>
        <p:txBody>
          <a:bodyPr wrap="square">
            <a:spAutoFit/>
          </a:bodyPr>
          <a:lstStyle/>
          <a:p>
            <a:pPr indent="276860"/>
            <a:r>
              <a:rPr lang="en-US" sz="1600" b="0">
                <a:latin typeface="+mn-ea"/>
                <a:cs typeface="+mn-ea"/>
              </a:rPr>
              <a:t>Kettle</a:t>
            </a:r>
            <a:r>
              <a:rPr lang="zh-CN" sz="1600" b="0">
                <a:latin typeface="+mn-ea"/>
                <a:cs typeface="+mn-ea"/>
              </a:rPr>
              <a:t>软件的下载地址为</a:t>
            </a:r>
            <a:r>
              <a:rPr lang="en-US" sz="1600" b="0" u="sng">
                <a:solidFill>
                  <a:srgbClr val="000000"/>
                </a:solidFill>
                <a:latin typeface="+mn-ea"/>
                <a:cs typeface="+mn-ea"/>
                <a:hlinkClick r:id="rId1"/>
              </a:rPr>
              <a:t>http://sourceforge.net/projects/pentaho/files</a:t>
            </a:r>
            <a:r>
              <a:rPr lang="zh-CN" sz="1600" b="0">
                <a:solidFill>
                  <a:srgbClr val="000000"/>
                </a:solidFill>
                <a:latin typeface="+mn-ea"/>
                <a:cs typeface="+mn-ea"/>
              </a:rPr>
              <a:t>，</a:t>
            </a:r>
            <a:r>
              <a:rPr lang="zh-CN" sz="1600" b="0">
                <a:latin typeface="+mn-ea"/>
                <a:cs typeface="+mn-ea"/>
              </a:rPr>
              <a:t>为方便使用，建议下载稳定版本</a:t>
            </a:r>
            <a:r>
              <a:rPr lang="en-US" sz="1600" b="0">
                <a:latin typeface="+mn-ea"/>
                <a:cs typeface="+mn-ea"/>
              </a:rPr>
              <a:t>4.4.0</a:t>
            </a:r>
            <a:r>
              <a:rPr lang="zh-CN" sz="1600" b="0">
                <a:latin typeface="+mn-ea"/>
                <a:cs typeface="+mn-ea"/>
              </a:rPr>
              <a:t>，即下载文件</a:t>
            </a:r>
            <a:r>
              <a:rPr lang="en-US" sz="1600" b="0">
                <a:latin typeface="+mn-ea"/>
                <a:cs typeface="+mn-ea"/>
              </a:rPr>
              <a:t>Data Integration/ 4.40-syable/pdi-ce-4.4.0-stable.zip</a:t>
            </a:r>
            <a:r>
              <a:rPr lang="zh-CN" sz="1600" b="0">
                <a:latin typeface="+mn-ea"/>
                <a:cs typeface="+mn-ea"/>
              </a:rPr>
              <a:t>，本书主要介绍</a:t>
            </a:r>
            <a:r>
              <a:rPr lang="en-US" sz="1600" b="0">
                <a:latin typeface="+mn-ea"/>
                <a:cs typeface="+mn-ea"/>
              </a:rPr>
              <a:t>Kettle</a:t>
            </a:r>
            <a:r>
              <a:rPr lang="zh-CN" sz="1600" b="0">
                <a:latin typeface="+mn-ea"/>
                <a:cs typeface="+mn-ea"/>
              </a:rPr>
              <a:t>在</a:t>
            </a:r>
            <a:r>
              <a:rPr lang="en-US" sz="1600" b="0">
                <a:latin typeface="+mn-ea"/>
                <a:cs typeface="+mn-ea"/>
              </a:rPr>
              <a:t>Windows</a:t>
            </a:r>
            <a:r>
              <a:rPr lang="zh-CN" sz="1600" b="0">
                <a:latin typeface="+mn-ea"/>
                <a:cs typeface="+mn-ea"/>
              </a:rPr>
              <a:t>环境下的安装、配置和使用。</a:t>
            </a:r>
            <a:endParaRPr lang="zh-CN" sz="1600" b="0">
              <a:latin typeface="+mn-ea"/>
              <a:cs typeface="+mn-ea"/>
            </a:endParaRPr>
          </a:p>
          <a:p>
            <a:pPr indent="276860"/>
            <a:r>
              <a:rPr lang="zh-CN" sz="1600" b="0">
                <a:latin typeface="+mn-ea"/>
                <a:cs typeface="+mn-ea"/>
              </a:rPr>
              <a:t>    由于软件基于</a:t>
            </a:r>
            <a:r>
              <a:rPr lang="en-US" sz="1600" b="0">
                <a:latin typeface="+mn-ea"/>
                <a:cs typeface="+mn-ea"/>
              </a:rPr>
              <a:t>Java</a:t>
            </a:r>
            <a:r>
              <a:rPr lang="zh-CN" sz="1600" b="0">
                <a:latin typeface="+mn-ea"/>
                <a:cs typeface="+mn-ea"/>
              </a:rPr>
              <a:t>环境运行，所以安装前先要配置</a:t>
            </a:r>
            <a:r>
              <a:rPr lang="en-US" sz="1600" b="0">
                <a:latin typeface="+mn-ea"/>
                <a:cs typeface="+mn-ea"/>
              </a:rPr>
              <a:t>Java</a:t>
            </a:r>
            <a:r>
              <a:rPr lang="zh-CN" sz="1600" b="0">
                <a:latin typeface="+mn-ea"/>
                <a:cs typeface="+mn-ea"/>
              </a:rPr>
              <a:t>运行环境，要注意</a:t>
            </a:r>
            <a:r>
              <a:rPr lang="en-US" sz="1600" b="0">
                <a:latin typeface="+mn-ea"/>
                <a:cs typeface="+mn-ea"/>
              </a:rPr>
              <a:t>Kettle</a:t>
            </a:r>
            <a:r>
              <a:rPr lang="zh-CN" sz="1600" b="0">
                <a:latin typeface="+mn-ea"/>
                <a:cs typeface="+mn-ea"/>
              </a:rPr>
              <a:t>版本和</a:t>
            </a:r>
            <a:r>
              <a:rPr lang="en-US" sz="1600" b="0">
                <a:latin typeface="+mn-ea"/>
                <a:cs typeface="+mn-ea"/>
              </a:rPr>
              <a:t>Java</a:t>
            </a:r>
            <a:r>
              <a:rPr lang="zh-CN" sz="1600" b="0">
                <a:latin typeface="+mn-ea"/>
                <a:cs typeface="+mn-ea"/>
              </a:rPr>
              <a:t>版本的匹配，这里需要安装的</a:t>
            </a:r>
            <a:r>
              <a:rPr lang="en-US" sz="1600" b="0">
                <a:latin typeface="+mn-ea"/>
                <a:cs typeface="+mn-ea"/>
              </a:rPr>
              <a:t>Java</a:t>
            </a:r>
            <a:r>
              <a:rPr lang="zh-CN" sz="1600" b="0">
                <a:latin typeface="+mn-ea"/>
                <a:cs typeface="+mn-ea"/>
              </a:rPr>
              <a:t>版本为</a:t>
            </a:r>
            <a:r>
              <a:rPr lang="en-US" sz="1600" b="0">
                <a:latin typeface="+mn-ea"/>
                <a:cs typeface="+mn-ea"/>
              </a:rPr>
              <a:t>1.7.0_79</a:t>
            </a:r>
            <a:r>
              <a:rPr lang="zh-CN" sz="1600" b="0">
                <a:latin typeface="+mn-ea"/>
                <a:cs typeface="+mn-ea"/>
              </a:rPr>
              <a:t>。</a:t>
            </a:r>
            <a:endParaRPr lang="zh-CN" sz="1600" b="0">
              <a:latin typeface="+mn-ea"/>
              <a:cs typeface="+mn-ea"/>
            </a:endParaRPr>
          </a:p>
          <a:p>
            <a:pPr indent="276860"/>
            <a:r>
              <a:rPr lang="zh-CN" sz="1600" b="0">
                <a:latin typeface="+mn-ea"/>
                <a:cs typeface="+mn-ea"/>
              </a:rPr>
              <a:t>    解压下载的文件，在解压的文件夹里，可以看到</a:t>
            </a:r>
            <a:r>
              <a:rPr lang="en-US" sz="1600" b="0">
                <a:latin typeface="+mn-ea"/>
                <a:cs typeface="+mn-ea"/>
              </a:rPr>
              <a:t>Kettle</a:t>
            </a:r>
            <a:r>
              <a:rPr lang="zh-CN" sz="1600" b="0">
                <a:latin typeface="+mn-ea"/>
                <a:cs typeface="+mn-ea"/>
              </a:rPr>
              <a:t>的启动文件</a:t>
            </a:r>
            <a:r>
              <a:rPr lang="en-US" sz="1600" b="0">
                <a:latin typeface="+mn-ea"/>
                <a:cs typeface="+mn-ea"/>
              </a:rPr>
              <a:t>Kettle.exe</a:t>
            </a:r>
            <a:r>
              <a:rPr lang="zh-CN" sz="1600" b="0">
                <a:latin typeface="+mn-ea"/>
                <a:cs typeface="+mn-ea"/>
              </a:rPr>
              <a:t>或</a:t>
            </a:r>
            <a:r>
              <a:rPr lang="en-US" sz="1600" b="0">
                <a:latin typeface="+mn-ea"/>
                <a:cs typeface="+mn-ea"/>
              </a:rPr>
              <a:t>Spoon.bat</a:t>
            </a:r>
            <a:r>
              <a:rPr lang="zh-CN" sz="1600" b="0">
                <a:latin typeface="+mn-ea"/>
                <a:cs typeface="+mn-ea"/>
              </a:rPr>
              <a:t>。双击运行，就可以看到</a:t>
            </a:r>
            <a:r>
              <a:rPr lang="en-US" sz="1600" b="0">
                <a:latin typeface="+mn-ea"/>
                <a:cs typeface="+mn-ea"/>
              </a:rPr>
              <a:t>Kettle</a:t>
            </a:r>
            <a:r>
              <a:rPr lang="zh-CN" sz="1600" b="0">
                <a:latin typeface="+mn-ea"/>
                <a:cs typeface="+mn-ea"/>
              </a:rPr>
              <a:t>的开始界面，显示软件相关版本信息与</a:t>
            </a:r>
            <a:r>
              <a:rPr lang="en-US" sz="1600" b="0">
                <a:latin typeface="+mn-ea"/>
                <a:cs typeface="+mn-ea"/>
              </a:rPr>
              <a:t>GNU</a:t>
            </a:r>
            <a:r>
              <a:rPr lang="zh-CN" sz="1600" b="0">
                <a:latin typeface="+mn-ea"/>
                <a:cs typeface="+mn-ea"/>
              </a:rPr>
              <a:t>相关协议说明，如图</a:t>
            </a:r>
            <a:r>
              <a:rPr lang="en-US" sz="1600" b="0">
                <a:latin typeface="+mn-ea"/>
                <a:cs typeface="+mn-ea"/>
              </a:rPr>
              <a:t>4-30</a:t>
            </a:r>
            <a:r>
              <a:rPr lang="zh-CN" sz="1600" b="0">
                <a:latin typeface="+mn-ea"/>
                <a:cs typeface="+mn-ea"/>
              </a:rPr>
              <a:t>所示。</a:t>
            </a:r>
            <a:endParaRPr lang="zh-CN" altLang="en-US" sz="1600">
              <a:latin typeface="+mn-ea"/>
              <a:cs typeface="+mn-ea"/>
            </a:endParaRPr>
          </a:p>
        </p:txBody>
      </p:sp>
      <p:pic>
        <p:nvPicPr>
          <p:cNvPr id="15" name="图片 544" descr="说明: 2017-05-04_085311"/>
          <p:cNvPicPr>
            <a:picLocks noChangeAspect="1"/>
          </p:cNvPicPr>
          <p:nvPr/>
        </p:nvPicPr>
        <p:blipFill>
          <a:blip r:embed="rId2"/>
          <a:stretch>
            <a:fillRect/>
          </a:stretch>
        </p:blipFill>
        <p:spPr>
          <a:xfrm>
            <a:off x="5481320" y="2365375"/>
            <a:ext cx="3596005" cy="2482850"/>
          </a:xfrm>
          <a:prstGeom prst="rect">
            <a:avLst/>
          </a:prstGeom>
          <a:noFill/>
          <a:ln w="9525">
            <a:noFill/>
          </a:ln>
        </p:spPr>
      </p:pic>
      <p:sp>
        <p:nvSpPr>
          <p:cNvPr id="17" name="文本框 16"/>
          <p:cNvSpPr txBox="1"/>
          <p:nvPr/>
        </p:nvSpPr>
        <p:spPr>
          <a:xfrm>
            <a:off x="5481320" y="4961255"/>
            <a:ext cx="3596640" cy="291465"/>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4-30  Kettle</a:t>
            </a:r>
            <a:r>
              <a:rPr lang="zh-CN" sz="1300" b="0">
                <a:latin typeface="+mn-ea"/>
                <a:cs typeface="+mn-ea"/>
              </a:rPr>
              <a:t>开始界面</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文本框 16"/>
          <p:cNvSpPr txBox="1"/>
          <p:nvPr/>
        </p:nvSpPr>
        <p:spPr>
          <a:xfrm>
            <a:off x="442595" y="1213485"/>
            <a:ext cx="5080000" cy="337185"/>
          </a:xfrm>
          <a:prstGeom prst="rect">
            <a:avLst/>
          </a:prstGeom>
          <a:noFill/>
          <a:ln w="9525">
            <a:noFill/>
          </a:ln>
        </p:spPr>
        <p:txBody>
          <a:bodyPr>
            <a:spAutoFit/>
          </a:bodyPr>
          <a:lstStyle/>
          <a:p>
            <a:pPr indent="266700"/>
            <a:r>
              <a:rPr lang="en-US" sz="1600" b="0">
                <a:latin typeface="+mn-ea"/>
                <a:cs typeface="+mn-ea"/>
              </a:rPr>
              <a:t>3</a:t>
            </a:r>
            <a:r>
              <a:rPr lang="zh-CN" sz="1600" b="0">
                <a:latin typeface="+mn-ea"/>
                <a:cs typeface="+mn-ea"/>
              </a:rPr>
              <a:t>．</a:t>
            </a:r>
            <a:r>
              <a:rPr lang="en-US" sz="1600" b="0">
                <a:latin typeface="+mn-ea"/>
                <a:cs typeface="+mn-ea"/>
              </a:rPr>
              <a:t>Kettle</a:t>
            </a:r>
            <a:r>
              <a:rPr lang="zh-CN" sz="1600" b="0">
                <a:latin typeface="+mn-ea"/>
                <a:cs typeface="+mn-ea"/>
              </a:rPr>
              <a:t>软件界面</a:t>
            </a:r>
            <a:endParaRPr lang="zh-CN" altLang="en-US" sz="1600">
              <a:latin typeface="+mn-ea"/>
              <a:cs typeface="+mn-ea"/>
            </a:endParaRPr>
          </a:p>
        </p:txBody>
      </p:sp>
      <p:sp>
        <p:nvSpPr>
          <p:cNvPr id="100" name="文本框 99"/>
          <p:cNvSpPr txBox="1"/>
          <p:nvPr/>
        </p:nvSpPr>
        <p:spPr>
          <a:xfrm>
            <a:off x="821690" y="1752600"/>
            <a:ext cx="8255635" cy="521970"/>
          </a:xfrm>
          <a:prstGeom prst="rect">
            <a:avLst/>
          </a:prstGeom>
          <a:noFill/>
          <a:ln w="9525">
            <a:noFill/>
          </a:ln>
        </p:spPr>
        <p:txBody>
          <a:bodyPr wrap="square">
            <a:spAutoFit/>
          </a:bodyPr>
          <a:lstStyle/>
          <a:p>
            <a:pPr indent="271780"/>
            <a:r>
              <a:rPr lang="zh-CN" sz="1400" b="0">
                <a:latin typeface="+mn-ea"/>
                <a:cs typeface="+mn-ea"/>
              </a:rPr>
              <a:t>显示开始界面后，</a:t>
            </a:r>
            <a:r>
              <a:rPr lang="en-US" sz="1400" b="0">
                <a:latin typeface="+mn-ea"/>
                <a:cs typeface="+mn-ea"/>
              </a:rPr>
              <a:t>Kettle</a:t>
            </a:r>
            <a:r>
              <a:rPr lang="zh-CN" sz="1400" b="0">
                <a:latin typeface="+mn-ea"/>
                <a:cs typeface="+mn-ea"/>
              </a:rPr>
              <a:t>会弹出资源库连接（</a:t>
            </a:r>
            <a:r>
              <a:rPr lang="en-US" sz="1400" b="0">
                <a:latin typeface="+mn-ea"/>
                <a:cs typeface="+mn-ea"/>
              </a:rPr>
              <a:t>Repository Connection</a:t>
            </a:r>
            <a:r>
              <a:rPr lang="zh-CN" sz="1400" b="0">
                <a:latin typeface="+mn-ea"/>
                <a:cs typeface="+mn-ea"/>
              </a:rPr>
              <a:t>）对话框，可以输入特定资源库的用户名和密码完成登录，如图</a:t>
            </a:r>
            <a:r>
              <a:rPr lang="en-US" sz="1400" b="0">
                <a:latin typeface="+mn-ea"/>
                <a:cs typeface="+mn-ea"/>
              </a:rPr>
              <a:t>4-31</a:t>
            </a:r>
            <a:r>
              <a:rPr lang="zh-CN" sz="1400" b="0">
                <a:latin typeface="+mn-ea"/>
                <a:cs typeface="+mn-ea"/>
              </a:rPr>
              <a:t>所示。</a:t>
            </a:r>
            <a:endParaRPr lang="zh-CN" altLang="en-US" sz="1400">
              <a:latin typeface="+mn-ea"/>
              <a:cs typeface="+mn-ea"/>
            </a:endParaRPr>
          </a:p>
        </p:txBody>
      </p:sp>
      <p:sp>
        <p:nvSpPr>
          <p:cNvPr id="14" name="文本框 13"/>
          <p:cNvSpPr txBox="1"/>
          <p:nvPr/>
        </p:nvSpPr>
        <p:spPr>
          <a:xfrm>
            <a:off x="788670" y="2274570"/>
            <a:ext cx="8255635" cy="1383665"/>
          </a:xfrm>
          <a:prstGeom prst="rect">
            <a:avLst/>
          </a:prstGeom>
          <a:noFill/>
          <a:ln w="9525">
            <a:noFill/>
          </a:ln>
        </p:spPr>
        <p:txBody>
          <a:bodyPr wrap="square">
            <a:spAutoFit/>
          </a:bodyPr>
          <a:lstStyle/>
          <a:p>
            <a:pPr indent="281940"/>
            <a:r>
              <a:rPr lang="zh-CN" sz="1400" b="0">
                <a:latin typeface="+mn-ea"/>
                <a:cs typeface="+mn-ea"/>
              </a:rPr>
              <a:t>登录时单击</a:t>
            </a:r>
            <a:r>
              <a:rPr lang="en-US" sz="1400" b="0">
                <a:latin typeface="+mn-ea"/>
                <a:cs typeface="+mn-ea"/>
              </a:rPr>
              <a:t>Cancel</a:t>
            </a:r>
            <a:r>
              <a:rPr lang="zh-CN" sz="1400" b="0">
                <a:latin typeface="+mn-ea"/>
                <a:cs typeface="+mn-ea"/>
              </a:rPr>
              <a:t>按钮即可进入</a:t>
            </a:r>
            <a:r>
              <a:rPr lang="en-US" sz="1400" b="0">
                <a:latin typeface="+mn-ea"/>
                <a:cs typeface="+mn-ea"/>
              </a:rPr>
              <a:t>Kettle</a:t>
            </a:r>
            <a:r>
              <a:rPr lang="zh-CN" sz="1400" b="0">
                <a:latin typeface="+mn-ea"/>
                <a:cs typeface="+mn-ea"/>
              </a:rPr>
              <a:t>，此时所定义的转换和工作是以</a:t>
            </a:r>
            <a:r>
              <a:rPr lang="en-US" sz="1400" b="0">
                <a:latin typeface="+mn-ea"/>
                <a:cs typeface="+mn-ea"/>
              </a:rPr>
              <a:t>XML</a:t>
            </a:r>
            <a:r>
              <a:rPr lang="zh-CN" sz="1400" b="0">
                <a:latin typeface="+mn-ea"/>
                <a:cs typeface="+mn-ea"/>
              </a:rPr>
              <a:t>文件方式存储在本地磁盘上，以</a:t>
            </a:r>
            <a:r>
              <a:rPr lang="en-US" sz="1400" b="0">
                <a:latin typeface="+mn-ea"/>
                <a:cs typeface="+mn-ea"/>
              </a:rPr>
              <a:t>.ktr</a:t>
            </a:r>
            <a:r>
              <a:rPr lang="zh-CN" sz="1400" b="0">
                <a:latin typeface="+mn-ea"/>
                <a:cs typeface="+mn-ea"/>
              </a:rPr>
              <a:t>和</a:t>
            </a:r>
            <a:r>
              <a:rPr lang="en-US" sz="1400" b="0">
                <a:latin typeface="+mn-ea"/>
                <a:cs typeface="+mn-ea"/>
              </a:rPr>
              <a:t>.kjb</a:t>
            </a:r>
            <a:r>
              <a:rPr lang="zh-CN" sz="1400" b="0">
                <a:latin typeface="+mn-ea"/>
                <a:cs typeface="+mn-ea"/>
              </a:rPr>
              <a:t>作为后缀名。若使用资源库登录，则所有定义的转换和工作将会存储到资源库里，资源库即数据库，例如</a:t>
            </a:r>
            <a:r>
              <a:rPr lang="en-US" sz="1400" b="0">
                <a:latin typeface="+mn-ea"/>
                <a:cs typeface="+mn-ea"/>
              </a:rPr>
              <a:t>SQL Server</a:t>
            </a:r>
            <a:r>
              <a:rPr lang="zh-CN" sz="1400" b="0">
                <a:latin typeface="+mn-ea"/>
                <a:cs typeface="+mn-ea"/>
              </a:rPr>
              <a:t>数据库，里面存储了</a:t>
            </a:r>
            <a:r>
              <a:rPr lang="en-US" sz="1400" b="0">
                <a:latin typeface="+mn-ea"/>
                <a:cs typeface="+mn-ea"/>
              </a:rPr>
              <a:t>Kettle</a:t>
            </a:r>
            <a:r>
              <a:rPr lang="zh-CN" sz="1400" b="0">
                <a:latin typeface="+mn-ea"/>
                <a:cs typeface="+mn-ea"/>
              </a:rPr>
              <a:t>定义的元素的相关元数据库。资源库创建完毕，其相关信息将存储在</a:t>
            </a:r>
            <a:r>
              <a:rPr lang="en-US" sz="1400" b="0">
                <a:latin typeface="+mn-ea"/>
                <a:cs typeface="+mn-ea"/>
              </a:rPr>
              <a:t>repositories.xml</a:t>
            </a:r>
            <a:r>
              <a:rPr lang="zh-CN" sz="1400" b="0">
                <a:latin typeface="+mn-ea"/>
                <a:cs typeface="+mn-ea"/>
              </a:rPr>
              <a:t>文件中，它位于默认</a:t>
            </a:r>
            <a:r>
              <a:rPr lang="en-US" sz="1400" b="0">
                <a:latin typeface="+mn-ea"/>
                <a:cs typeface="+mn-ea"/>
              </a:rPr>
              <a:t>home</a:t>
            </a:r>
            <a:r>
              <a:rPr lang="zh-CN" sz="1400" b="0">
                <a:latin typeface="+mn-ea"/>
                <a:cs typeface="+mn-ea"/>
              </a:rPr>
              <a:t>目录的隐藏目录</a:t>
            </a:r>
            <a:r>
              <a:rPr lang="en-US" sz="1400" b="0">
                <a:latin typeface="+mn-ea"/>
                <a:cs typeface="+mn-ea"/>
              </a:rPr>
              <a:t>.kettle</a:t>
            </a:r>
            <a:r>
              <a:rPr lang="zh-CN" sz="1400" b="0">
                <a:latin typeface="+mn-ea"/>
                <a:cs typeface="+mn-ea"/>
              </a:rPr>
              <a:t>中。如果是</a:t>
            </a:r>
            <a:r>
              <a:rPr lang="en-US" sz="1400" b="0">
                <a:latin typeface="+mn-ea"/>
                <a:cs typeface="+mn-ea"/>
              </a:rPr>
              <a:t>Windows</a:t>
            </a:r>
            <a:r>
              <a:rPr lang="zh-CN" sz="1400" b="0">
                <a:latin typeface="+mn-ea"/>
                <a:cs typeface="+mn-ea"/>
              </a:rPr>
              <a:t>系统，该路径为</a:t>
            </a:r>
            <a:r>
              <a:rPr lang="en-US" sz="1400" b="0">
                <a:latin typeface="+mn-ea"/>
                <a:cs typeface="+mn-ea"/>
              </a:rPr>
              <a:t>C:\Documents and Settings\&lt;username&gt;\.kettle</a:t>
            </a:r>
            <a:r>
              <a:rPr lang="zh-CN" sz="1400" b="0">
                <a:latin typeface="+mn-ea"/>
                <a:cs typeface="+mn-ea"/>
              </a:rPr>
              <a:t>。</a:t>
            </a:r>
            <a:endParaRPr lang="zh-CN" sz="1400" b="0">
              <a:latin typeface="+mn-ea"/>
              <a:cs typeface="+mn-ea"/>
            </a:endParaRPr>
          </a:p>
          <a:p>
            <a:pPr indent="281940"/>
            <a:r>
              <a:rPr lang="zh-CN" sz="1400" b="0">
                <a:latin typeface="+mn-ea"/>
                <a:cs typeface="+mn-ea"/>
              </a:rPr>
              <a:t>进入</a:t>
            </a:r>
            <a:r>
              <a:rPr lang="en-US" sz="1400" b="0">
                <a:latin typeface="+mn-ea"/>
                <a:cs typeface="+mn-ea"/>
              </a:rPr>
              <a:t>Kettle</a:t>
            </a:r>
            <a:r>
              <a:rPr lang="zh-CN" sz="1400" b="0">
                <a:latin typeface="+mn-ea"/>
                <a:cs typeface="+mn-ea"/>
              </a:rPr>
              <a:t>设计界面，弹出“</a:t>
            </a:r>
            <a:r>
              <a:rPr lang="en-US" sz="1400" b="0">
                <a:latin typeface="+mn-ea"/>
                <a:cs typeface="+mn-ea"/>
              </a:rPr>
              <a:t>Spoon</a:t>
            </a:r>
            <a:r>
              <a:rPr lang="zh-CN" sz="1400" b="0">
                <a:latin typeface="+mn-ea"/>
                <a:cs typeface="+mn-ea"/>
              </a:rPr>
              <a:t>提示信息”对话框，直接单击“关闭”按钮，如图</a:t>
            </a:r>
            <a:r>
              <a:rPr lang="en-US" sz="1400" b="0">
                <a:latin typeface="+mn-ea"/>
                <a:cs typeface="+mn-ea"/>
              </a:rPr>
              <a:t>4-32</a:t>
            </a:r>
            <a:r>
              <a:rPr lang="zh-CN" sz="1400" b="0">
                <a:latin typeface="+mn-ea"/>
                <a:cs typeface="+mn-ea"/>
              </a:rPr>
              <a:t>所示。</a:t>
            </a:r>
            <a:endParaRPr lang="zh-CN" altLang="en-US" sz="1400">
              <a:latin typeface="+mn-ea"/>
              <a:cs typeface="+mn-ea"/>
            </a:endParaRPr>
          </a:p>
        </p:txBody>
      </p:sp>
      <p:pic>
        <p:nvPicPr>
          <p:cNvPr id="15" name="图片 543" descr="说明: 2017-05-04_085340"/>
          <p:cNvPicPr>
            <a:picLocks noChangeAspect="1"/>
          </p:cNvPicPr>
          <p:nvPr/>
        </p:nvPicPr>
        <p:blipFill>
          <a:blip r:embed="rId1"/>
          <a:stretch>
            <a:fillRect/>
          </a:stretch>
        </p:blipFill>
        <p:spPr>
          <a:xfrm>
            <a:off x="821690" y="3592195"/>
            <a:ext cx="3190240" cy="2190115"/>
          </a:xfrm>
          <a:prstGeom prst="rect">
            <a:avLst/>
          </a:prstGeom>
          <a:noFill/>
          <a:ln w="9525">
            <a:noFill/>
          </a:ln>
        </p:spPr>
      </p:pic>
      <p:pic>
        <p:nvPicPr>
          <p:cNvPr id="16" name="图片 542" descr="说明: 2017-05-04_085400"/>
          <p:cNvPicPr>
            <a:picLocks noChangeAspect="1"/>
          </p:cNvPicPr>
          <p:nvPr/>
        </p:nvPicPr>
        <p:blipFill>
          <a:blip r:embed="rId2"/>
          <a:stretch>
            <a:fillRect/>
          </a:stretch>
        </p:blipFill>
        <p:spPr>
          <a:xfrm>
            <a:off x="4180205" y="3844925"/>
            <a:ext cx="4788535" cy="1502410"/>
          </a:xfrm>
          <a:prstGeom prst="rect">
            <a:avLst/>
          </a:prstGeom>
          <a:noFill/>
          <a:ln w="9525">
            <a:noFill/>
          </a:ln>
        </p:spPr>
      </p:pic>
      <p:sp>
        <p:nvSpPr>
          <p:cNvPr id="20" name="文本框 19"/>
          <p:cNvSpPr txBox="1"/>
          <p:nvPr/>
        </p:nvSpPr>
        <p:spPr>
          <a:xfrm>
            <a:off x="788035" y="5893435"/>
            <a:ext cx="3224530" cy="291465"/>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4-31  </a:t>
            </a:r>
            <a:r>
              <a:rPr lang="zh-CN" sz="1300" b="0">
                <a:latin typeface="+mn-ea"/>
                <a:cs typeface="+mn-ea"/>
              </a:rPr>
              <a:t>资源库连接对话框</a:t>
            </a:r>
            <a:endParaRPr lang="zh-CN" altLang="en-US" sz="1300">
              <a:latin typeface="+mn-ea"/>
              <a:cs typeface="+mn-ea"/>
            </a:endParaRPr>
          </a:p>
        </p:txBody>
      </p:sp>
      <p:sp>
        <p:nvSpPr>
          <p:cNvPr id="21" name="文本框 20"/>
          <p:cNvSpPr txBox="1"/>
          <p:nvPr/>
        </p:nvSpPr>
        <p:spPr>
          <a:xfrm>
            <a:off x="4011295" y="5663565"/>
            <a:ext cx="5134610" cy="291465"/>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4-32  Spoon</a:t>
            </a:r>
            <a:r>
              <a:rPr lang="zh-CN" sz="1300" b="0">
                <a:latin typeface="+mn-ea"/>
                <a:cs typeface="+mn-ea"/>
              </a:rPr>
              <a:t>提示信息</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934085"/>
            <a:ext cx="8195310" cy="2061210"/>
          </a:xfrm>
          <a:prstGeom prst="rect">
            <a:avLst/>
          </a:prstGeom>
          <a:noFill/>
          <a:ln w="9525">
            <a:noFill/>
          </a:ln>
        </p:spPr>
        <p:txBody>
          <a:bodyPr wrap="square">
            <a:spAutoFit/>
          </a:bodyPr>
          <a:lstStyle/>
          <a:p>
            <a:pPr indent="281940"/>
            <a:r>
              <a:rPr lang="en-US" sz="1600" b="0">
                <a:latin typeface="+mn-ea"/>
                <a:cs typeface="+mn-ea"/>
              </a:rPr>
              <a:t>Kettle</a:t>
            </a:r>
            <a:r>
              <a:rPr lang="zh-CN" sz="1600" b="0">
                <a:latin typeface="+mn-ea"/>
                <a:cs typeface="+mn-ea"/>
              </a:rPr>
              <a:t>设计界面如图</a:t>
            </a:r>
            <a:r>
              <a:rPr lang="en-US" sz="1600" b="0">
                <a:latin typeface="+mn-ea"/>
                <a:cs typeface="+mn-ea"/>
              </a:rPr>
              <a:t>4-33</a:t>
            </a:r>
            <a:r>
              <a:rPr lang="zh-CN" sz="1600" b="0">
                <a:latin typeface="+mn-ea"/>
                <a:cs typeface="+mn-ea"/>
              </a:rPr>
              <a:t>所示，按数字标识顺序，各主要功能为：</a:t>
            </a:r>
            <a:endParaRPr lang="en-US" sz="1600" b="0">
              <a:latin typeface="+mn-ea"/>
              <a:cs typeface="+mn-ea"/>
            </a:endParaRPr>
          </a:p>
          <a:p>
            <a:pPr indent="281940"/>
            <a:r>
              <a:rPr lang="en-US" sz="1600" b="0">
                <a:latin typeface="+mn-ea"/>
                <a:cs typeface="+mn-ea"/>
              </a:rPr>
              <a:t>① Kettle</a:t>
            </a:r>
            <a:r>
              <a:rPr lang="zh-CN" sz="1600" b="0">
                <a:latin typeface="+mn-ea"/>
                <a:cs typeface="+mn-ea"/>
              </a:rPr>
              <a:t>软件的菜单栏；</a:t>
            </a:r>
            <a:endParaRPr lang="en-US" sz="1600" b="0">
              <a:latin typeface="+mn-ea"/>
              <a:cs typeface="+mn-ea"/>
            </a:endParaRPr>
          </a:p>
          <a:p>
            <a:pPr indent="281940"/>
            <a:r>
              <a:rPr lang="en-US" sz="1600" b="0">
                <a:latin typeface="+mn-ea"/>
                <a:cs typeface="+mn-ea"/>
              </a:rPr>
              <a:t>② Kettle</a:t>
            </a:r>
            <a:r>
              <a:rPr lang="zh-CN" sz="1600" b="0">
                <a:latin typeface="+mn-ea"/>
                <a:cs typeface="+mn-ea"/>
              </a:rPr>
              <a:t>软件的快捷工具栏；</a:t>
            </a:r>
            <a:endParaRPr lang="zh-CN" sz="1600" b="0">
              <a:latin typeface="+mn-ea"/>
              <a:cs typeface="+mn-ea"/>
            </a:endParaRPr>
          </a:p>
          <a:p>
            <a:pPr indent="281940"/>
            <a:r>
              <a:rPr lang="zh-CN" sz="1600" b="0">
                <a:latin typeface="+mn-ea"/>
                <a:cs typeface="+mn-ea"/>
              </a:rPr>
              <a:t>③ 透视图功能，包括数据集成、模型和可视化</a:t>
            </a:r>
            <a:r>
              <a:rPr lang="en-US" sz="1600" b="0">
                <a:latin typeface="+mn-ea"/>
                <a:cs typeface="+mn-ea"/>
              </a:rPr>
              <a:t>3</a:t>
            </a:r>
            <a:r>
              <a:rPr lang="zh-CN" sz="1600" b="0">
                <a:latin typeface="+mn-ea"/>
                <a:cs typeface="+mn-ea"/>
              </a:rPr>
              <a:t>个组件；</a:t>
            </a:r>
            <a:endParaRPr lang="zh-CN" sz="1600" b="0">
              <a:latin typeface="+mn-ea"/>
              <a:cs typeface="+mn-ea"/>
            </a:endParaRPr>
          </a:p>
          <a:p>
            <a:pPr indent="281940"/>
            <a:r>
              <a:rPr lang="zh-CN" sz="1600" b="0">
                <a:latin typeface="+mn-ea"/>
                <a:cs typeface="+mn-ea"/>
              </a:rPr>
              <a:t>④ 在使用</a:t>
            </a:r>
            <a:r>
              <a:rPr lang="en-US" sz="1600" b="0">
                <a:latin typeface="+mn-ea"/>
                <a:cs typeface="+mn-ea"/>
              </a:rPr>
              <a:t>Kettle</a:t>
            </a:r>
            <a:r>
              <a:rPr lang="zh-CN" sz="1600" b="0">
                <a:latin typeface="+mn-ea"/>
                <a:cs typeface="+mn-ea"/>
              </a:rPr>
              <a:t>时所涉及使用到的对象；</a:t>
            </a:r>
            <a:endParaRPr lang="en-US" sz="1600" b="0">
              <a:latin typeface="+mn-ea"/>
              <a:cs typeface="+mn-ea"/>
            </a:endParaRPr>
          </a:p>
          <a:p>
            <a:pPr indent="281940"/>
            <a:r>
              <a:rPr lang="en-US" sz="1600" b="0">
                <a:latin typeface="+mn-ea"/>
                <a:cs typeface="+mn-ea"/>
              </a:rPr>
              <a:t>⑤ Kettle</a:t>
            </a:r>
            <a:r>
              <a:rPr lang="zh-CN" sz="1600" b="0">
                <a:latin typeface="+mn-ea"/>
                <a:cs typeface="+mn-ea"/>
              </a:rPr>
              <a:t>中所有的组件；</a:t>
            </a:r>
            <a:endParaRPr lang="zh-CN" sz="1600" b="0">
              <a:latin typeface="+mn-ea"/>
              <a:cs typeface="+mn-ea"/>
            </a:endParaRPr>
          </a:p>
          <a:p>
            <a:pPr indent="281940"/>
            <a:r>
              <a:rPr lang="zh-CN" sz="1600" b="0">
                <a:latin typeface="+mn-ea"/>
                <a:cs typeface="+mn-ea"/>
              </a:rPr>
              <a:t>⑥ 根据选择②或者③显示相应的结果；</a:t>
            </a:r>
            <a:endParaRPr lang="en-US" sz="1600" b="0">
              <a:latin typeface="+mn-ea"/>
              <a:cs typeface="+mn-ea"/>
            </a:endParaRPr>
          </a:p>
          <a:p>
            <a:pPr indent="281940"/>
            <a:r>
              <a:rPr lang="en-US" sz="1600" b="0">
                <a:latin typeface="+mn-ea"/>
                <a:cs typeface="+mn-ea"/>
              </a:rPr>
              <a:t>⑦ Kettle</a:t>
            </a:r>
            <a:r>
              <a:rPr lang="zh-CN" sz="1600" b="0">
                <a:latin typeface="+mn-ea"/>
                <a:cs typeface="+mn-ea"/>
              </a:rPr>
              <a:t>设计界面。</a:t>
            </a:r>
            <a:endParaRPr lang="zh-CN" altLang="en-US" sz="1600">
              <a:latin typeface="+mn-ea"/>
              <a:cs typeface="+mn-ea"/>
            </a:endParaRPr>
          </a:p>
        </p:txBody>
      </p:sp>
      <p:pic>
        <p:nvPicPr>
          <p:cNvPr id="14" name="图片 541" descr="说明: 2017-05-06_17-06-53"/>
          <p:cNvPicPr>
            <a:picLocks noChangeAspect="1"/>
          </p:cNvPicPr>
          <p:nvPr/>
        </p:nvPicPr>
        <p:blipFill>
          <a:blip r:embed="rId1"/>
          <a:stretch>
            <a:fillRect/>
          </a:stretch>
        </p:blipFill>
        <p:spPr>
          <a:xfrm>
            <a:off x="3332480" y="2733040"/>
            <a:ext cx="4918710" cy="3072130"/>
          </a:xfrm>
          <a:prstGeom prst="rect">
            <a:avLst/>
          </a:prstGeom>
          <a:noFill/>
          <a:ln w="9525">
            <a:noFill/>
          </a:ln>
        </p:spPr>
      </p:pic>
      <p:sp>
        <p:nvSpPr>
          <p:cNvPr id="15" name="文本框 14"/>
          <p:cNvSpPr txBox="1"/>
          <p:nvPr/>
        </p:nvSpPr>
        <p:spPr>
          <a:xfrm>
            <a:off x="3094990" y="5689600"/>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4-33  Kettle</a:t>
            </a:r>
            <a:r>
              <a:rPr lang="zh-CN" sz="1300" b="0">
                <a:latin typeface="+mn-ea"/>
                <a:cs typeface="+mn-ea"/>
              </a:rPr>
              <a:t>设计界面</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969645"/>
            <a:ext cx="5080000" cy="398780"/>
          </a:xfrm>
          <a:prstGeom prst="rect">
            <a:avLst/>
          </a:prstGeom>
          <a:noFill/>
          <a:ln w="9525">
            <a:noFill/>
          </a:ln>
        </p:spPr>
        <p:txBody>
          <a:bodyPr>
            <a:spAutoFit/>
          </a:bodyPr>
          <a:lstStyle/>
          <a:p>
            <a:pPr indent="0"/>
            <a:r>
              <a:rPr lang="en-US" altLang="zh-CN" sz="2000" b="0">
                <a:latin typeface="+mn-ea"/>
                <a:cs typeface="+mn-ea"/>
              </a:rPr>
              <a:t>4</a:t>
            </a:r>
            <a:r>
              <a:rPr lang="zh-CN" sz="2000" b="0">
                <a:latin typeface="+mn-ea"/>
                <a:cs typeface="+mn-ea"/>
              </a:rPr>
              <a:t>.2.2  Kettle基本操作</a:t>
            </a:r>
            <a:endParaRPr lang="zh-CN" altLang="en-US" sz="2000">
              <a:latin typeface="+mn-ea"/>
              <a:cs typeface="+mn-ea"/>
            </a:endParaRPr>
          </a:p>
        </p:txBody>
      </p:sp>
      <p:sp>
        <p:nvSpPr>
          <p:cNvPr id="14" name="文本框 13"/>
          <p:cNvSpPr txBox="1"/>
          <p:nvPr/>
        </p:nvSpPr>
        <p:spPr>
          <a:xfrm>
            <a:off x="518795" y="1368425"/>
            <a:ext cx="8625205" cy="1568450"/>
          </a:xfrm>
          <a:prstGeom prst="rect">
            <a:avLst/>
          </a:prstGeom>
          <a:noFill/>
          <a:ln w="9525">
            <a:noFill/>
          </a:ln>
        </p:spPr>
        <p:txBody>
          <a:bodyPr wrap="square">
            <a:spAutoFit/>
          </a:bodyPr>
          <a:lstStyle/>
          <a:p>
            <a:pPr indent="281940"/>
            <a:r>
              <a:rPr lang="en-US" sz="1600" b="0">
                <a:latin typeface="+mn-ea"/>
                <a:cs typeface="+mn-ea"/>
              </a:rPr>
              <a:t>Kettle</a:t>
            </a:r>
            <a:r>
              <a:rPr lang="zh-CN" sz="1600" b="0">
                <a:latin typeface="+mn-ea"/>
                <a:cs typeface="+mn-ea"/>
              </a:rPr>
              <a:t>的主要功能是用来转换或者抽取数据，即</a:t>
            </a:r>
            <a:r>
              <a:rPr lang="en-US" sz="1600" b="0">
                <a:latin typeface="+mn-ea"/>
                <a:cs typeface="+mn-ea"/>
              </a:rPr>
              <a:t>ETL</a:t>
            </a:r>
            <a:r>
              <a:rPr lang="zh-CN" sz="1600" b="0">
                <a:latin typeface="+mn-ea"/>
                <a:cs typeface="+mn-ea"/>
              </a:rPr>
              <a:t>。</a:t>
            </a:r>
            <a:r>
              <a:rPr lang="en-US" sz="1600" b="0">
                <a:latin typeface="+mn-ea"/>
                <a:cs typeface="+mn-ea"/>
              </a:rPr>
              <a:t>Kettle</a:t>
            </a:r>
            <a:r>
              <a:rPr lang="zh-CN" sz="1600" b="0">
                <a:latin typeface="+mn-ea"/>
                <a:cs typeface="+mn-ea"/>
              </a:rPr>
              <a:t>提供了资源库的方式来整合所有的工作，如图</a:t>
            </a:r>
            <a:r>
              <a:rPr lang="en-US" sz="1600" b="0">
                <a:latin typeface="+mn-ea"/>
                <a:cs typeface="+mn-ea"/>
              </a:rPr>
              <a:t>4-34</a:t>
            </a:r>
            <a:r>
              <a:rPr lang="zh-CN" sz="1600" b="0">
                <a:latin typeface="+mn-ea"/>
                <a:cs typeface="+mn-ea"/>
              </a:rPr>
              <a:t>所示为</a:t>
            </a:r>
            <a:r>
              <a:rPr lang="en-US" sz="1600" b="0">
                <a:latin typeface="+mn-ea"/>
                <a:cs typeface="+mn-ea"/>
              </a:rPr>
              <a:t>Kettle</a:t>
            </a:r>
            <a:r>
              <a:rPr lang="zh-CN" sz="1600" b="0">
                <a:latin typeface="+mn-ea"/>
                <a:cs typeface="+mn-ea"/>
              </a:rPr>
              <a:t>的概念模型。一个数据抽取过程主要包括创建一个作业，每个作业可以包括多个转换操作。转换主要是操作数据库，由编写和执行</a:t>
            </a:r>
            <a:r>
              <a:rPr lang="en-US" sz="1600" b="0">
                <a:latin typeface="+mn-ea"/>
                <a:cs typeface="+mn-ea"/>
              </a:rPr>
              <a:t>SQL</a:t>
            </a:r>
            <a:r>
              <a:rPr lang="zh-CN" sz="1600" b="0">
                <a:latin typeface="+mn-ea"/>
                <a:cs typeface="+mn-ea"/>
              </a:rPr>
              <a:t>语句、配置数据库地址等一系列步骤构成。一个完整的作业包括开始、作业、成功</a:t>
            </a:r>
            <a:r>
              <a:rPr lang="en-US" sz="1600" b="0">
                <a:latin typeface="+mn-ea"/>
                <a:cs typeface="+mn-ea"/>
              </a:rPr>
              <a:t>3</a:t>
            </a:r>
            <a:r>
              <a:rPr lang="zh-CN" sz="1600" b="0">
                <a:latin typeface="+mn-ea"/>
                <a:cs typeface="+mn-ea"/>
              </a:rPr>
              <a:t>个节点，针对作业进行编辑，选择作业所调用的转换，在转换中可以配置查询操作、更新操作或者插入操作等。上述操作均可使用软件中的工具执行，也可以通过编写程序调用的方式来实现。</a:t>
            </a:r>
            <a:endParaRPr lang="zh-CN" altLang="en-US" sz="1600">
              <a:latin typeface="+mn-ea"/>
              <a:cs typeface="+mn-ea"/>
            </a:endParaRPr>
          </a:p>
        </p:txBody>
      </p:sp>
      <p:pic>
        <p:nvPicPr>
          <p:cNvPr id="15" name="图片 -2147482592" descr="4-34"/>
          <p:cNvPicPr>
            <a:picLocks noChangeAspect="1"/>
          </p:cNvPicPr>
          <p:nvPr/>
        </p:nvPicPr>
        <p:blipFill>
          <a:blip r:embed="rId1"/>
          <a:stretch>
            <a:fillRect/>
          </a:stretch>
        </p:blipFill>
        <p:spPr>
          <a:xfrm>
            <a:off x="1276350" y="2922905"/>
            <a:ext cx="5632450" cy="2908935"/>
          </a:xfrm>
          <a:prstGeom prst="rect">
            <a:avLst/>
          </a:prstGeom>
          <a:noFill/>
          <a:ln w="9525">
            <a:noFill/>
          </a:ln>
        </p:spPr>
      </p:pic>
      <p:sp>
        <p:nvSpPr>
          <p:cNvPr id="16" name="文本框 15"/>
          <p:cNvSpPr txBox="1"/>
          <p:nvPr/>
        </p:nvSpPr>
        <p:spPr>
          <a:xfrm>
            <a:off x="1390015" y="5831840"/>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4-34  Kettle</a:t>
            </a:r>
            <a:r>
              <a:rPr lang="zh-CN" sz="1300" b="0">
                <a:latin typeface="+mn-ea"/>
                <a:cs typeface="+mn-ea"/>
              </a:rPr>
              <a:t>概念模型</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1084580"/>
            <a:ext cx="5080000" cy="337185"/>
          </a:xfrm>
          <a:prstGeom prst="rect">
            <a:avLst/>
          </a:prstGeom>
          <a:noFill/>
          <a:ln w="9525">
            <a:noFill/>
          </a:ln>
        </p:spPr>
        <p:txBody>
          <a:bodyPr>
            <a:spAutoFit/>
          </a:bodyPr>
          <a:lstStyle/>
          <a:p>
            <a:pPr indent="266700"/>
            <a:r>
              <a:rPr lang="en-US" sz="1600" b="0">
                <a:latin typeface="+mn-ea"/>
                <a:cs typeface="+mn-ea"/>
              </a:rPr>
              <a:t>1</a:t>
            </a:r>
            <a:r>
              <a:rPr lang="zh-CN" sz="1600" b="0">
                <a:latin typeface="+mn-ea"/>
                <a:cs typeface="+mn-ea"/>
              </a:rPr>
              <a:t>．转换（</a:t>
            </a:r>
            <a:r>
              <a:rPr lang="en-US" sz="1600" b="0">
                <a:latin typeface="+mn-ea"/>
                <a:cs typeface="+mn-ea"/>
              </a:rPr>
              <a:t>transformation</a:t>
            </a:r>
            <a:r>
              <a:rPr lang="zh-CN" sz="1600" b="0">
                <a:latin typeface="+mn-ea"/>
                <a:cs typeface="+mn-ea"/>
              </a:rPr>
              <a:t>）</a:t>
            </a:r>
            <a:endParaRPr lang="zh-CN" altLang="en-US" sz="1600">
              <a:latin typeface="+mn-ea"/>
              <a:cs typeface="+mn-ea"/>
            </a:endParaRPr>
          </a:p>
        </p:txBody>
      </p:sp>
      <p:sp>
        <p:nvSpPr>
          <p:cNvPr id="14" name="文本框 13"/>
          <p:cNvSpPr txBox="1"/>
          <p:nvPr/>
        </p:nvSpPr>
        <p:spPr>
          <a:xfrm>
            <a:off x="510540" y="1421765"/>
            <a:ext cx="8635365" cy="829945"/>
          </a:xfrm>
          <a:prstGeom prst="rect">
            <a:avLst/>
          </a:prstGeom>
          <a:noFill/>
          <a:ln w="9525">
            <a:noFill/>
          </a:ln>
        </p:spPr>
        <p:txBody>
          <a:bodyPr wrap="square">
            <a:spAutoFit/>
          </a:bodyPr>
          <a:lstStyle/>
          <a:p>
            <a:pPr indent="281940"/>
            <a:r>
              <a:rPr lang="zh-CN" sz="1600" b="0">
                <a:latin typeface="+mn-ea"/>
                <a:cs typeface="+mn-ea"/>
              </a:rPr>
              <a:t>转换主要是针对数据的各种处理，其本质是一组图形化的数据转换配置的逻辑结构，一个转换由若干个步骤（</a:t>
            </a:r>
            <a:r>
              <a:rPr lang="en-US" sz="1600" b="0">
                <a:latin typeface="+mn-ea"/>
                <a:cs typeface="+mn-ea"/>
              </a:rPr>
              <a:t>Steps</a:t>
            </a:r>
            <a:r>
              <a:rPr lang="zh-CN" sz="1600" b="0">
                <a:latin typeface="+mn-ea"/>
                <a:cs typeface="+mn-ea"/>
              </a:rPr>
              <a:t>）和连接（</a:t>
            </a:r>
            <a:r>
              <a:rPr lang="en-US" sz="1600" b="0">
                <a:latin typeface="+mn-ea"/>
                <a:cs typeface="+mn-ea"/>
              </a:rPr>
              <a:t>Hops</a:t>
            </a:r>
            <a:r>
              <a:rPr lang="zh-CN" sz="1600" b="0">
                <a:latin typeface="+mn-ea"/>
                <a:cs typeface="+mn-ea"/>
              </a:rPr>
              <a:t>）构成，转换文件的扩展名是</a:t>
            </a:r>
            <a:r>
              <a:rPr lang="en-US" sz="1600" b="0">
                <a:latin typeface="+mn-ea"/>
                <a:cs typeface="+mn-ea"/>
              </a:rPr>
              <a:t>.ktr</a:t>
            </a:r>
            <a:r>
              <a:rPr lang="zh-CN" sz="1600" b="0">
                <a:latin typeface="+mn-ea"/>
                <a:cs typeface="+mn-ea"/>
              </a:rPr>
              <a:t>。如图</a:t>
            </a:r>
            <a:r>
              <a:rPr lang="en-US" sz="1600" b="0">
                <a:latin typeface="+mn-ea"/>
                <a:cs typeface="+mn-ea"/>
              </a:rPr>
              <a:t>4-35</a:t>
            </a:r>
            <a:r>
              <a:rPr lang="zh-CN" sz="1600" b="0">
                <a:latin typeface="+mn-ea"/>
                <a:cs typeface="+mn-ea"/>
              </a:rPr>
              <a:t>所示的转换例子，是一个从文本文件中读取数据、过滤、排序，然后将数据加载到数据库的过程。</a:t>
            </a:r>
            <a:endParaRPr lang="zh-CN" altLang="en-US" sz="1600">
              <a:latin typeface="+mn-ea"/>
              <a:cs typeface="+mn-ea"/>
            </a:endParaRPr>
          </a:p>
        </p:txBody>
      </p:sp>
      <p:pic>
        <p:nvPicPr>
          <p:cNvPr id="15" name="图片 18" descr="说明: Macintosh HD:Users:peacebird:Downloads:图4-34 Kettle转换实例.jpg"/>
          <p:cNvPicPr>
            <a:picLocks noChangeAspect="1"/>
          </p:cNvPicPr>
          <p:nvPr/>
        </p:nvPicPr>
        <p:blipFill>
          <a:blip r:embed="rId1"/>
          <a:stretch>
            <a:fillRect/>
          </a:stretch>
        </p:blipFill>
        <p:spPr>
          <a:xfrm>
            <a:off x="2378710" y="2754630"/>
            <a:ext cx="4386580" cy="2136140"/>
          </a:xfrm>
          <a:prstGeom prst="rect">
            <a:avLst/>
          </a:prstGeom>
          <a:noFill/>
          <a:ln w="9525">
            <a:noFill/>
          </a:ln>
        </p:spPr>
      </p:pic>
      <p:sp>
        <p:nvSpPr>
          <p:cNvPr id="16" name="文本框 15"/>
          <p:cNvSpPr txBox="1"/>
          <p:nvPr/>
        </p:nvSpPr>
        <p:spPr>
          <a:xfrm>
            <a:off x="2379345" y="5097780"/>
            <a:ext cx="4386580" cy="291465"/>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4-35  Kettle</a:t>
            </a:r>
            <a:r>
              <a:rPr lang="zh-CN" sz="1300" b="0">
                <a:latin typeface="+mn-ea"/>
                <a:cs typeface="+mn-ea"/>
              </a:rPr>
              <a:t>转换实例</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52120" y="1167130"/>
            <a:ext cx="8625205" cy="4523105"/>
          </a:xfrm>
          <a:prstGeom prst="rect">
            <a:avLst/>
          </a:prstGeom>
          <a:noFill/>
          <a:ln w="9525">
            <a:noFill/>
          </a:ln>
        </p:spPr>
        <p:txBody>
          <a:bodyPr wrap="square">
            <a:spAutoFit/>
          </a:bodyPr>
          <a:lstStyle/>
          <a:p>
            <a:pPr indent="281940" fontAlgn="auto">
              <a:lnSpc>
                <a:spcPct val="150000"/>
              </a:lnSpc>
            </a:pPr>
            <a:r>
              <a:rPr lang="zh-CN" sz="1600" b="0">
                <a:latin typeface="+mn-ea"/>
                <a:cs typeface="+mn-ea"/>
              </a:rPr>
              <a:t>（</a:t>
            </a:r>
            <a:r>
              <a:rPr lang="en-US" sz="1600" b="0">
                <a:latin typeface="+mn-ea"/>
                <a:cs typeface="+mn-ea"/>
              </a:rPr>
              <a:t>1</a:t>
            </a:r>
            <a:r>
              <a:rPr lang="zh-CN" sz="1600" b="0">
                <a:latin typeface="+mn-ea"/>
                <a:cs typeface="+mn-ea"/>
              </a:rPr>
              <a:t>）步骤</a:t>
            </a:r>
            <a:endParaRPr lang="zh-CN" sz="1600" b="0">
              <a:latin typeface="+mn-ea"/>
              <a:cs typeface="+mn-ea"/>
            </a:endParaRPr>
          </a:p>
          <a:p>
            <a:pPr indent="281940" fontAlgn="auto">
              <a:lnSpc>
                <a:spcPct val="150000"/>
              </a:lnSpc>
            </a:pPr>
            <a:r>
              <a:rPr lang="zh-CN" sz="1600" b="0">
                <a:latin typeface="+mn-ea"/>
                <a:cs typeface="+mn-ea"/>
              </a:rPr>
              <a:t>转换的构建模块，如一个数据文件的输入或一个表的输出就是一个步骤。按不同的功能分类，</a:t>
            </a:r>
            <a:r>
              <a:rPr lang="en-US" sz="1600" b="0">
                <a:latin typeface="+mn-ea"/>
                <a:cs typeface="+mn-ea"/>
              </a:rPr>
              <a:t>Kettle</a:t>
            </a:r>
            <a:r>
              <a:rPr lang="zh-CN" sz="1600" b="0">
                <a:latin typeface="+mn-ea"/>
                <a:cs typeface="+mn-ea"/>
              </a:rPr>
              <a:t>中的步骤主要有输入类、输出类和脚本类等。每种步骤用于完成某种特定的功能，通过配置一系列的步骤就可以完成相关的数据转换任务。</a:t>
            </a:r>
            <a:endParaRPr lang="zh-CN" sz="1600" b="0">
              <a:latin typeface="+mn-ea"/>
              <a:cs typeface="+mn-ea"/>
            </a:endParaRPr>
          </a:p>
          <a:p>
            <a:pPr indent="281940" fontAlgn="auto">
              <a:lnSpc>
                <a:spcPct val="150000"/>
              </a:lnSpc>
            </a:pPr>
            <a:r>
              <a:rPr lang="zh-CN" sz="1600" b="0">
                <a:latin typeface="+mn-ea"/>
                <a:cs typeface="+mn-ea"/>
              </a:rPr>
              <a:t>    （</a:t>
            </a:r>
            <a:r>
              <a:rPr lang="en-US" sz="1600" b="0">
                <a:latin typeface="+mn-ea"/>
                <a:cs typeface="+mn-ea"/>
              </a:rPr>
              <a:t>2</a:t>
            </a:r>
            <a:r>
              <a:rPr lang="zh-CN" sz="1600" b="0">
                <a:latin typeface="+mn-ea"/>
                <a:cs typeface="+mn-ea"/>
              </a:rPr>
              <a:t>）连接</a:t>
            </a:r>
            <a:endParaRPr lang="zh-CN" sz="1600" b="0">
              <a:latin typeface="+mn-ea"/>
              <a:cs typeface="+mn-ea"/>
            </a:endParaRPr>
          </a:p>
          <a:p>
            <a:pPr indent="281940" fontAlgn="auto">
              <a:lnSpc>
                <a:spcPct val="150000"/>
              </a:lnSpc>
            </a:pPr>
            <a:r>
              <a:rPr lang="zh-CN" sz="1600" b="0">
                <a:latin typeface="+mn-ea"/>
                <a:cs typeface="+mn-ea"/>
              </a:rPr>
              <a:t>数据的通道，用于连接两个步骤，实现将元数据从一个步骤传递到另一个步骤。构成一个转换的所有步骤，并非按顺序执行，节点的连接只是决定了贯穿在步骤之间的数据流，步骤之间的顺序并不是转换执行的顺序。当执行一个转换时，每个步骤都以其自己的线程启动，并不断地接收和推送数据。</a:t>
            </a:r>
            <a:endParaRPr lang="zh-CN" sz="1600" b="0">
              <a:latin typeface="+mn-ea"/>
              <a:cs typeface="+mn-ea"/>
            </a:endParaRPr>
          </a:p>
          <a:p>
            <a:pPr indent="281940" fontAlgn="auto">
              <a:lnSpc>
                <a:spcPct val="150000"/>
              </a:lnSpc>
            </a:pPr>
            <a:r>
              <a:rPr lang="zh-CN" sz="1600" b="0">
                <a:latin typeface="+mn-ea"/>
                <a:cs typeface="+mn-ea"/>
              </a:rPr>
              <a:t>在一个转换中，所有的步骤是同步开启并运行的，所以步骤的初始化顺序是不可知的。因此我们不能在第一个步骤中设置一个变量，并试图在后续的步骤中使用它。一个步骤可以有多个连接，数据流可以从一个步骤流到多个步骤。</a:t>
            </a:r>
            <a:endParaRPr lang="zh-CN" altLang="en-US" sz="1600">
              <a:latin typeface="+mn-ea"/>
              <a:cs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973455"/>
            <a:ext cx="5080000" cy="337185"/>
          </a:xfrm>
          <a:prstGeom prst="rect">
            <a:avLst/>
          </a:prstGeom>
          <a:noFill/>
          <a:ln w="9525">
            <a:noFill/>
          </a:ln>
        </p:spPr>
        <p:txBody>
          <a:bodyPr>
            <a:spAutoFit/>
          </a:bodyPr>
          <a:lstStyle/>
          <a:p>
            <a:pPr indent="266700"/>
            <a:r>
              <a:rPr lang="en-US" sz="1600" b="0">
                <a:latin typeface="+mn-ea"/>
                <a:cs typeface="+mn-ea"/>
              </a:rPr>
              <a:t>2</a:t>
            </a:r>
            <a:r>
              <a:rPr lang="zh-CN" sz="1600" b="0">
                <a:latin typeface="+mn-ea"/>
                <a:cs typeface="+mn-ea"/>
              </a:rPr>
              <a:t>．作业（</a:t>
            </a:r>
            <a:r>
              <a:rPr lang="en-US" sz="1600" b="0">
                <a:latin typeface="+mn-ea"/>
                <a:cs typeface="+mn-ea"/>
              </a:rPr>
              <a:t>Jobs</a:t>
            </a:r>
            <a:r>
              <a:rPr lang="zh-CN" sz="1600" b="0">
                <a:latin typeface="+mn-ea"/>
                <a:cs typeface="+mn-ea"/>
              </a:rPr>
              <a:t>）</a:t>
            </a:r>
            <a:endParaRPr lang="zh-CN" altLang="en-US" sz="1600">
              <a:latin typeface="+mn-ea"/>
              <a:cs typeface="+mn-ea"/>
            </a:endParaRPr>
          </a:p>
        </p:txBody>
      </p:sp>
      <p:sp>
        <p:nvSpPr>
          <p:cNvPr id="14" name="文本框 13"/>
          <p:cNvSpPr txBox="1"/>
          <p:nvPr/>
        </p:nvSpPr>
        <p:spPr>
          <a:xfrm>
            <a:off x="452120" y="1837690"/>
            <a:ext cx="8625205" cy="1938020"/>
          </a:xfrm>
          <a:prstGeom prst="rect">
            <a:avLst/>
          </a:prstGeom>
          <a:noFill/>
          <a:ln w="9525">
            <a:noFill/>
          </a:ln>
        </p:spPr>
        <p:txBody>
          <a:bodyPr wrap="square">
            <a:spAutoFit/>
          </a:bodyPr>
          <a:lstStyle/>
          <a:p>
            <a:pPr indent="281940" fontAlgn="auto">
              <a:lnSpc>
                <a:spcPct val="150000"/>
              </a:lnSpc>
            </a:pPr>
            <a:r>
              <a:rPr lang="zh-CN" sz="1600" b="0">
                <a:latin typeface="+mn-ea"/>
                <a:cs typeface="+mn-ea"/>
              </a:rPr>
              <a:t>作业是比转换更高一级的处理流程，基于工作流模型协调数据源、执行过程和相关依赖性的</a:t>
            </a:r>
            <a:r>
              <a:rPr lang="en-US" sz="1600" b="0">
                <a:latin typeface="+mn-ea"/>
                <a:cs typeface="+mn-ea"/>
              </a:rPr>
              <a:t>ETL</a:t>
            </a:r>
            <a:r>
              <a:rPr lang="zh-CN" sz="1600" b="0">
                <a:latin typeface="+mn-ea"/>
                <a:cs typeface="+mn-ea"/>
              </a:rPr>
              <a:t>活动，实现了功能性和实体过程的聚合，作业由作业节点连接、作业项（</a:t>
            </a:r>
            <a:r>
              <a:rPr lang="en-US" sz="1600" b="0">
                <a:latin typeface="+mn-ea"/>
                <a:cs typeface="+mn-ea"/>
              </a:rPr>
              <a:t>Job Entry</a:t>
            </a:r>
            <a:r>
              <a:rPr lang="zh-CN" sz="1600" b="0">
                <a:latin typeface="+mn-ea"/>
                <a:cs typeface="+mn-ea"/>
              </a:rPr>
              <a:t>）和作业设置组成，作业文件的扩展名是</a:t>
            </a:r>
            <a:r>
              <a:rPr lang="en-US" sz="1600" b="0">
                <a:latin typeface="+mn-ea"/>
                <a:cs typeface="+mn-ea"/>
              </a:rPr>
              <a:t>.kjb</a:t>
            </a:r>
            <a:r>
              <a:rPr lang="zh-CN" sz="1600" b="0">
                <a:latin typeface="+mn-ea"/>
                <a:cs typeface="+mn-ea"/>
              </a:rPr>
              <a:t>。</a:t>
            </a:r>
            <a:endParaRPr lang="zh-CN" sz="1600" b="0">
              <a:latin typeface="+mn-ea"/>
              <a:cs typeface="+mn-ea"/>
            </a:endParaRPr>
          </a:p>
          <a:p>
            <a:pPr indent="281940" fontAlgn="auto">
              <a:lnSpc>
                <a:spcPct val="150000"/>
              </a:lnSpc>
            </a:pPr>
            <a:r>
              <a:rPr lang="zh-CN" sz="1600" b="0">
                <a:latin typeface="+mn-ea"/>
                <a:cs typeface="+mn-ea"/>
              </a:rPr>
              <a:t>一个作业中展示的任务有从</a:t>
            </a:r>
            <a:r>
              <a:rPr lang="en-US" sz="1600" b="0">
                <a:latin typeface="+mn-ea"/>
                <a:cs typeface="+mn-ea"/>
              </a:rPr>
              <a:t>FTP</a:t>
            </a:r>
            <a:r>
              <a:rPr lang="zh-CN" sz="1600" b="0">
                <a:latin typeface="+mn-ea"/>
                <a:cs typeface="+mn-ea"/>
              </a:rPr>
              <a:t>获取文件、核查一个数据库表是否存在、执行一个转换、发送邮件通知一个转换中的错误等，最终的结果可能是数据仓库的更新等。</a:t>
            </a:r>
            <a:endParaRPr lang="zh-CN" altLang="en-US" sz="1600">
              <a:latin typeface="+mn-ea"/>
              <a:cs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849630"/>
            <a:ext cx="5080000" cy="414020"/>
          </a:xfrm>
          <a:prstGeom prst="rect">
            <a:avLst/>
          </a:prstGeom>
          <a:noFill/>
          <a:ln w="9525">
            <a:noFill/>
          </a:ln>
        </p:spPr>
        <p:txBody>
          <a:bodyPr>
            <a:spAutoFit/>
          </a:bodyPr>
          <a:lstStyle/>
          <a:p>
            <a:pPr indent="0"/>
            <a:r>
              <a:rPr lang="en-US" sz="2100" b="0">
                <a:latin typeface="+mn-ea"/>
                <a:cs typeface="+mn-ea"/>
              </a:rPr>
              <a:t>4</a:t>
            </a:r>
            <a:r>
              <a:rPr lang="zh-CN" sz="2100" b="0">
                <a:latin typeface="+mn-ea"/>
                <a:cs typeface="+mn-ea"/>
              </a:rPr>
              <a:t>.2.3  Kettle数据清洗实例操作</a:t>
            </a:r>
            <a:endParaRPr lang="zh-CN" altLang="en-US" sz="2100">
              <a:latin typeface="+mn-ea"/>
              <a:cs typeface="+mn-ea"/>
            </a:endParaRPr>
          </a:p>
        </p:txBody>
      </p:sp>
      <p:sp>
        <p:nvSpPr>
          <p:cNvPr id="14" name="文本框 13"/>
          <p:cNvSpPr txBox="1"/>
          <p:nvPr/>
        </p:nvSpPr>
        <p:spPr>
          <a:xfrm>
            <a:off x="442595" y="1370965"/>
            <a:ext cx="8691880" cy="953135"/>
          </a:xfrm>
          <a:prstGeom prst="rect">
            <a:avLst/>
          </a:prstGeom>
          <a:noFill/>
          <a:ln w="9525">
            <a:noFill/>
          </a:ln>
        </p:spPr>
        <p:txBody>
          <a:bodyPr wrap="square">
            <a:spAutoFit/>
          </a:bodyPr>
          <a:lstStyle/>
          <a:p>
            <a:pPr indent="292100"/>
            <a:r>
              <a:rPr lang="zh-CN" sz="1400" b="0">
                <a:latin typeface="+mn-ea"/>
                <a:cs typeface="+mn-ea"/>
              </a:rPr>
              <a:t>现有一个关于银华基金的基金名称和基金代码信息的数据集，如图</a:t>
            </a:r>
            <a:r>
              <a:rPr lang="en-US" sz="1400" b="0">
                <a:latin typeface="+mn-ea"/>
                <a:cs typeface="+mn-ea"/>
              </a:rPr>
              <a:t>4-43</a:t>
            </a:r>
            <a:r>
              <a:rPr lang="zh-CN" sz="1400" b="0">
                <a:latin typeface="+mn-ea"/>
                <a:cs typeface="+mn-ea"/>
              </a:rPr>
              <a:t>所示。由于原始数据是通过网络爬虫抓取获得的，所以数据集存在数据错误和重复的问题；另外，抓取的基金名称是字符串型数据，有可能会出现字符编码的乱码或者字符串后有换行符等问题，所以需要对该数据集做清洗操作，本节介绍利用</a:t>
            </a:r>
            <a:r>
              <a:rPr lang="en-US" sz="1400" b="0">
                <a:latin typeface="+mn-ea"/>
                <a:cs typeface="+mn-ea"/>
              </a:rPr>
              <a:t>Kettle</a:t>
            </a:r>
            <a:r>
              <a:rPr lang="zh-CN" sz="1400" b="0">
                <a:latin typeface="+mn-ea"/>
                <a:cs typeface="+mn-ea"/>
              </a:rPr>
              <a:t>实现数据清洗的过程。</a:t>
            </a:r>
            <a:endParaRPr lang="zh-CN" altLang="en-US" sz="1400">
              <a:latin typeface="+mn-ea"/>
              <a:cs typeface="+mn-ea"/>
            </a:endParaRPr>
          </a:p>
        </p:txBody>
      </p:sp>
      <p:pic>
        <p:nvPicPr>
          <p:cNvPr id="15" name="图片 529"/>
          <p:cNvPicPr>
            <a:picLocks noChangeAspect="1"/>
          </p:cNvPicPr>
          <p:nvPr/>
        </p:nvPicPr>
        <p:blipFill>
          <a:blip r:embed="rId1"/>
          <a:stretch>
            <a:fillRect/>
          </a:stretch>
        </p:blipFill>
        <p:spPr>
          <a:xfrm>
            <a:off x="610235" y="2447290"/>
            <a:ext cx="3007360" cy="3204210"/>
          </a:xfrm>
          <a:prstGeom prst="rect">
            <a:avLst/>
          </a:prstGeom>
          <a:noFill/>
          <a:ln w="9525">
            <a:noFill/>
          </a:ln>
        </p:spPr>
      </p:pic>
      <p:sp>
        <p:nvSpPr>
          <p:cNvPr id="16" name="文本框 15"/>
          <p:cNvSpPr txBox="1"/>
          <p:nvPr/>
        </p:nvSpPr>
        <p:spPr>
          <a:xfrm>
            <a:off x="3617595" y="2447290"/>
            <a:ext cx="5080000" cy="583565"/>
          </a:xfrm>
          <a:prstGeom prst="rect">
            <a:avLst/>
          </a:prstGeom>
          <a:noFill/>
          <a:ln w="9525">
            <a:noFill/>
          </a:ln>
        </p:spPr>
        <p:txBody>
          <a:bodyPr>
            <a:spAutoFit/>
          </a:bodyPr>
          <a:lstStyle/>
          <a:p>
            <a:pPr indent="281940"/>
            <a:r>
              <a:rPr lang="zh-CN" sz="1600" b="0">
                <a:latin typeface="+mn-ea"/>
                <a:cs typeface="+mn-ea"/>
              </a:rPr>
              <a:t>启动</a:t>
            </a:r>
            <a:r>
              <a:rPr lang="en-US" sz="1600" b="0">
                <a:latin typeface="+mn-ea"/>
                <a:cs typeface="+mn-ea"/>
              </a:rPr>
              <a:t>Kettle</a:t>
            </a:r>
            <a:r>
              <a:rPr lang="zh-CN" sz="1600" b="0">
                <a:latin typeface="+mn-ea"/>
                <a:cs typeface="+mn-ea"/>
              </a:rPr>
              <a:t>软件，新建一个转换并保存，如图</a:t>
            </a:r>
            <a:r>
              <a:rPr lang="en-US" sz="1600" b="0">
                <a:latin typeface="+mn-ea"/>
                <a:cs typeface="+mn-ea"/>
              </a:rPr>
              <a:t>4-44</a:t>
            </a:r>
            <a:r>
              <a:rPr lang="zh-CN" sz="1600" b="0">
                <a:latin typeface="+mn-ea"/>
                <a:cs typeface="+mn-ea"/>
              </a:rPr>
              <a:t>所示。</a:t>
            </a:r>
            <a:endParaRPr lang="zh-CN" altLang="en-US" sz="1600">
              <a:latin typeface="+mn-ea"/>
              <a:cs typeface="+mn-ea"/>
            </a:endParaRPr>
          </a:p>
        </p:txBody>
      </p:sp>
      <p:pic>
        <p:nvPicPr>
          <p:cNvPr id="17" name="图片 528" descr="说明: 2017-05-31_12-04-43"/>
          <p:cNvPicPr>
            <a:picLocks noChangeAspect="1"/>
          </p:cNvPicPr>
          <p:nvPr/>
        </p:nvPicPr>
        <p:blipFill>
          <a:blip r:embed="rId2"/>
          <a:stretch>
            <a:fillRect/>
          </a:stretch>
        </p:blipFill>
        <p:spPr>
          <a:xfrm>
            <a:off x="4467225" y="2787650"/>
            <a:ext cx="3968115" cy="2740660"/>
          </a:xfrm>
          <a:prstGeom prst="rect">
            <a:avLst/>
          </a:prstGeom>
          <a:noFill/>
          <a:ln w="9525">
            <a:noFill/>
          </a:ln>
        </p:spPr>
      </p:pic>
      <p:sp>
        <p:nvSpPr>
          <p:cNvPr id="20" name="文本框 19"/>
          <p:cNvSpPr txBox="1"/>
          <p:nvPr/>
        </p:nvSpPr>
        <p:spPr>
          <a:xfrm>
            <a:off x="3926840" y="5680075"/>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4-44  </a:t>
            </a:r>
            <a:r>
              <a:rPr lang="zh-CN" sz="1300" b="0">
                <a:latin typeface="+mn-ea"/>
                <a:cs typeface="+mn-ea"/>
              </a:rPr>
              <a:t>新建一个转换并保存</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52120" y="1179195"/>
            <a:ext cx="8625840" cy="583565"/>
          </a:xfrm>
          <a:prstGeom prst="rect">
            <a:avLst/>
          </a:prstGeom>
          <a:noFill/>
          <a:ln w="9525">
            <a:noFill/>
          </a:ln>
        </p:spPr>
        <p:txBody>
          <a:bodyPr wrap="square">
            <a:spAutoFit/>
          </a:bodyPr>
          <a:lstStyle/>
          <a:p>
            <a:pPr indent="281940"/>
            <a:r>
              <a:rPr lang="zh-CN" sz="1600" b="0">
                <a:latin typeface="+mn-ea"/>
                <a:cs typeface="+mn-ea"/>
              </a:rPr>
              <a:t>从左侧“输入”列表中选择</a:t>
            </a:r>
            <a:r>
              <a:rPr lang="en-US" sz="1600" b="0">
                <a:latin typeface="+mn-ea"/>
                <a:cs typeface="+mn-ea"/>
              </a:rPr>
              <a:t>Data Grid</a:t>
            </a:r>
            <a:r>
              <a:rPr lang="zh-CN" sz="1600" b="0">
                <a:latin typeface="+mn-ea"/>
                <a:cs typeface="+mn-ea"/>
              </a:rPr>
              <a:t>（行静态数据网格）并拖放到转换设计区，双击打开设置窗口，引用要读取数据的网址，如图</a:t>
            </a:r>
            <a:r>
              <a:rPr lang="en-US" sz="1600" b="0">
                <a:latin typeface="+mn-ea"/>
                <a:cs typeface="+mn-ea"/>
              </a:rPr>
              <a:t>4-45</a:t>
            </a:r>
            <a:r>
              <a:rPr lang="zh-CN" sz="1600" b="0">
                <a:latin typeface="+mn-ea"/>
                <a:cs typeface="+mn-ea"/>
              </a:rPr>
              <a:t>和图</a:t>
            </a:r>
            <a:r>
              <a:rPr lang="en-US" sz="1600" b="0">
                <a:latin typeface="+mn-ea"/>
                <a:cs typeface="+mn-ea"/>
              </a:rPr>
              <a:t>4-46</a:t>
            </a:r>
            <a:r>
              <a:rPr lang="zh-CN" sz="1600" b="0">
                <a:latin typeface="+mn-ea"/>
                <a:cs typeface="+mn-ea"/>
              </a:rPr>
              <a:t>所示。</a:t>
            </a:r>
            <a:endParaRPr lang="zh-CN" altLang="en-US" sz="1600">
              <a:latin typeface="+mn-ea"/>
              <a:cs typeface="+mn-ea"/>
            </a:endParaRPr>
          </a:p>
        </p:txBody>
      </p:sp>
      <p:pic>
        <p:nvPicPr>
          <p:cNvPr id="14" name="图片 527" descr="说明: 2017-05-31_12-06-25"/>
          <p:cNvPicPr>
            <a:picLocks noChangeAspect="1"/>
          </p:cNvPicPr>
          <p:nvPr/>
        </p:nvPicPr>
        <p:blipFill>
          <a:blip r:embed="rId1"/>
          <a:stretch>
            <a:fillRect/>
          </a:stretch>
        </p:blipFill>
        <p:spPr>
          <a:xfrm>
            <a:off x="1755140" y="1795145"/>
            <a:ext cx="5634355" cy="1457960"/>
          </a:xfrm>
          <a:prstGeom prst="rect">
            <a:avLst/>
          </a:prstGeom>
          <a:noFill/>
          <a:ln w="9525">
            <a:noFill/>
          </a:ln>
        </p:spPr>
      </p:pic>
      <p:pic>
        <p:nvPicPr>
          <p:cNvPr id="15" name="图片 526" descr="说明: 2017-05-31_12-07-08"/>
          <p:cNvPicPr>
            <a:picLocks noChangeAspect="1"/>
          </p:cNvPicPr>
          <p:nvPr/>
        </p:nvPicPr>
        <p:blipFill>
          <a:blip r:embed="rId2"/>
          <a:stretch>
            <a:fillRect/>
          </a:stretch>
        </p:blipFill>
        <p:spPr>
          <a:xfrm>
            <a:off x="1689735" y="3690620"/>
            <a:ext cx="5764530" cy="1494790"/>
          </a:xfrm>
          <a:prstGeom prst="rect">
            <a:avLst/>
          </a:prstGeom>
          <a:noFill/>
          <a:ln w="9525">
            <a:noFill/>
          </a:ln>
        </p:spPr>
      </p:pic>
      <p:sp>
        <p:nvSpPr>
          <p:cNvPr id="16" name="文本框 15"/>
          <p:cNvSpPr txBox="1"/>
          <p:nvPr/>
        </p:nvSpPr>
        <p:spPr>
          <a:xfrm>
            <a:off x="2032000" y="3314065"/>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4-45  </a:t>
            </a:r>
            <a:r>
              <a:rPr lang="zh-CN" sz="1300" b="0">
                <a:latin typeface="+mn-ea"/>
                <a:cs typeface="+mn-ea"/>
              </a:rPr>
              <a:t>设置读取网址</a:t>
            </a:r>
            <a:r>
              <a:rPr lang="en-US" sz="1300" b="0">
                <a:latin typeface="+mn-ea"/>
                <a:cs typeface="+mn-ea"/>
              </a:rPr>
              <a:t>1</a:t>
            </a:r>
            <a:endParaRPr lang="zh-CN" altLang="en-US" sz="1300">
              <a:latin typeface="+mn-ea"/>
              <a:cs typeface="+mn-ea"/>
            </a:endParaRPr>
          </a:p>
        </p:txBody>
      </p:sp>
      <p:sp>
        <p:nvSpPr>
          <p:cNvPr id="17" name="文本框 16"/>
          <p:cNvSpPr txBox="1"/>
          <p:nvPr/>
        </p:nvSpPr>
        <p:spPr>
          <a:xfrm>
            <a:off x="2133600" y="5471795"/>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4-46  </a:t>
            </a:r>
            <a:r>
              <a:rPr lang="zh-CN" sz="1300" b="0">
                <a:latin typeface="+mn-ea"/>
                <a:cs typeface="+mn-ea"/>
              </a:rPr>
              <a:t>设置读取网址</a:t>
            </a:r>
            <a:r>
              <a:rPr lang="en-US" sz="1300" b="0">
                <a:latin typeface="+mn-ea"/>
                <a:cs typeface="+mn-ea"/>
              </a:rPr>
              <a:t>2</a:t>
            </a:r>
            <a:endParaRPr lang="zh-CN" altLang="en-US" sz="1300">
              <a:latin typeface="+mn-ea"/>
              <a:cs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5474335" cy="414020"/>
          </a:xfrm>
          <a:prstGeom prst="rect">
            <a:avLst/>
          </a:prstGeom>
          <a:noFill/>
        </p:spPr>
        <p:txBody>
          <a:bodyPr wrap="none" rtlCol="0">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prstClr val="white"/>
                </a:solidFill>
              </a:rPr>
              <a:t>主要针对与数据清洗密切相关的操作和注意事项做简要介绍</a:t>
            </a:r>
            <a:endParaRPr lang="zh-CN" altLang="en-US" sz="2200" dirty="0">
              <a:solidFill>
                <a:prstClr val="white"/>
              </a:solidFill>
            </a:endParaRPr>
          </a:p>
        </p:txBody>
      </p:sp>
      <p:sp>
        <p:nvSpPr>
          <p:cNvPr id="12" name="矩形 11"/>
          <p:cNvSpPr/>
          <p:nvPr/>
        </p:nvSpPr>
        <p:spPr>
          <a:xfrm>
            <a:off x="452232" y="889323"/>
            <a:ext cx="2614930" cy="337185"/>
          </a:xfrm>
          <a:prstGeom prst="rect">
            <a:avLst/>
          </a:prstGeom>
        </p:spPr>
        <p:txBody>
          <a:bodyPr wrap="none">
            <a:spAutoFit/>
          </a:bodyPr>
          <a:lstStyle/>
          <a:p>
            <a:pPr algn="l"/>
            <a:r>
              <a:rPr altLang="zh-CN" sz="1600" dirty="0">
                <a:solidFill>
                  <a:schemeClr val="tx1"/>
                </a:solidFill>
              </a:rPr>
              <a:t>1．Excel数据清洗相关操作</a:t>
            </a:r>
            <a:endParaRPr altLang="zh-CN" sz="1600" dirty="0">
              <a:solidFill>
                <a:schemeClr val="tx1"/>
              </a:solidFill>
            </a:endParaRPr>
          </a:p>
        </p:txBody>
      </p:sp>
      <p:sp>
        <p:nvSpPr>
          <p:cNvPr id="16" name="矩形 15"/>
          <p:cNvSpPr/>
          <p:nvPr/>
        </p:nvSpPr>
        <p:spPr>
          <a:xfrm>
            <a:off x="1413009" y="3396563"/>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快速定位和快速填充</a:t>
            </a:r>
            <a:endParaRPr lang="zh-CN" altLang="en-US" sz="1600">
              <a:sym typeface="+mn-ea"/>
            </a:endParaRPr>
          </a:p>
        </p:txBody>
      </p:sp>
      <p:sp>
        <p:nvSpPr>
          <p:cNvPr id="17" name="矩形 16"/>
          <p:cNvSpPr/>
          <p:nvPr/>
        </p:nvSpPr>
        <p:spPr>
          <a:xfrm>
            <a:off x="441448" y="234564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19" name="矩形 18"/>
          <p:cNvSpPr/>
          <p:nvPr/>
        </p:nvSpPr>
        <p:spPr>
          <a:xfrm>
            <a:off x="441448" y="32355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20" name="矩形 19"/>
          <p:cNvSpPr/>
          <p:nvPr/>
        </p:nvSpPr>
        <p:spPr>
          <a:xfrm>
            <a:off x="1413644" y="234564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1" name="矩形 20"/>
          <p:cNvSpPr/>
          <p:nvPr/>
        </p:nvSpPr>
        <p:spPr>
          <a:xfrm>
            <a:off x="1413644" y="323551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3" name="矩形 22"/>
          <p:cNvSpPr/>
          <p:nvPr/>
        </p:nvSpPr>
        <p:spPr>
          <a:xfrm>
            <a:off x="1494289" y="2506928"/>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数据分列</a:t>
            </a:r>
            <a:endParaRPr lang="zh-CN" altLang="en-US" sz="1600">
              <a:sym typeface="+mn-ea"/>
            </a:endParaRPr>
          </a:p>
        </p:txBody>
      </p:sp>
      <p:sp>
        <p:nvSpPr>
          <p:cNvPr id="27" name="矩形 26"/>
          <p:cNvSpPr/>
          <p:nvPr/>
        </p:nvSpPr>
        <p:spPr>
          <a:xfrm>
            <a:off x="441448" y="415499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a:latin typeface="Impact" panose="020B0806030902050204" pitchFamily="34" charset="0"/>
              </a:rPr>
              <a:t>3</a:t>
            </a:r>
            <a:endParaRPr lang="en-US" altLang="zh-CN" sz="2400">
              <a:latin typeface="Impact" panose="020B0806030902050204" pitchFamily="34" charset="0"/>
            </a:endParaRPr>
          </a:p>
        </p:txBody>
      </p:sp>
      <p:sp>
        <p:nvSpPr>
          <p:cNvPr id="34" name="矩形 33"/>
          <p:cNvSpPr/>
          <p:nvPr/>
        </p:nvSpPr>
        <p:spPr>
          <a:xfrm>
            <a:off x="1413644" y="415499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6" name="文本框 35"/>
          <p:cNvSpPr txBox="1"/>
          <p:nvPr/>
        </p:nvSpPr>
        <p:spPr>
          <a:xfrm>
            <a:off x="1413510" y="4314825"/>
            <a:ext cx="2901950" cy="437515"/>
          </a:xfrm>
          <a:prstGeom prst="rect">
            <a:avLst/>
          </a:prstGeom>
          <a:noFill/>
        </p:spPr>
        <p:txBody>
          <a:bodyPr wrap="none" rtlCol="0" anchor="t">
            <a:spAutoFit/>
          </a:bodyPr>
          <a:lstStyle/>
          <a:p>
            <a:pPr algn="l">
              <a:lnSpc>
                <a:spcPts val="2700"/>
              </a:lnSpc>
            </a:pPr>
            <a:r>
              <a:rPr lang="zh-CN" altLang="en-US" sz="1600"/>
              <a:t>Excel中的数据类型和数据格式</a:t>
            </a:r>
            <a:endParaRPr lang="zh-CN" altLang="en-US" sz="16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52120" y="894715"/>
            <a:ext cx="8625205" cy="829945"/>
          </a:xfrm>
          <a:prstGeom prst="rect">
            <a:avLst/>
          </a:prstGeom>
          <a:noFill/>
          <a:ln w="9525">
            <a:noFill/>
          </a:ln>
        </p:spPr>
        <p:txBody>
          <a:bodyPr wrap="square">
            <a:spAutoFit/>
          </a:bodyPr>
          <a:lstStyle/>
          <a:p>
            <a:pPr indent="281940"/>
            <a:r>
              <a:rPr lang="zh-CN" sz="1600" b="0">
                <a:latin typeface="+mn-ea"/>
                <a:cs typeface="+mn-ea"/>
              </a:rPr>
              <a:t>再拖入一个</a:t>
            </a:r>
            <a:r>
              <a:rPr lang="en-US" sz="1600" b="0">
                <a:latin typeface="+mn-ea"/>
                <a:cs typeface="+mn-ea"/>
              </a:rPr>
              <a:t>Http client</a:t>
            </a:r>
            <a:r>
              <a:rPr lang="zh-CN" sz="1600" b="0">
                <a:latin typeface="+mn-ea"/>
                <a:cs typeface="+mn-ea"/>
              </a:rPr>
              <a:t>，通过</a:t>
            </a:r>
            <a:r>
              <a:rPr lang="en-US" sz="1600" b="0">
                <a:latin typeface="+mn-ea"/>
                <a:cs typeface="+mn-ea"/>
              </a:rPr>
              <a:t>HTTP</a:t>
            </a:r>
            <a:r>
              <a:rPr lang="zh-CN" sz="1600" b="0">
                <a:latin typeface="+mn-ea"/>
                <a:cs typeface="+mn-ea"/>
              </a:rPr>
              <a:t>调用</a:t>
            </a:r>
            <a:r>
              <a:rPr lang="en-US" sz="1600" b="0">
                <a:latin typeface="+mn-ea"/>
                <a:cs typeface="+mn-ea"/>
              </a:rPr>
              <a:t>Web</a:t>
            </a:r>
            <a:r>
              <a:rPr lang="zh-CN" sz="1600" b="0">
                <a:latin typeface="+mn-ea"/>
                <a:cs typeface="+mn-ea"/>
              </a:rPr>
              <a:t>服务，如图</a:t>
            </a:r>
            <a:r>
              <a:rPr lang="en-US" sz="1600" b="0">
                <a:latin typeface="+mn-ea"/>
                <a:cs typeface="+mn-ea"/>
              </a:rPr>
              <a:t>4-47</a:t>
            </a:r>
            <a:r>
              <a:rPr lang="zh-CN" sz="1600" b="0">
                <a:latin typeface="+mn-ea"/>
                <a:cs typeface="+mn-ea"/>
              </a:rPr>
              <a:t>所示。选择</a:t>
            </a:r>
            <a:r>
              <a:rPr lang="en-US" sz="1600" b="0">
                <a:latin typeface="+mn-ea"/>
                <a:cs typeface="+mn-ea"/>
              </a:rPr>
              <a:t>Accept URL from field</a:t>
            </a:r>
            <a:r>
              <a:rPr lang="zh-CN" sz="1600" b="0">
                <a:latin typeface="+mn-ea"/>
                <a:cs typeface="+mn-ea"/>
              </a:rPr>
              <a:t>选项，并选择</a:t>
            </a:r>
            <a:r>
              <a:rPr lang="en-US" sz="1600" b="0">
                <a:latin typeface="+mn-ea"/>
                <a:cs typeface="+mn-ea"/>
              </a:rPr>
              <a:t>index</a:t>
            </a:r>
            <a:r>
              <a:rPr lang="zh-CN" sz="1600" b="0">
                <a:latin typeface="+mn-ea"/>
                <a:cs typeface="+mn-ea"/>
              </a:rPr>
              <a:t>作为</a:t>
            </a:r>
            <a:r>
              <a:rPr lang="en-US" sz="1600" b="0">
                <a:latin typeface="+mn-ea"/>
                <a:cs typeface="+mn-ea"/>
              </a:rPr>
              <a:t>URL</a:t>
            </a:r>
            <a:r>
              <a:rPr lang="zh-CN" sz="1600" b="0">
                <a:latin typeface="+mn-ea"/>
                <a:cs typeface="+mn-ea"/>
              </a:rPr>
              <a:t>的来源字段。注意字符集的设置，避免后面获取的接口数据出现乱码。</a:t>
            </a:r>
            <a:endParaRPr lang="zh-CN" altLang="en-US" sz="1600">
              <a:latin typeface="+mn-ea"/>
              <a:cs typeface="+mn-ea"/>
            </a:endParaRPr>
          </a:p>
        </p:txBody>
      </p:sp>
      <p:pic>
        <p:nvPicPr>
          <p:cNvPr id="14" name="图片 525" descr="说明: 2017-05-31_12-08-03"/>
          <p:cNvPicPr>
            <a:picLocks noChangeAspect="1"/>
          </p:cNvPicPr>
          <p:nvPr/>
        </p:nvPicPr>
        <p:blipFill>
          <a:blip r:embed="rId1"/>
          <a:stretch>
            <a:fillRect/>
          </a:stretch>
        </p:blipFill>
        <p:spPr>
          <a:xfrm>
            <a:off x="1803400" y="1796415"/>
            <a:ext cx="5537200" cy="3144520"/>
          </a:xfrm>
          <a:prstGeom prst="rect">
            <a:avLst/>
          </a:prstGeom>
          <a:noFill/>
          <a:ln w="9525">
            <a:noFill/>
          </a:ln>
        </p:spPr>
      </p:pic>
      <p:sp>
        <p:nvSpPr>
          <p:cNvPr id="15" name="文本框 14"/>
          <p:cNvSpPr txBox="1"/>
          <p:nvPr/>
        </p:nvSpPr>
        <p:spPr>
          <a:xfrm>
            <a:off x="1803400" y="5321300"/>
            <a:ext cx="5537200" cy="275590"/>
          </a:xfrm>
          <a:prstGeom prst="rect">
            <a:avLst/>
          </a:prstGeom>
          <a:noFill/>
          <a:ln w="9525">
            <a:noFill/>
          </a:ln>
        </p:spPr>
        <p:txBody>
          <a:bodyPr wrap="square">
            <a:spAutoFit/>
          </a:bodyPr>
          <a:lstStyle/>
          <a:p>
            <a:pPr indent="0" algn="ctr"/>
            <a:r>
              <a:rPr lang="zh-CN" sz="1200" b="0">
                <a:latin typeface="+mn-ea"/>
                <a:cs typeface="+mn-ea"/>
              </a:rPr>
              <a:t>图</a:t>
            </a:r>
            <a:r>
              <a:rPr lang="en-US" sz="1200" b="0">
                <a:latin typeface="+mn-ea"/>
                <a:cs typeface="+mn-ea"/>
              </a:rPr>
              <a:t>4-47  </a:t>
            </a:r>
            <a:r>
              <a:rPr lang="zh-CN" sz="1200" b="0">
                <a:latin typeface="+mn-ea"/>
                <a:cs typeface="+mn-ea"/>
              </a:rPr>
              <a:t>获取网页源代码</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894715"/>
            <a:ext cx="8703310" cy="521970"/>
          </a:xfrm>
          <a:prstGeom prst="rect">
            <a:avLst/>
          </a:prstGeom>
          <a:noFill/>
          <a:ln w="9525">
            <a:noFill/>
          </a:ln>
        </p:spPr>
        <p:txBody>
          <a:bodyPr wrap="square">
            <a:spAutoFit/>
          </a:bodyPr>
          <a:lstStyle/>
          <a:p>
            <a:pPr indent="281940"/>
            <a:r>
              <a:rPr lang="zh-CN" sz="1400" b="0">
                <a:latin typeface="+mn-ea"/>
                <a:cs typeface="+mn-ea"/>
              </a:rPr>
              <a:t>再从“脚本”列表中拖入</a:t>
            </a:r>
            <a:r>
              <a:rPr lang="en-US" sz="1400" b="0">
                <a:latin typeface="+mn-ea"/>
                <a:cs typeface="+mn-ea"/>
              </a:rPr>
              <a:t>Modified Java Script Value</a:t>
            </a:r>
            <a:r>
              <a:rPr lang="zh-CN" sz="1400" b="0">
                <a:latin typeface="+mn-ea"/>
                <a:cs typeface="+mn-ea"/>
              </a:rPr>
              <a:t>，用于脚本值的改进，并改善界面和性能。在</a:t>
            </a:r>
            <a:r>
              <a:rPr lang="en-US" sz="1400" b="0">
                <a:latin typeface="+mn-ea"/>
                <a:cs typeface="+mn-ea"/>
              </a:rPr>
              <a:t>Java Script</a:t>
            </a:r>
            <a:r>
              <a:rPr lang="zh-CN" sz="1400" b="0">
                <a:latin typeface="+mn-ea"/>
                <a:cs typeface="+mn-ea"/>
              </a:rPr>
              <a:t>里写入正则表达式对通过</a:t>
            </a:r>
            <a:r>
              <a:rPr lang="en-US" sz="1400" b="0">
                <a:latin typeface="+mn-ea"/>
                <a:cs typeface="+mn-ea"/>
              </a:rPr>
              <a:t>Http client</a:t>
            </a:r>
            <a:r>
              <a:rPr lang="zh-CN" sz="1400" b="0">
                <a:latin typeface="+mn-ea"/>
                <a:cs typeface="+mn-ea"/>
              </a:rPr>
              <a:t>组件得来的源代码进行解析，如图</a:t>
            </a:r>
            <a:r>
              <a:rPr lang="en-US" sz="1400" b="0">
                <a:latin typeface="+mn-ea"/>
                <a:cs typeface="+mn-ea"/>
              </a:rPr>
              <a:t>4-48</a:t>
            </a:r>
            <a:r>
              <a:rPr lang="zh-CN" sz="1400" b="0">
                <a:latin typeface="+mn-ea"/>
                <a:cs typeface="+mn-ea"/>
              </a:rPr>
              <a:t>和图</a:t>
            </a:r>
            <a:r>
              <a:rPr lang="en-US" sz="1400" b="0">
                <a:latin typeface="+mn-ea"/>
                <a:cs typeface="+mn-ea"/>
              </a:rPr>
              <a:t>4-49</a:t>
            </a:r>
            <a:r>
              <a:rPr lang="zh-CN" sz="1400" b="0">
                <a:latin typeface="+mn-ea"/>
                <a:cs typeface="+mn-ea"/>
              </a:rPr>
              <a:t>所示。</a:t>
            </a:r>
            <a:endParaRPr lang="zh-CN" altLang="en-US" sz="1400">
              <a:latin typeface="+mn-ea"/>
              <a:cs typeface="+mn-ea"/>
            </a:endParaRPr>
          </a:p>
        </p:txBody>
      </p:sp>
      <p:grpSp>
        <p:nvGrpSpPr>
          <p:cNvPr id="15" name="组合 14"/>
          <p:cNvGrpSpPr/>
          <p:nvPr/>
        </p:nvGrpSpPr>
        <p:grpSpPr>
          <a:xfrm>
            <a:off x="1636395" y="1692910"/>
            <a:ext cx="6089650" cy="3653155"/>
            <a:chOff x="2577" y="2666"/>
            <a:chExt cx="9590" cy="5753"/>
          </a:xfrm>
        </p:grpSpPr>
        <p:pic>
          <p:nvPicPr>
            <p:cNvPr id="14" name="图片 524"/>
            <p:cNvPicPr>
              <a:picLocks noChangeAspect="1"/>
            </p:cNvPicPr>
            <p:nvPr/>
          </p:nvPicPr>
          <p:blipFill>
            <a:blip r:embed="rId1"/>
            <a:stretch>
              <a:fillRect/>
            </a:stretch>
          </p:blipFill>
          <p:spPr>
            <a:xfrm>
              <a:off x="2577" y="2666"/>
              <a:ext cx="9591" cy="4756"/>
            </a:xfrm>
            <a:prstGeom prst="rect">
              <a:avLst/>
            </a:prstGeom>
            <a:noFill/>
            <a:ln w="9525">
              <a:noFill/>
            </a:ln>
          </p:spPr>
        </p:pic>
        <p:sp>
          <p:nvSpPr>
            <p:cNvPr id="16" name="文本框 15"/>
            <p:cNvSpPr txBox="1"/>
            <p:nvPr/>
          </p:nvSpPr>
          <p:spPr>
            <a:xfrm>
              <a:off x="2938" y="7985"/>
              <a:ext cx="8000" cy="434"/>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4-48  Java script</a:t>
              </a:r>
              <a:r>
                <a:rPr lang="zh-CN" sz="1200" b="0">
                  <a:latin typeface="+mn-ea"/>
                  <a:cs typeface="+mn-ea"/>
                </a:rPr>
                <a:t>代码编辑窗口</a:t>
              </a:r>
              <a:endParaRPr lang="zh-CN" altLang="en-US" sz="1200">
                <a:latin typeface="+mn-ea"/>
                <a:cs typeface="+mn-ea"/>
              </a:endParaRPr>
            </a:p>
          </p:txBody>
        </p:sp>
      </p:grpSp>
      <p:grpSp>
        <p:nvGrpSpPr>
          <p:cNvPr id="17" name="组合 16"/>
          <p:cNvGrpSpPr/>
          <p:nvPr/>
        </p:nvGrpSpPr>
        <p:grpSpPr>
          <a:xfrm>
            <a:off x="852170" y="1612900"/>
            <a:ext cx="7884160" cy="4300026"/>
            <a:chOff x="1498" y="2422"/>
            <a:chExt cx="11750" cy="6408"/>
          </a:xfrm>
        </p:grpSpPr>
        <p:pic>
          <p:nvPicPr>
            <p:cNvPr id="20" name="图片 523"/>
            <p:cNvPicPr>
              <a:picLocks noChangeAspect="1"/>
            </p:cNvPicPr>
            <p:nvPr/>
          </p:nvPicPr>
          <p:blipFill>
            <a:blip r:embed="rId2"/>
            <a:stretch>
              <a:fillRect/>
            </a:stretch>
          </p:blipFill>
          <p:spPr>
            <a:xfrm>
              <a:off x="1498" y="2422"/>
              <a:ext cx="11750" cy="5563"/>
            </a:xfrm>
            <a:prstGeom prst="rect">
              <a:avLst/>
            </a:prstGeom>
            <a:noFill/>
            <a:ln w="9525">
              <a:noFill/>
            </a:ln>
          </p:spPr>
        </p:pic>
        <p:sp>
          <p:nvSpPr>
            <p:cNvPr id="21" name="文本框 20"/>
            <p:cNvSpPr txBox="1"/>
            <p:nvPr/>
          </p:nvSpPr>
          <p:spPr>
            <a:xfrm>
              <a:off x="3025" y="8419"/>
              <a:ext cx="8000" cy="411"/>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4-49  </a:t>
              </a:r>
              <a:r>
                <a:rPr lang="zh-CN" sz="1200" b="0">
                  <a:latin typeface="+mn-ea"/>
                  <a:cs typeface="+mn-ea"/>
                </a:rPr>
                <a:t>解析代码</a:t>
              </a:r>
              <a:endParaRPr lang="zh-CN" altLang="en-US" sz="1200">
                <a:latin typeface="+mn-ea"/>
                <a:cs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385445" y="772795"/>
            <a:ext cx="8691880" cy="583565"/>
          </a:xfrm>
          <a:prstGeom prst="rect">
            <a:avLst/>
          </a:prstGeom>
          <a:noFill/>
          <a:ln w="9525">
            <a:noFill/>
          </a:ln>
        </p:spPr>
        <p:txBody>
          <a:bodyPr wrap="square">
            <a:spAutoFit/>
          </a:bodyPr>
          <a:lstStyle/>
          <a:p>
            <a:pPr indent="281940"/>
            <a:r>
              <a:rPr lang="zh-CN" sz="1600" b="0">
                <a:latin typeface="+mn-ea"/>
                <a:cs typeface="+mn-ea"/>
              </a:rPr>
              <a:t>再从“转换”列表中拖入</a:t>
            </a:r>
            <a:r>
              <a:rPr lang="en-US" sz="1600" b="0">
                <a:latin typeface="+mn-ea"/>
                <a:cs typeface="+mn-ea"/>
              </a:rPr>
              <a:t>Split field to rows</a:t>
            </a:r>
            <a:r>
              <a:rPr lang="zh-CN" sz="1600" b="0">
                <a:latin typeface="+mn-ea"/>
                <a:cs typeface="+mn-ea"/>
              </a:rPr>
              <a:t>，用分隔符分隔单个字符串字段，并为每个分割项创建一个新行，如图</a:t>
            </a:r>
            <a:r>
              <a:rPr lang="en-US" sz="1600" b="0">
                <a:latin typeface="+mn-ea"/>
                <a:cs typeface="+mn-ea"/>
              </a:rPr>
              <a:t>4-50</a:t>
            </a:r>
            <a:r>
              <a:rPr lang="zh-CN" sz="1600" b="0">
                <a:latin typeface="+mn-ea"/>
                <a:cs typeface="+mn-ea"/>
              </a:rPr>
              <a:t>和图</a:t>
            </a:r>
            <a:r>
              <a:rPr lang="en-US" sz="1600" b="0">
                <a:latin typeface="+mn-ea"/>
                <a:cs typeface="+mn-ea"/>
              </a:rPr>
              <a:t>4-51</a:t>
            </a:r>
            <a:r>
              <a:rPr lang="zh-CN" sz="1600" b="0">
                <a:latin typeface="+mn-ea"/>
                <a:cs typeface="+mn-ea"/>
              </a:rPr>
              <a:t>所示。</a:t>
            </a:r>
            <a:endParaRPr lang="zh-CN" altLang="en-US" sz="1600">
              <a:latin typeface="+mn-ea"/>
              <a:cs typeface="+mn-ea"/>
            </a:endParaRPr>
          </a:p>
        </p:txBody>
      </p:sp>
      <p:grpSp>
        <p:nvGrpSpPr>
          <p:cNvPr id="15" name="组合 14"/>
          <p:cNvGrpSpPr/>
          <p:nvPr/>
        </p:nvGrpSpPr>
        <p:grpSpPr>
          <a:xfrm>
            <a:off x="398780" y="1850390"/>
            <a:ext cx="8453120" cy="2917190"/>
            <a:chOff x="628" y="2914"/>
            <a:chExt cx="13312" cy="4594"/>
          </a:xfrm>
        </p:grpSpPr>
        <p:pic>
          <p:nvPicPr>
            <p:cNvPr id="14" name="图片 522" descr="说明: 2017-05-31_12-10-31"/>
            <p:cNvPicPr>
              <a:picLocks noChangeAspect="1"/>
            </p:cNvPicPr>
            <p:nvPr/>
          </p:nvPicPr>
          <p:blipFill>
            <a:blip r:embed="rId1"/>
            <a:stretch>
              <a:fillRect/>
            </a:stretch>
          </p:blipFill>
          <p:spPr>
            <a:xfrm>
              <a:off x="628" y="2914"/>
              <a:ext cx="13312" cy="4160"/>
            </a:xfrm>
            <a:prstGeom prst="rect">
              <a:avLst/>
            </a:prstGeom>
            <a:noFill/>
            <a:ln w="9525">
              <a:noFill/>
            </a:ln>
          </p:spPr>
        </p:pic>
        <p:sp>
          <p:nvSpPr>
            <p:cNvPr id="16" name="文本框 15"/>
            <p:cNvSpPr txBox="1"/>
            <p:nvPr/>
          </p:nvSpPr>
          <p:spPr>
            <a:xfrm>
              <a:off x="3055" y="7074"/>
              <a:ext cx="8000" cy="434"/>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4-50  </a:t>
              </a:r>
              <a:r>
                <a:rPr lang="zh-CN" sz="1200" b="0">
                  <a:latin typeface="+mn-ea"/>
                  <a:cs typeface="+mn-ea"/>
                </a:rPr>
                <a:t>分割字符</a:t>
              </a:r>
              <a:r>
                <a:rPr lang="en-US" sz="1200" b="0">
                  <a:latin typeface="+mn-ea"/>
                  <a:cs typeface="+mn-ea"/>
                </a:rPr>
                <a:t>1</a:t>
              </a:r>
              <a:endParaRPr lang="zh-CN" altLang="en-US" sz="1200">
                <a:latin typeface="+mn-ea"/>
                <a:cs typeface="+mn-ea"/>
              </a:endParaRPr>
            </a:p>
          </p:txBody>
        </p:sp>
      </p:grpSp>
      <p:grpSp>
        <p:nvGrpSpPr>
          <p:cNvPr id="17" name="组合 16"/>
          <p:cNvGrpSpPr/>
          <p:nvPr/>
        </p:nvGrpSpPr>
        <p:grpSpPr>
          <a:xfrm>
            <a:off x="212725" y="1850390"/>
            <a:ext cx="8718550" cy="3075305"/>
            <a:chOff x="335" y="2914"/>
            <a:chExt cx="13730" cy="4843"/>
          </a:xfrm>
        </p:grpSpPr>
        <p:pic>
          <p:nvPicPr>
            <p:cNvPr id="20" name="图片 521" descr="说明: 2017-05-31_12-11-12"/>
            <p:cNvPicPr>
              <a:picLocks noChangeAspect="1"/>
            </p:cNvPicPr>
            <p:nvPr/>
          </p:nvPicPr>
          <p:blipFill>
            <a:blip r:embed="rId2"/>
            <a:stretch>
              <a:fillRect/>
            </a:stretch>
          </p:blipFill>
          <p:spPr>
            <a:xfrm>
              <a:off x="335" y="2914"/>
              <a:ext cx="13730" cy="4409"/>
            </a:xfrm>
            <a:prstGeom prst="rect">
              <a:avLst/>
            </a:prstGeom>
            <a:noFill/>
            <a:ln w="9525">
              <a:noFill/>
            </a:ln>
          </p:spPr>
        </p:pic>
        <p:sp>
          <p:nvSpPr>
            <p:cNvPr id="21" name="文本框 20"/>
            <p:cNvSpPr txBox="1"/>
            <p:nvPr/>
          </p:nvSpPr>
          <p:spPr>
            <a:xfrm>
              <a:off x="3360" y="7323"/>
              <a:ext cx="8000" cy="434"/>
            </a:xfrm>
            <a:prstGeom prst="rect">
              <a:avLst/>
            </a:prstGeom>
            <a:solidFill>
              <a:schemeClr val="bg1"/>
            </a:solidFill>
            <a:ln w="9525">
              <a:noFill/>
            </a:ln>
          </p:spPr>
          <p:txBody>
            <a:bodyPr>
              <a:spAutoFit/>
            </a:bodyPr>
            <a:lstStyle/>
            <a:p>
              <a:pPr indent="0" algn="ctr"/>
              <a:r>
                <a:rPr lang="zh-CN" sz="1200" b="0">
                  <a:latin typeface="+mn-ea"/>
                  <a:cs typeface="+mn-ea"/>
                </a:rPr>
                <a:t>图</a:t>
              </a:r>
              <a:r>
                <a:rPr lang="en-US" sz="1200" b="0">
                  <a:latin typeface="+mn-ea"/>
                  <a:cs typeface="+mn-ea"/>
                </a:rPr>
                <a:t>4-51  </a:t>
              </a:r>
              <a:r>
                <a:rPr lang="zh-CN" sz="1200" b="0">
                  <a:latin typeface="+mn-ea"/>
                  <a:cs typeface="+mn-ea"/>
                </a:rPr>
                <a:t>分割字符</a:t>
              </a:r>
              <a:r>
                <a:rPr lang="en-US" sz="1200" b="0">
                  <a:latin typeface="+mn-ea"/>
                  <a:cs typeface="+mn-ea"/>
                </a:rPr>
                <a:t>2</a:t>
              </a:r>
              <a:endParaRPr lang="zh-CN" altLang="en-US" sz="1200">
                <a:latin typeface="+mn-ea"/>
                <a:cs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54025" y="901065"/>
            <a:ext cx="8691880" cy="583565"/>
          </a:xfrm>
          <a:prstGeom prst="rect">
            <a:avLst/>
          </a:prstGeom>
          <a:noFill/>
          <a:ln w="9525">
            <a:noFill/>
          </a:ln>
        </p:spPr>
        <p:txBody>
          <a:bodyPr wrap="square">
            <a:spAutoFit/>
          </a:bodyPr>
          <a:lstStyle/>
          <a:p>
            <a:pPr indent="281940"/>
            <a:r>
              <a:rPr lang="zh-CN" sz="1600" b="0">
                <a:latin typeface="+mn-ea"/>
                <a:cs typeface="+mn-ea"/>
              </a:rPr>
              <a:t>继续拖入“查询”列表中的“流查询”，从转换中的其他流里查询值并将其放入“简称”这个字段里，如图</a:t>
            </a:r>
            <a:r>
              <a:rPr lang="en-US" sz="1600" b="0">
                <a:latin typeface="+mn-ea"/>
                <a:cs typeface="+mn-ea"/>
              </a:rPr>
              <a:t>4-52</a:t>
            </a:r>
            <a:r>
              <a:rPr lang="zh-CN" sz="1600" b="0">
                <a:latin typeface="+mn-ea"/>
                <a:cs typeface="+mn-ea"/>
              </a:rPr>
              <a:t>所示。</a:t>
            </a:r>
            <a:endParaRPr lang="zh-CN" altLang="en-US" sz="1600">
              <a:latin typeface="+mn-ea"/>
              <a:cs typeface="+mn-ea"/>
            </a:endParaRPr>
          </a:p>
        </p:txBody>
      </p:sp>
      <p:sp>
        <p:nvSpPr>
          <p:cNvPr id="14" name="文本框 13"/>
          <p:cNvSpPr txBox="1"/>
          <p:nvPr/>
        </p:nvSpPr>
        <p:spPr>
          <a:xfrm>
            <a:off x="442595" y="1484630"/>
            <a:ext cx="8623300" cy="583565"/>
          </a:xfrm>
          <a:prstGeom prst="rect">
            <a:avLst/>
          </a:prstGeom>
          <a:noFill/>
          <a:ln w="9525">
            <a:noFill/>
          </a:ln>
        </p:spPr>
        <p:txBody>
          <a:bodyPr wrap="square">
            <a:spAutoFit/>
          </a:bodyPr>
          <a:lstStyle/>
          <a:p>
            <a:pPr indent="281940"/>
            <a:r>
              <a:rPr lang="zh-CN" sz="1600" b="0">
                <a:latin typeface="+mn-ea"/>
                <a:cs typeface="+mn-ea"/>
              </a:rPr>
              <a:t>再拖入</a:t>
            </a:r>
            <a:r>
              <a:rPr lang="en-US" sz="1600" b="0">
                <a:latin typeface="+mn-ea"/>
                <a:cs typeface="+mn-ea"/>
              </a:rPr>
              <a:t>Flow</a:t>
            </a:r>
            <a:r>
              <a:rPr lang="zh-CN" sz="1600" b="0">
                <a:latin typeface="+mn-ea"/>
                <a:cs typeface="+mn-ea"/>
              </a:rPr>
              <a:t>列表中的“过滤记录”，定制过滤条件，用相等或者不相等的判断表达式来过滤数据，如图</a:t>
            </a:r>
            <a:r>
              <a:rPr lang="en-US" sz="1600" b="0">
                <a:latin typeface="+mn-ea"/>
                <a:cs typeface="+mn-ea"/>
              </a:rPr>
              <a:t>4-53</a:t>
            </a:r>
            <a:r>
              <a:rPr lang="zh-CN" sz="1600" b="0">
                <a:latin typeface="+mn-ea"/>
                <a:cs typeface="+mn-ea"/>
              </a:rPr>
              <a:t>所示。</a:t>
            </a:r>
            <a:endParaRPr lang="zh-CN" altLang="en-US" sz="1600">
              <a:latin typeface="+mn-ea"/>
              <a:cs typeface="+mn-ea"/>
            </a:endParaRPr>
          </a:p>
        </p:txBody>
      </p:sp>
      <p:sp>
        <p:nvSpPr>
          <p:cNvPr id="15" name="文本框 14"/>
          <p:cNvSpPr txBox="1"/>
          <p:nvPr/>
        </p:nvSpPr>
        <p:spPr>
          <a:xfrm>
            <a:off x="493395" y="2068195"/>
            <a:ext cx="8613140" cy="583565"/>
          </a:xfrm>
          <a:prstGeom prst="rect">
            <a:avLst/>
          </a:prstGeom>
          <a:noFill/>
          <a:ln w="9525">
            <a:noFill/>
          </a:ln>
        </p:spPr>
        <p:txBody>
          <a:bodyPr wrap="square">
            <a:spAutoFit/>
          </a:bodyPr>
          <a:lstStyle/>
          <a:p>
            <a:pPr indent="281940"/>
            <a:r>
              <a:rPr lang="zh-CN" sz="1600" b="0">
                <a:latin typeface="+mn-ea"/>
                <a:cs typeface="+mn-ea"/>
              </a:rPr>
              <a:t>最后拖入“输出”列表中的</a:t>
            </a:r>
            <a:r>
              <a:rPr lang="en-US" sz="1600" b="0">
                <a:latin typeface="+mn-ea"/>
                <a:cs typeface="+mn-ea"/>
              </a:rPr>
              <a:t>Microsoft Excel Writer</a:t>
            </a:r>
            <a:r>
              <a:rPr lang="zh-CN" sz="1600" b="0">
                <a:latin typeface="+mn-ea"/>
                <a:cs typeface="+mn-ea"/>
              </a:rPr>
              <a:t>，使用</a:t>
            </a:r>
            <a:r>
              <a:rPr lang="en-US" sz="1600" b="0">
                <a:latin typeface="+mn-ea"/>
                <a:cs typeface="+mn-ea"/>
              </a:rPr>
              <a:t>Excel</a:t>
            </a:r>
            <a:r>
              <a:rPr lang="zh-CN" sz="1600" b="0">
                <a:latin typeface="+mn-ea"/>
                <a:cs typeface="+mn-ea"/>
              </a:rPr>
              <a:t>组件中的</a:t>
            </a:r>
            <a:r>
              <a:rPr lang="en-US" sz="1600" b="0">
                <a:latin typeface="+mn-ea"/>
                <a:cs typeface="+mn-ea"/>
              </a:rPr>
              <a:t>Microsoft Excel Writer</a:t>
            </a:r>
            <a:r>
              <a:rPr lang="zh-CN" sz="1600" b="0">
                <a:latin typeface="+mn-ea"/>
                <a:cs typeface="+mn-ea"/>
              </a:rPr>
              <a:t>组件将数据写入</a:t>
            </a:r>
            <a:r>
              <a:rPr lang="en-US" sz="1600" b="0">
                <a:latin typeface="+mn-ea"/>
                <a:cs typeface="+mn-ea"/>
              </a:rPr>
              <a:t>Excel</a:t>
            </a:r>
            <a:r>
              <a:rPr lang="zh-CN" sz="1600" b="0">
                <a:latin typeface="+mn-ea"/>
                <a:cs typeface="+mn-ea"/>
              </a:rPr>
              <a:t>，如图</a:t>
            </a:r>
            <a:r>
              <a:rPr lang="en-US" sz="1600" b="0">
                <a:latin typeface="+mn-ea"/>
                <a:cs typeface="+mn-ea"/>
              </a:rPr>
              <a:t>4-54</a:t>
            </a:r>
            <a:r>
              <a:rPr lang="zh-CN" sz="1600" b="0">
                <a:latin typeface="+mn-ea"/>
                <a:cs typeface="+mn-ea"/>
              </a:rPr>
              <a:t>所示。</a:t>
            </a:r>
            <a:endParaRPr lang="zh-CN" altLang="en-US" sz="1600">
              <a:latin typeface="+mn-ea"/>
              <a:cs typeface="+mn-ea"/>
            </a:endParaRPr>
          </a:p>
        </p:txBody>
      </p:sp>
      <p:pic>
        <p:nvPicPr>
          <p:cNvPr id="16" name="图片 520" descr="说明: 2017-05-31_12-12-11"/>
          <p:cNvPicPr>
            <a:picLocks noChangeAspect="1"/>
          </p:cNvPicPr>
          <p:nvPr/>
        </p:nvPicPr>
        <p:blipFill>
          <a:blip r:embed="rId1"/>
          <a:stretch>
            <a:fillRect/>
          </a:stretch>
        </p:blipFill>
        <p:spPr>
          <a:xfrm>
            <a:off x="1786890" y="2779395"/>
            <a:ext cx="6026785" cy="2282190"/>
          </a:xfrm>
          <a:prstGeom prst="rect">
            <a:avLst/>
          </a:prstGeom>
          <a:noFill/>
          <a:ln w="9525">
            <a:noFill/>
          </a:ln>
        </p:spPr>
      </p:pic>
      <p:sp>
        <p:nvSpPr>
          <p:cNvPr id="17" name="文本框 16"/>
          <p:cNvSpPr txBox="1"/>
          <p:nvPr/>
        </p:nvSpPr>
        <p:spPr>
          <a:xfrm>
            <a:off x="2085340" y="5245735"/>
            <a:ext cx="5080000" cy="275590"/>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4-52  </a:t>
            </a:r>
            <a:r>
              <a:rPr lang="zh-CN" sz="1200" b="0">
                <a:latin typeface="+mn-ea"/>
                <a:cs typeface="+mn-ea"/>
              </a:rPr>
              <a:t>流查询设置</a:t>
            </a:r>
            <a:endParaRPr lang="zh-CN" altLang="en-US" sz="1200">
              <a:latin typeface="+mn-ea"/>
              <a:cs typeface="+mn-ea"/>
            </a:endParaRPr>
          </a:p>
        </p:txBody>
      </p:sp>
      <p:grpSp>
        <p:nvGrpSpPr>
          <p:cNvPr id="20" name="组合 19"/>
          <p:cNvGrpSpPr/>
          <p:nvPr/>
        </p:nvGrpSpPr>
        <p:grpSpPr>
          <a:xfrm>
            <a:off x="618490" y="2760980"/>
            <a:ext cx="8362950" cy="2760345"/>
            <a:chOff x="974" y="4348"/>
            <a:chExt cx="13170" cy="4347"/>
          </a:xfrm>
        </p:grpSpPr>
        <p:pic>
          <p:nvPicPr>
            <p:cNvPr id="21" name="图片 519" descr="说明: 2017-05-31_12-12-54"/>
            <p:cNvPicPr>
              <a:picLocks noChangeAspect="1"/>
            </p:cNvPicPr>
            <p:nvPr/>
          </p:nvPicPr>
          <p:blipFill>
            <a:blip r:embed="rId2"/>
            <a:stretch>
              <a:fillRect/>
            </a:stretch>
          </p:blipFill>
          <p:spPr>
            <a:xfrm>
              <a:off x="974" y="4348"/>
              <a:ext cx="13170" cy="3766"/>
            </a:xfrm>
            <a:prstGeom prst="rect">
              <a:avLst/>
            </a:prstGeom>
            <a:noFill/>
            <a:ln w="9525">
              <a:noFill/>
            </a:ln>
          </p:spPr>
        </p:pic>
        <p:sp>
          <p:nvSpPr>
            <p:cNvPr id="22" name="文本框 21"/>
            <p:cNvSpPr txBox="1"/>
            <p:nvPr/>
          </p:nvSpPr>
          <p:spPr>
            <a:xfrm>
              <a:off x="3160" y="8261"/>
              <a:ext cx="8000" cy="434"/>
            </a:xfrm>
            <a:prstGeom prst="rect">
              <a:avLst/>
            </a:prstGeom>
            <a:solidFill>
              <a:schemeClr val="bg1"/>
            </a:solidFill>
            <a:ln w="9525">
              <a:noFill/>
            </a:ln>
          </p:spPr>
          <p:txBody>
            <a:bodyPr>
              <a:spAutoFit/>
            </a:bodyPr>
            <a:lstStyle/>
            <a:p>
              <a:pPr indent="0" algn="ctr"/>
              <a:r>
                <a:rPr lang="zh-CN" sz="1200" b="0">
                  <a:latin typeface="+mn-ea"/>
                  <a:cs typeface="+mn-ea"/>
                </a:rPr>
                <a:t>图</a:t>
              </a:r>
              <a:r>
                <a:rPr lang="en-US" sz="1200" b="0">
                  <a:latin typeface="+mn-ea"/>
                  <a:cs typeface="+mn-ea"/>
                </a:rPr>
                <a:t>4-53  </a:t>
              </a:r>
              <a:r>
                <a:rPr lang="zh-CN" sz="1200" b="0">
                  <a:latin typeface="+mn-ea"/>
                  <a:cs typeface="+mn-ea"/>
                </a:rPr>
                <a:t>过滤记录设置</a:t>
              </a:r>
              <a:endParaRPr lang="zh-CN" altLang="en-US" sz="1200">
                <a:latin typeface="+mn-ea"/>
                <a:cs typeface="+mn-ea"/>
              </a:endParaRPr>
            </a:p>
          </p:txBody>
        </p:sp>
      </p:grpSp>
      <p:grpSp>
        <p:nvGrpSpPr>
          <p:cNvPr id="23" name="组合 22"/>
          <p:cNvGrpSpPr/>
          <p:nvPr/>
        </p:nvGrpSpPr>
        <p:grpSpPr>
          <a:xfrm>
            <a:off x="809625" y="911860"/>
            <a:ext cx="7684770" cy="5149215"/>
            <a:chOff x="1275" y="1436"/>
            <a:chExt cx="12102" cy="8109"/>
          </a:xfrm>
        </p:grpSpPr>
        <p:pic>
          <p:nvPicPr>
            <p:cNvPr id="24" name="图片 2" descr="说明: ../Downloads/2018-01-19_21-48-58.jpg"/>
            <p:cNvPicPr>
              <a:picLocks noChangeAspect="1"/>
            </p:cNvPicPr>
            <p:nvPr/>
          </p:nvPicPr>
          <p:blipFill>
            <a:blip r:embed="rId3"/>
            <a:stretch>
              <a:fillRect/>
            </a:stretch>
          </p:blipFill>
          <p:spPr>
            <a:xfrm>
              <a:off x="1275" y="1436"/>
              <a:ext cx="12103" cy="7577"/>
            </a:xfrm>
            <a:prstGeom prst="rect">
              <a:avLst/>
            </a:prstGeom>
            <a:noFill/>
            <a:ln w="9525">
              <a:noFill/>
            </a:ln>
          </p:spPr>
        </p:pic>
        <p:sp>
          <p:nvSpPr>
            <p:cNvPr id="25" name="文本框 24"/>
            <p:cNvSpPr txBox="1"/>
            <p:nvPr/>
          </p:nvSpPr>
          <p:spPr>
            <a:xfrm>
              <a:off x="2849" y="9111"/>
              <a:ext cx="8000" cy="434"/>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4-54  </a:t>
              </a:r>
              <a:r>
                <a:rPr lang="zh-CN" sz="1200" b="0">
                  <a:latin typeface="+mn-ea"/>
                  <a:cs typeface="+mn-ea"/>
                </a:rPr>
                <a:t>数据写入</a:t>
              </a:r>
              <a:r>
                <a:rPr lang="en-US" sz="1200" b="0">
                  <a:latin typeface="+mn-ea"/>
                  <a:cs typeface="+mn-ea"/>
                </a:rPr>
                <a:t>Excel</a:t>
              </a:r>
              <a:r>
                <a:rPr lang="zh-CN" sz="1200" b="0">
                  <a:latin typeface="+mn-ea"/>
                  <a:cs typeface="+mn-ea"/>
                </a:rPr>
                <a:t>设置</a:t>
              </a:r>
              <a:endParaRPr lang="zh-CN" altLang="en-US" sz="1200">
                <a:latin typeface="+mn-ea"/>
                <a:cs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ppt_x"/>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7280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1073785"/>
            <a:ext cx="8634095" cy="829945"/>
          </a:xfrm>
          <a:prstGeom prst="rect">
            <a:avLst/>
          </a:prstGeom>
          <a:noFill/>
          <a:ln w="9525">
            <a:noFill/>
          </a:ln>
        </p:spPr>
        <p:txBody>
          <a:bodyPr wrap="square">
            <a:spAutoFit/>
          </a:bodyPr>
          <a:lstStyle/>
          <a:p>
            <a:pPr indent="281940"/>
            <a:r>
              <a:rPr lang="zh-CN" sz="1600" b="0">
                <a:latin typeface="+mn-ea"/>
                <a:cs typeface="+mn-ea"/>
              </a:rPr>
              <a:t>完成以上步骤之后，在菜单栏中选择</a:t>
            </a:r>
            <a:r>
              <a:rPr lang="en-US" sz="1600" b="0">
                <a:latin typeface="+mn-ea"/>
                <a:cs typeface="+mn-ea"/>
              </a:rPr>
              <a:t>Action</a:t>
            </a:r>
            <a:r>
              <a:rPr lang="zh-CN" sz="1600" b="0">
                <a:latin typeface="+mn-ea"/>
                <a:cs typeface="+mn-ea"/>
              </a:rPr>
              <a:t>→“运行”命令即可，运行结果如图</a:t>
            </a:r>
            <a:r>
              <a:rPr lang="en-US" sz="1600" b="0">
                <a:latin typeface="+mn-ea"/>
                <a:cs typeface="+mn-ea"/>
              </a:rPr>
              <a:t>4-55</a:t>
            </a:r>
            <a:r>
              <a:rPr lang="zh-CN" sz="1600" b="0">
                <a:latin typeface="+mn-ea"/>
                <a:cs typeface="+mn-ea"/>
              </a:rPr>
              <a:t>所示。</a:t>
            </a:r>
            <a:endParaRPr lang="zh-CN" sz="1600" b="0">
              <a:latin typeface="+mn-ea"/>
              <a:cs typeface="+mn-ea"/>
            </a:endParaRPr>
          </a:p>
          <a:p>
            <a:pPr indent="281940"/>
            <a:r>
              <a:rPr lang="zh-CN" sz="1600" b="0">
                <a:latin typeface="+mn-ea"/>
                <a:cs typeface="+mn-ea"/>
              </a:rPr>
              <a:t>可以看到，在执行结果中显示了执行的步骤名称、读写次数、处理条目、处理时间和处理速度等信息。</a:t>
            </a:r>
            <a:endParaRPr lang="zh-CN" altLang="en-US" sz="1600">
              <a:latin typeface="+mn-ea"/>
              <a:cs typeface="+mn-ea"/>
            </a:endParaRPr>
          </a:p>
        </p:txBody>
      </p:sp>
      <p:pic>
        <p:nvPicPr>
          <p:cNvPr id="14" name="图片 517" descr="说明: 捕获10"/>
          <p:cNvPicPr>
            <a:picLocks noChangeAspect="1"/>
          </p:cNvPicPr>
          <p:nvPr/>
        </p:nvPicPr>
        <p:blipFill>
          <a:blip r:embed="rId1"/>
          <a:stretch>
            <a:fillRect/>
          </a:stretch>
        </p:blipFill>
        <p:spPr>
          <a:xfrm>
            <a:off x="540385" y="1978660"/>
            <a:ext cx="4980940" cy="2900680"/>
          </a:xfrm>
          <a:prstGeom prst="rect">
            <a:avLst/>
          </a:prstGeom>
          <a:noFill/>
          <a:ln w="9525">
            <a:noFill/>
          </a:ln>
        </p:spPr>
      </p:pic>
      <p:sp>
        <p:nvSpPr>
          <p:cNvPr id="15" name="文本框 14"/>
          <p:cNvSpPr txBox="1"/>
          <p:nvPr/>
        </p:nvSpPr>
        <p:spPr>
          <a:xfrm>
            <a:off x="540385" y="5052060"/>
            <a:ext cx="5006340" cy="275590"/>
          </a:xfrm>
          <a:prstGeom prst="rect">
            <a:avLst/>
          </a:prstGeom>
          <a:noFill/>
          <a:ln w="9525">
            <a:noFill/>
          </a:ln>
        </p:spPr>
        <p:txBody>
          <a:bodyPr wrap="square">
            <a:spAutoFit/>
          </a:bodyPr>
          <a:lstStyle/>
          <a:p>
            <a:pPr indent="0" algn="ctr"/>
            <a:r>
              <a:rPr lang="zh-CN" sz="1200" b="0">
                <a:latin typeface="+mn-ea"/>
                <a:cs typeface="+mn-ea"/>
              </a:rPr>
              <a:t>图</a:t>
            </a:r>
            <a:r>
              <a:rPr lang="en-US" sz="1200" b="0">
                <a:latin typeface="+mn-ea"/>
                <a:cs typeface="+mn-ea"/>
              </a:rPr>
              <a:t>4-55  </a:t>
            </a:r>
            <a:r>
              <a:rPr lang="zh-CN" sz="1200" b="0">
                <a:latin typeface="+mn-ea"/>
                <a:cs typeface="+mn-ea"/>
              </a:rPr>
              <a:t>数据清洗处理设置完成图</a:t>
            </a:r>
            <a:endParaRPr lang="zh-CN" altLang="en-US" sz="1200">
              <a:latin typeface="+mn-ea"/>
              <a:cs typeface="+mn-ea"/>
            </a:endParaRPr>
          </a:p>
        </p:txBody>
      </p:sp>
      <p:pic>
        <p:nvPicPr>
          <p:cNvPr id="16" name="图片 516"/>
          <p:cNvPicPr>
            <a:picLocks noChangeAspect="1"/>
          </p:cNvPicPr>
          <p:nvPr/>
        </p:nvPicPr>
        <p:blipFill>
          <a:blip r:embed="rId2"/>
          <a:stretch>
            <a:fillRect/>
          </a:stretch>
        </p:blipFill>
        <p:spPr>
          <a:xfrm>
            <a:off x="6231255" y="2022475"/>
            <a:ext cx="2065020" cy="3029585"/>
          </a:xfrm>
          <a:prstGeom prst="rect">
            <a:avLst/>
          </a:prstGeom>
          <a:noFill/>
          <a:ln w="9525">
            <a:noFill/>
          </a:ln>
        </p:spPr>
      </p:pic>
      <p:sp>
        <p:nvSpPr>
          <p:cNvPr id="17" name="文本框 16"/>
          <p:cNvSpPr txBox="1"/>
          <p:nvPr/>
        </p:nvSpPr>
        <p:spPr>
          <a:xfrm>
            <a:off x="3996690" y="1641475"/>
            <a:ext cx="5080000" cy="337185"/>
          </a:xfrm>
          <a:prstGeom prst="rect">
            <a:avLst/>
          </a:prstGeom>
          <a:noFill/>
          <a:ln w="9525">
            <a:noFill/>
          </a:ln>
        </p:spPr>
        <p:txBody>
          <a:bodyPr>
            <a:spAutoFit/>
          </a:bodyPr>
          <a:lstStyle/>
          <a:p>
            <a:pPr indent="281940"/>
            <a:r>
              <a:rPr lang="zh-CN" sz="1600" b="0">
                <a:latin typeface="+mn-ea"/>
                <a:cs typeface="+mn-ea"/>
              </a:rPr>
              <a:t>最终清洗处理后的数据集如图</a:t>
            </a:r>
            <a:r>
              <a:rPr lang="en-US" sz="1600" b="0">
                <a:latin typeface="+mn-ea"/>
                <a:cs typeface="+mn-ea"/>
              </a:rPr>
              <a:t>4-56</a:t>
            </a:r>
            <a:r>
              <a:rPr lang="zh-CN" sz="1600" b="0">
                <a:latin typeface="+mn-ea"/>
                <a:cs typeface="+mn-ea"/>
              </a:rPr>
              <a:t>所示。</a:t>
            </a:r>
            <a:endParaRPr lang="zh-CN" altLang="en-US" sz="1600">
              <a:latin typeface="+mn-ea"/>
              <a:cs typeface="+mn-ea"/>
            </a:endParaRPr>
          </a:p>
        </p:txBody>
      </p:sp>
      <p:sp>
        <p:nvSpPr>
          <p:cNvPr id="20" name="文本框 19"/>
          <p:cNvSpPr txBox="1"/>
          <p:nvPr/>
        </p:nvSpPr>
        <p:spPr>
          <a:xfrm>
            <a:off x="6092825" y="5357495"/>
            <a:ext cx="2350770" cy="275590"/>
          </a:xfrm>
          <a:prstGeom prst="rect">
            <a:avLst/>
          </a:prstGeom>
          <a:noFill/>
          <a:ln w="9525">
            <a:noFill/>
          </a:ln>
        </p:spPr>
        <p:txBody>
          <a:bodyPr wrap="square">
            <a:spAutoFit/>
          </a:bodyPr>
          <a:lstStyle/>
          <a:p>
            <a:pPr indent="0" algn="ctr"/>
            <a:r>
              <a:rPr lang="zh-CN" sz="1200" b="0">
                <a:latin typeface="+mn-ea"/>
                <a:cs typeface="+mn-ea"/>
              </a:rPr>
              <a:t>图</a:t>
            </a:r>
            <a:r>
              <a:rPr lang="en-US" sz="1200" b="0">
                <a:latin typeface="+mn-ea"/>
                <a:cs typeface="+mn-ea"/>
              </a:rPr>
              <a:t>4-56  </a:t>
            </a:r>
            <a:r>
              <a:rPr lang="zh-CN" sz="1200" b="0">
                <a:latin typeface="+mn-ea"/>
                <a:cs typeface="+mn-ea"/>
              </a:rPr>
              <a:t>清洗处理后的数据集</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500380" y="659130"/>
            <a:ext cx="8201660" cy="817835"/>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49198" y="1207884"/>
              <a:ext cx="2804030" cy="498493"/>
            </a:xfrm>
            <a:prstGeom prst="rect">
              <a:avLst/>
            </a:prstGeom>
            <a:noFill/>
          </p:spPr>
          <p:txBody>
            <a:bodyPr wrap="square" rtlCol="0">
              <a:spAutoFit/>
            </a:bodyPr>
            <a:lstStyle/>
            <a:p>
              <a:pPr algn="ctr"/>
              <a:r>
                <a:rPr lang="zh-CN" altLang="en-US" sz="2800" dirty="0">
                  <a:solidFill>
                    <a:schemeClr val="accent4"/>
                  </a:solidFill>
                </a:rPr>
                <a:t>第四</a:t>
              </a:r>
              <a:r>
                <a:rPr lang="zh-CN" altLang="en-US" sz="2800" dirty="0" smtClean="0">
                  <a:solidFill>
                    <a:schemeClr val="accent4"/>
                  </a:solidFill>
                </a:rPr>
                <a:t>章 常用数据清洗工具及基本操作</a:t>
              </a:r>
              <a:endParaRPr lang="zh-CN" altLang="en-US" sz="2800" dirty="0" smtClean="0">
                <a:solidFill>
                  <a:schemeClr val="accent4"/>
                </a:solidFill>
              </a:endParaRPr>
            </a:p>
          </p:txBody>
        </p:sp>
      </p:grpSp>
      <p:grpSp>
        <p:nvGrpSpPr>
          <p:cNvPr id="67" name="组合 66"/>
          <p:cNvGrpSpPr/>
          <p:nvPr/>
        </p:nvGrpSpPr>
        <p:grpSpPr>
          <a:xfrm>
            <a:off x="1663094" y="234445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728085" cy="414020"/>
            </a:xfrm>
            <a:prstGeom prst="rect">
              <a:avLst/>
            </a:prstGeom>
            <a:grpFill/>
            <a:ln>
              <a:noFill/>
            </a:ln>
          </p:spPr>
          <p:txBody>
            <a:bodyPr wrap="none">
              <a:spAutoFit/>
            </a:bodyPr>
            <a:lstStyle/>
            <a:p>
              <a:pPr algn="l"/>
              <a:r>
                <a:rPr lang="en-US" altLang="zh-CN" sz="2100" spc="225" dirty="0" smtClean="0">
                  <a:solidFill>
                    <a:srgbClr val="414160"/>
                  </a:solidFill>
                  <a:latin typeface="微软雅黑" panose="020B0503020204020204" pitchFamily="34" charset="-122"/>
                  <a:ea typeface="微软雅黑" panose="020B0503020204020204" pitchFamily="34" charset="-122"/>
                  <a:sym typeface="+mn-ea"/>
                </a:rPr>
                <a:t>4.2</a:t>
              </a:r>
              <a:r>
                <a:rPr lang="zh-CN" altLang="en-US" sz="2100" spc="225" dirty="0" smtClean="0">
                  <a:solidFill>
                    <a:srgbClr val="414160"/>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smtClean="0">
                <a:solidFill>
                  <a:srgbClr val="414160"/>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659919" y="177438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5474335" cy="414020"/>
            </a:xfrm>
            <a:prstGeom prst="rect">
              <a:avLst/>
            </a:prstGeom>
          </p:spPr>
          <p:txBody>
            <a:bodyPr wrap="none">
              <a:spAutoFit/>
            </a:bodyPr>
            <a:lstStyle/>
            <a:p>
              <a:pPr algn="l"/>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4.1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grpSp>
      <p:grpSp>
        <p:nvGrpSpPr>
          <p:cNvPr id="69" name="组合 68"/>
          <p:cNvGrpSpPr/>
          <p:nvPr/>
        </p:nvGrpSpPr>
        <p:grpSpPr>
          <a:xfrm>
            <a:off x="1663094" y="2942293"/>
            <a:ext cx="5693399" cy="424815"/>
            <a:chOff x="1807265" y="3400693"/>
            <a:chExt cx="5693399" cy="424815"/>
          </a:xfrm>
          <a:solidFill>
            <a:srgbClr val="3D89BC"/>
          </a:solidFill>
        </p:grpSpPr>
        <p:sp>
          <p:nvSpPr>
            <p:cNvPr id="51" name="圆角矩形 50"/>
            <p:cNvSpPr/>
            <p:nvPr/>
          </p:nvSpPr>
          <p:spPr>
            <a:xfrm>
              <a:off x="1807265" y="3400693"/>
              <a:ext cx="5693399" cy="394200"/>
            </a:xfrm>
            <a:prstGeom prst="roundRect">
              <a:avLst>
                <a:gd name="adj" fmla="val 20658"/>
              </a:avLst>
            </a:prstGeom>
            <a:grpFill/>
            <a:ln>
              <a:solidFill>
                <a:srgbClr val="3D89B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560" y="3411488"/>
              <a:ext cx="4612640" cy="414020"/>
            </a:xfrm>
            <a:prstGeom prst="rect">
              <a:avLst/>
            </a:prstGeom>
            <a:grpFill/>
            <a:ln>
              <a:solidFill>
                <a:srgbClr val="3D89BC"/>
              </a:solidFill>
            </a:ln>
          </p:spPr>
          <p:txBody>
            <a:bodyPr wrap="squar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4.3</a:t>
              </a:r>
              <a:r>
                <a:rPr lang="zh-CN" altLang="en-US" sz="2100" spc="225" dirty="0" smtClean="0">
                  <a:solidFill>
                    <a:schemeClr val="bg1"/>
                  </a:solidFill>
                  <a:latin typeface="微软雅黑" panose="020B0503020204020204" pitchFamily="34" charset="-122"/>
                  <a:ea typeface="微软雅黑" panose="020B0503020204020204" pitchFamily="34" charset="-122"/>
                </a:rPr>
                <a:t> OpenRefine简介及基本操作</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63094" y="4147666"/>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293745" cy="737235"/>
            </a:xfrm>
            <a:prstGeom prst="rect">
              <a:avLst/>
            </a:prstGeom>
          </p:spPr>
          <p:txBody>
            <a:bodyPr wrap="none">
              <a:spAutoFit/>
            </a:bodyPr>
            <a:lstStyle/>
            <a:p>
              <a:pPr algn="l"/>
              <a:r>
                <a:rPr lang="en-US" altLang="zh-CN" sz="2100" dirty="0">
                  <a:solidFill>
                    <a:schemeClr val="tx1">
                      <a:lumMod val="75000"/>
                      <a:lumOff val="25000"/>
                    </a:schemeClr>
                  </a:solidFill>
                </a:rPr>
                <a:t>4.5  Hawk简介及基本操作</a:t>
              </a:r>
              <a:endParaRPr lang="en-US" altLang="zh-CN"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63094" y="3513650"/>
            <a:ext cx="5693399" cy="424800"/>
            <a:chOff x="1807265" y="2935089"/>
            <a:chExt cx="5693399" cy="424800"/>
          </a:xfrm>
        </p:grpSpPr>
        <p:sp>
          <p:nvSpPr>
            <p:cNvPr id="3" name="圆角矩形 2"/>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881814" y="2945869"/>
              <a:ext cx="493839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DataWrangler简介及基本操作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3094" y="4741391"/>
            <a:ext cx="5693399" cy="748016"/>
            <a:chOff x="1807265" y="3866296"/>
            <a:chExt cx="5693399" cy="748016"/>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2583815" cy="737235"/>
            </a:xfrm>
            <a:prstGeom prst="rect">
              <a:avLst/>
            </a:prstGeom>
          </p:spPr>
          <p:txBody>
            <a:bodyPr wrap="none">
              <a:spAutoFit/>
            </a:bodyPr>
            <a:lstStyle/>
            <a:p>
              <a:pPr algn="l"/>
              <a:r>
                <a:rPr lang="en-US" altLang="zh-CN" sz="2100" dirty="0">
                  <a:solidFill>
                    <a:schemeClr val="tx1">
                      <a:lumMod val="75000"/>
                      <a:lumOff val="25000"/>
                    </a:schemeClr>
                  </a:solidFill>
                </a:rPr>
                <a:t>4</a:t>
              </a:r>
              <a:r>
                <a:rPr lang="zh-CN" altLang="en-US" sz="2100" dirty="0">
                  <a:solidFill>
                    <a:schemeClr val="tx1">
                      <a:lumMod val="75000"/>
                      <a:lumOff val="25000"/>
                    </a:schemeClr>
                  </a:solidFill>
                </a:rPr>
                <a:t>.6  上机练习与实训</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63094" y="5312256"/>
            <a:ext cx="5693399" cy="748016"/>
            <a:chOff x="1807265" y="3866296"/>
            <a:chExt cx="5693399" cy="748016"/>
          </a:xfrm>
        </p:grpSpPr>
        <p:sp>
          <p:nvSpPr>
            <p:cNvPr id="21" name="圆角矩形 2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881814" y="3877077"/>
              <a:ext cx="716280" cy="737235"/>
            </a:xfrm>
            <a:prstGeom prst="rect">
              <a:avLst/>
            </a:prstGeom>
          </p:spPr>
          <p:txBody>
            <a:bodyPr wrap="none">
              <a:spAutoFit/>
            </a:bodyPr>
            <a:lstStyle/>
            <a:p>
              <a:pPr algn="l"/>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42595" y="858520"/>
            <a:ext cx="5080000" cy="398780"/>
          </a:xfrm>
          <a:prstGeom prst="rect">
            <a:avLst/>
          </a:prstGeom>
          <a:noFill/>
          <a:ln w="9525">
            <a:noFill/>
          </a:ln>
        </p:spPr>
        <p:txBody>
          <a:bodyPr>
            <a:spAutoFit/>
          </a:bodyPr>
          <a:lstStyle/>
          <a:p>
            <a:pPr indent="0"/>
            <a:r>
              <a:rPr lang="en-US" altLang="zh-CN" sz="2000" b="0">
                <a:latin typeface="+mn-ea"/>
                <a:cs typeface="+mn-ea"/>
              </a:rPr>
              <a:t>4</a:t>
            </a:r>
            <a:r>
              <a:rPr lang="zh-CN" sz="2000" b="0">
                <a:latin typeface="+mn-ea"/>
                <a:cs typeface="+mn-ea"/>
              </a:rPr>
              <a:t>.3.1  OpenRefine软件概述</a:t>
            </a:r>
            <a:endParaRPr lang="zh-CN" altLang="en-US" sz="2000">
              <a:latin typeface="+mn-ea"/>
              <a:cs typeface="+mn-ea"/>
            </a:endParaRPr>
          </a:p>
        </p:txBody>
      </p:sp>
      <p:sp>
        <p:nvSpPr>
          <p:cNvPr id="14" name="文本框 13"/>
          <p:cNvSpPr txBox="1"/>
          <p:nvPr/>
        </p:nvSpPr>
        <p:spPr>
          <a:xfrm>
            <a:off x="441960" y="1824990"/>
            <a:ext cx="3724910" cy="3538220"/>
          </a:xfrm>
          <a:prstGeom prst="rect">
            <a:avLst/>
          </a:prstGeom>
          <a:noFill/>
          <a:ln w="9525">
            <a:noFill/>
          </a:ln>
        </p:spPr>
        <p:txBody>
          <a:bodyPr wrap="square">
            <a:spAutoFit/>
          </a:bodyPr>
          <a:lstStyle/>
          <a:p>
            <a:pPr indent="266700"/>
            <a:endParaRPr lang="en-US" sz="1400" b="0">
              <a:latin typeface="+mn-ea"/>
              <a:cs typeface="+mn-ea"/>
            </a:endParaRPr>
          </a:p>
          <a:p>
            <a:pPr indent="266700"/>
            <a:r>
              <a:rPr lang="en-US" sz="1400" b="0">
                <a:latin typeface="+mn-ea"/>
                <a:cs typeface="+mn-ea"/>
              </a:rPr>
              <a:t>OpenRefine</a:t>
            </a:r>
            <a:r>
              <a:rPr lang="zh-CN" sz="1400" b="0">
                <a:latin typeface="+mn-ea"/>
                <a:cs typeface="+mn-ea"/>
              </a:rPr>
              <a:t>最初叫作</a:t>
            </a:r>
            <a:r>
              <a:rPr lang="en-US" sz="1400" b="0">
                <a:latin typeface="+mn-ea"/>
                <a:cs typeface="+mn-ea"/>
              </a:rPr>
              <a:t>Freebase Gridworks</a:t>
            </a:r>
            <a:r>
              <a:rPr lang="zh-CN" sz="1400" b="0">
                <a:latin typeface="+mn-ea"/>
                <a:cs typeface="+mn-ea"/>
              </a:rPr>
              <a:t>，由一家名为</a:t>
            </a:r>
            <a:r>
              <a:rPr lang="en-US" sz="1400" b="0">
                <a:latin typeface="+mn-ea"/>
                <a:cs typeface="+mn-ea"/>
              </a:rPr>
              <a:t>Metaweb</a:t>
            </a:r>
            <a:r>
              <a:rPr lang="zh-CN" sz="1400" b="0">
                <a:latin typeface="+mn-ea"/>
                <a:cs typeface="+mn-ea"/>
              </a:rPr>
              <a:t>的公司开发，主要用于调试各种表格，以避免随着时间的推移出现错误，这对于任何数据库来说都是一个很大的问题。后来，该软件被谷歌收购，更名为</a:t>
            </a:r>
            <a:r>
              <a:rPr lang="en-US" sz="1400" b="0">
                <a:latin typeface="+mn-ea"/>
                <a:cs typeface="+mn-ea"/>
              </a:rPr>
              <a:t>Google Refine</a:t>
            </a:r>
            <a:r>
              <a:rPr lang="zh-CN" sz="1400" b="0">
                <a:latin typeface="+mn-ea"/>
                <a:cs typeface="+mn-ea"/>
              </a:rPr>
              <a:t>，并发布了第</a:t>
            </a:r>
            <a:r>
              <a:rPr lang="en-US" sz="1400" b="0">
                <a:latin typeface="+mn-ea"/>
                <a:cs typeface="+mn-ea"/>
              </a:rPr>
              <a:t>2</a:t>
            </a:r>
            <a:r>
              <a:rPr lang="zh-CN" sz="1400" b="0">
                <a:latin typeface="+mn-ea"/>
                <a:cs typeface="+mn-ea"/>
              </a:rPr>
              <a:t>版。</a:t>
            </a:r>
            <a:r>
              <a:rPr lang="en-US" sz="1400" b="0">
                <a:latin typeface="+mn-ea"/>
                <a:cs typeface="+mn-ea"/>
              </a:rPr>
              <a:t>2012</a:t>
            </a:r>
            <a:r>
              <a:rPr lang="zh-CN" sz="1400" b="0">
                <a:latin typeface="+mn-ea"/>
                <a:cs typeface="+mn-ea"/>
              </a:rPr>
              <a:t>年</a:t>
            </a:r>
            <a:r>
              <a:rPr lang="en-US" sz="1400" b="0">
                <a:latin typeface="+mn-ea"/>
                <a:cs typeface="+mn-ea"/>
              </a:rPr>
              <a:t>10</a:t>
            </a:r>
            <a:r>
              <a:rPr lang="zh-CN" sz="1400" b="0">
                <a:latin typeface="+mn-ea"/>
                <a:cs typeface="+mn-ea"/>
              </a:rPr>
              <a:t>月，</a:t>
            </a:r>
            <a:r>
              <a:rPr lang="en-US" sz="1400" b="0">
                <a:latin typeface="+mn-ea"/>
                <a:cs typeface="+mn-ea"/>
              </a:rPr>
              <a:t>Google Refine</a:t>
            </a:r>
            <a:r>
              <a:rPr lang="zh-CN" sz="1400" b="0">
                <a:latin typeface="+mn-ea"/>
                <a:cs typeface="+mn-ea"/>
              </a:rPr>
              <a:t>被社区接管，并以</a:t>
            </a:r>
            <a:r>
              <a:rPr lang="en-US" sz="1400" b="0">
                <a:latin typeface="+mn-ea"/>
                <a:cs typeface="+mn-ea"/>
              </a:rPr>
              <a:t>OpenRefine</a:t>
            </a:r>
            <a:r>
              <a:rPr lang="zh-CN" sz="1400" b="0">
                <a:latin typeface="+mn-ea"/>
                <a:cs typeface="+mn-ea"/>
              </a:rPr>
              <a:t>为名进行了开源。</a:t>
            </a:r>
            <a:endParaRPr lang="en-US" sz="1400" b="0">
              <a:latin typeface="+mn-ea"/>
              <a:cs typeface="+mn-ea"/>
            </a:endParaRPr>
          </a:p>
          <a:p>
            <a:pPr indent="266700"/>
            <a:r>
              <a:rPr lang="en-US" sz="1400" b="0">
                <a:latin typeface="+mn-ea"/>
                <a:cs typeface="+mn-ea"/>
              </a:rPr>
              <a:t>OpenRefine</a:t>
            </a:r>
            <a:r>
              <a:rPr lang="zh-CN" sz="1400" b="0">
                <a:latin typeface="+mn-ea"/>
                <a:cs typeface="+mn-ea"/>
              </a:rPr>
              <a:t>是典型的交互数据转换工具（</a:t>
            </a:r>
            <a:r>
              <a:rPr lang="en-US" sz="1400" b="0">
                <a:latin typeface="+mn-ea"/>
                <a:cs typeface="+mn-ea"/>
              </a:rPr>
              <a:t>Interactive Data Transformation tools</a:t>
            </a:r>
            <a:r>
              <a:rPr lang="zh-CN" sz="1400" b="0">
                <a:latin typeface="+mn-ea"/>
                <a:cs typeface="+mn-ea"/>
              </a:rPr>
              <a:t>，</a:t>
            </a:r>
            <a:r>
              <a:rPr lang="en-US" sz="1400" b="0">
                <a:latin typeface="+mn-ea"/>
                <a:cs typeface="+mn-ea"/>
              </a:rPr>
              <a:t>IDTs</a:t>
            </a:r>
            <a:r>
              <a:rPr lang="zh-CN" sz="1400" b="0">
                <a:latin typeface="+mn-ea"/>
                <a:cs typeface="+mn-ea"/>
              </a:rPr>
              <a:t>），可以观察和操纵数据，使用单个的集成接口，对大数据进行快速、高效的操作。它类似于传统的表格处理软件</a:t>
            </a:r>
            <a:r>
              <a:rPr lang="en-US" sz="1400" b="0">
                <a:latin typeface="+mn-ea"/>
                <a:cs typeface="+mn-ea"/>
              </a:rPr>
              <a:t>Excel</a:t>
            </a:r>
            <a:r>
              <a:rPr lang="zh-CN" sz="1400" b="0">
                <a:latin typeface="+mn-ea"/>
                <a:cs typeface="+mn-ea"/>
              </a:rPr>
              <a:t>，但是工作方式更像是数据库，以列和字段的方式工作，而不是以单元格的方式工作。</a:t>
            </a:r>
            <a:endParaRPr lang="zh-CN" altLang="en-US" sz="1400">
              <a:latin typeface="+mn-ea"/>
              <a:cs typeface="+mn-ea"/>
            </a:endParaRPr>
          </a:p>
        </p:txBody>
      </p:sp>
      <p:sp>
        <p:nvSpPr>
          <p:cNvPr id="15" name="文本框 14"/>
          <p:cNvSpPr txBox="1"/>
          <p:nvPr/>
        </p:nvSpPr>
        <p:spPr>
          <a:xfrm>
            <a:off x="452120" y="1341120"/>
            <a:ext cx="2113280" cy="368300"/>
          </a:xfrm>
          <a:prstGeom prst="rect">
            <a:avLst/>
          </a:prstGeom>
          <a:noFill/>
        </p:spPr>
        <p:txBody>
          <a:bodyPr wrap="none" rtlCol="0" anchor="t">
            <a:spAutoFit/>
          </a:bodyPr>
          <a:lstStyle/>
          <a:p>
            <a:r>
              <a:rPr lang="en-US">
                <a:latin typeface="Arial" panose="020B0604020202020204" pitchFamily="34" charset="0"/>
                <a:ea typeface="黑体" panose="02010609060101010101" charset="-122"/>
                <a:sym typeface="+mn-ea"/>
              </a:rPr>
              <a:t>1. OpenRefine</a:t>
            </a:r>
            <a:r>
              <a:rPr lang="zh-CN">
                <a:latin typeface="Arial" panose="020B0604020202020204" pitchFamily="34" charset="0"/>
                <a:ea typeface="黑体" panose="02010609060101010101" charset="-122"/>
                <a:sym typeface="+mn-ea"/>
              </a:rPr>
              <a:t>简介</a:t>
            </a:r>
            <a:endParaRPr lang="zh-CN" altLang="en-US"/>
          </a:p>
        </p:txBody>
      </p:sp>
      <p:sp>
        <p:nvSpPr>
          <p:cNvPr id="16" name="文本框 15"/>
          <p:cNvSpPr txBox="1"/>
          <p:nvPr/>
        </p:nvSpPr>
        <p:spPr>
          <a:xfrm>
            <a:off x="4254500" y="2063115"/>
            <a:ext cx="4677410" cy="2891790"/>
          </a:xfrm>
          <a:prstGeom prst="rect">
            <a:avLst/>
          </a:prstGeom>
          <a:noFill/>
          <a:ln w="9525">
            <a:noFill/>
          </a:ln>
        </p:spPr>
        <p:txBody>
          <a:bodyPr wrap="square">
            <a:spAutoFit/>
          </a:bodyPr>
          <a:lstStyle/>
          <a:p>
            <a:pPr indent="281940"/>
            <a:r>
              <a:rPr lang="en-US" sz="1400" b="0">
                <a:latin typeface="+mn-ea"/>
                <a:cs typeface="+mn-ea"/>
              </a:rPr>
              <a:t>OpenRefine</a:t>
            </a:r>
            <a:r>
              <a:rPr lang="zh-CN" sz="1400" b="0">
                <a:latin typeface="+mn-ea"/>
                <a:cs typeface="+mn-ea"/>
              </a:rPr>
              <a:t>的主要功能有以下几种：</a:t>
            </a:r>
            <a:endParaRPr lang="en-US" sz="1400" b="0">
              <a:latin typeface="+mn-ea"/>
              <a:cs typeface="+mn-ea"/>
            </a:endParaRPr>
          </a:p>
          <a:p>
            <a:pPr indent="281940"/>
            <a:r>
              <a:rPr lang="zh-CN" sz="1400" b="0">
                <a:latin typeface="+mn-ea"/>
                <a:cs typeface="+mn-ea"/>
              </a:rPr>
              <a:t>   多种格式的数据源文件支持，如</a:t>
            </a:r>
            <a:r>
              <a:rPr lang="en-US" sz="1400" b="0">
                <a:latin typeface="+mn-ea"/>
                <a:cs typeface="+mn-ea"/>
              </a:rPr>
              <a:t>JSON</a:t>
            </a:r>
            <a:r>
              <a:rPr lang="zh-CN" sz="1400" b="0">
                <a:latin typeface="+mn-ea"/>
                <a:cs typeface="+mn-ea"/>
              </a:rPr>
              <a:t>、</a:t>
            </a:r>
            <a:r>
              <a:rPr lang="en-US" sz="1400" b="0">
                <a:latin typeface="+mn-ea"/>
                <a:cs typeface="+mn-ea"/>
              </a:rPr>
              <a:t>XML</a:t>
            </a:r>
            <a:r>
              <a:rPr lang="zh-CN" sz="1400" b="0">
                <a:latin typeface="+mn-ea"/>
                <a:cs typeface="+mn-ea"/>
              </a:rPr>
              <a:t>、</a:t>
            </a:r>
            <a:r>
              <a:rPr lang="en-US" sz="1400" b="0">
                <a:latin typeface="+mn-ea"/>
                <a:cs typeface="+mn-ea"/>
              </a:rPr>
              <a:t>Excel</a:t>
            </a:r>
            <a:r>
              <a:rPr lang="zh-CN" sz="1400" b="0">
                <a:latin typeface="+mn-ea"/>
                <a:cs typeface="+mn-ea"/>
              </a:rPr>
              <a:t>等，除此之外，还可以通过插件的方式为</a:t>
            </a:r>
            <a:r>
              <a:rPr lang="en-US" sz="1400" b="0">
                <a:latin typeface="+mn-ea"/>
                <a:cs typeface="+mn-ea"/>
              </a:rPr>
              <a:t>OpenRefine</a:t>
            </a:r>
            <a:r>
              <a:rPr lang="zh-CN" sz="1400" b="0">
                <a:latin typeface="+mn-ea"/>
                <a:cs typeface="+mn-ea"/>
              </a:rPr>
              <a:t>添加更多格式的数据源的支持。</a:t>
            </a:r>
            <a:endParaRPr lang="en-US" sz="1400" b="0">
              <a:latin typeface="+mn-ea"/>
              <a:cs typeface="+mn-ea"/>
            </a:endParaRPr>
          </a:p>
          <a:p>
            <a:pPr indent="281940"/>
            <a:r>
              <a:rPr lang="en-US" sz="1400" b="0">
                <a:latin typeface="+mn-ea"/>
                <a:cs typeface="+mn-ea"/>
              </a:rPr>
              <a:t>   </a:t>
            </a:r>
            <a:r>
              <a:rPr lang="zh-CN" sz="1400" b="0">
                <a:latin typeface="+mn-ea"/>
                <a:cs typeface="+mn-ea"/>
              </a:rPr>
              <a:t>数据的探索与修正。</a:t>
            </a:r>
            <a:r>
              <a:rPr lang="en-US" sz="1400" b="0">
                <a:latin typeface="+mn-ea"/>
                <a:cs typeface="+mn-ea"/>
              </a:rPr>
              <a:t>OpenRefine</a:t>
            </a:r>
            <a:r>
              <a:rPr lang="zh-CN" sz="1400" b="0">
                <a:latin typeface="+mn-ea"/>
                <a:cs typeface="+mn-ea"/>
              </a:rPr>
              <a:t>支持对数据的排序、分类浏览、查重、文本数据过滤等操作。还支持对单个列中的数据进行分割、将多个列的数据通过某种规则合并、对相似的数据进行聚类、基于已有数据生成新的数据列、行列转换等，而且这些操作都非常简单快捷。</a:t>
            </a:r>
            <a:endParaRPr lang="en-US" sz="1400" b="0">
              <a:latin typeface="+mn-ea"/>
              <a:cs typeface="+mn-ea"/>
            </a:endParaRPr>
          </a:p>
          <a:p>
            <a:pPr indent="281940"/>
            <a:r>
              <a:rPr lang="en-US" sz="1400" b="0">
                <a:latin typeface="+mn-ea"/>
                <a:cs typeface="+mn-ea"/>
              </a:rPr>
              <a:t>    </a:t>
            </a:r>
            <a:r>
              <a:rPr lang="zh-CN" sz="1400" b="0">
                <a:latin typeface="+mn-ea"/>
                <a:cs typeface="+mn-ea"/>
              </a:rPr>
              <a:t>关联其他数据源。数据是相互联系的，</a:t>
            </a:r>
            <a:r>
              <a:rPr lang="en-US" sz="1400" b="0">
                <a:latin typeface="+mn-ea"/>
                <a:cs typeface="+mn-ea"/>
              </a:rPr>
              <a:t>OpenRefine</a:t>
            </a:r>
            <a:r>
              <a:rPr lang="zh-CN" sz="1400" b="0">
                <a:latin typeface="+mn-ea"/>
                <a:cs typeface="+mn-ea"/>
              </a:rPr>
              <a:t>支持将自己的数据与其他数据源进行关联，如将人员数据与</a:t>
            </a:r>
            <a:r>
              <a:rPr lang="en-US" sz="1400" b="0">
                <a:latin typeface="+mn-ea"/>
                <a:cs typeface="+mn-ea"/>
              </a:rPr>
              <a:t>Facebook</a:t>
            </a:r>
            <a:r>
              <a:rPr lang="zh-CN" sz="1400" b="0">
                <a:latin typeface="+mn-ea"/>
                <a:cs typeface="+mn-ea"/>
              </a:rPr>
              <a:t>数据进行关联。通过插件的方式，能够实现各种数据之间的关联。</a:t>
            </a:r>
            <a:endParaRPr lang="zh-CN" altLang="en-US" sz="1400">
              <a:latin typeface="+mn-ea"/>
              <a:cs typeface="+mn-ea"/>
            </a:endParaRPr>
          </a:p>
        </p:txBody>
      </p:sp>
      <p:sp>
        <p:nvSpPr>
          <p:cNvPr id="17" name="立方体 16"/>
          <p:cNvSpPr/>
          <p:nvPr/>
        </p:nvSpPr>
        <p:spPr>
          <a:xfrm>
            <a:off x="4302760" y="3037840"/>
            <a:ext cx="92710" cy="9271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立方体 19"/>
          <p:cNvSpPr/>
          <p:nvPr/>
        </p:nvSpPr>
        <p:spPr>
          <a:xfrm>
            <a:off x="4374515" y="4098290"/>
            <a:ext cx="92710" cy="9271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立方体 20"/>
          <p:cNvSpPr/>
          <p:nvPr/>
        </p:nvSpPr>
        <p:spPr>
          <a:xfrm>
            <a:off x="4374515" y="2360930"/>
            <a:ext cx="92710" cy="9271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6667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99"/>
          <p:cNvSpPr txBox="1"/>
          <p:nvPr/>
        </p:nvSpPr>
        <p:spPr>
          <a:xfrm>
            <a:off x="452120" y="1109980"/>
            <a:ext cx="8625205" cy="1630045"/>
          </a:xfrm>
          <a:prstGeom prst="rect">
            <a:avLst/>
          </a:prstGeom>
          <a:noFill/>
          <a:ln w="9525">
            <a:noFill/>
          </a:ln>
        </p:spPr>
        <p:txBody>
          <a:bodyPr wrap="square">
            <a:spAutoFit/>
          </a:bodyPr>
          <a:lstStyle/>
          <a:p>
            <a:pPr indent="266700"/>
            <a:endParaRPr lang="en-US" sz="1600" b="0">
              <a:latin typeface="+mn-ea"/>
              <a:cs typeface="+mn-ea"/>
            </a:endParaRPr>
          </a:p>
          <a:p>
            <a:pPr indent="266700"/>
            <a:r>
              <a:rPr lang="en-US" sz="1400" b="0">
                <a:latin typeface="+mn-ea"/>
                <a:cs typeface="+mn-ea"/>
              </a:rPr>
              <a:t>OpenRefine</a:t>
            </a:r>
            <a:r>
              <a:rPr lang="zh-CN" sz="1400" b="0">
                <a:latin typeface="+mn-ea"/>
                <a:cs typeface="+mn-ea"/>
              </a:rPr>
              <a:t>基于</a:t>
            </a:r>
            <a:r>
              <a:rPr lang="en-US" sz="1400" b="0">
                <a:latin typeface="+mn-ea"/>
                <a:cs typeface="+mn-ea"/>
              </a:rPr>
              <a:t>Java</a:t>
            </a:r>
            <a:r>
              <a:rPr lang="zh-CN" sz="1400" b="0">
                <a:latin typeface="+mn-ea"/>
                <a:cs typeface="+mn-ea"/>
              </a:rPr>
              <a:t>环境运行，因此是跨平台的。</a:t>
            </a:r>
            <a:r>
              <a:rPr lang="en-US" sz="1400" b="0">
                <a:latin typeface="+mn-ea"/>
                <a:cs typeface="+mn-ea"/>
              </a:rPr>
              <a:t>OpenRefine 2.6</a:t>
            </a:r>
            <a:r>
              <a:rPr lang="zh-CN" sz="1400" b="0">
                <a:latin typeface="+mn-ea"/>
                <a:cs typeface="+mn-ea"/>
              </a:rPr>
              <a:t>版是它改名以来的第一个发行版本，目前最新版本为</a:t>
            </a:r>
            <a:r>
              <a:rPr lang="en-US" sz="1400" b="0">
                <a:latin typeface="+mn-ea"/>
                <a:cs typeface="+mn-ea"/>
              </a:rPr>
              <a:t>2.7</a:t>
            </a:r>
            <a:r>
              <a:rPr lang="zh-CN" sz="1400" b="0">
                <a:latin typeface="+mn-ea"/>
                <a:cs typeface="+mn-ea"/>
              </a:rPr>
              <a:t>。本书将采用</a:t>
            </a:r>
            <a:r>
              <a:rPr lang="en-US" sz="1400" b="0">
                <a:latin typeface="+mn-ea"/>
                <a:cs typeface="+mn-ea"/>
              </a:rPr>
              <a:t>Google Refine 2.5</a:t>
            </a:r>
            <a:r>
              <a:rPr lang="zh-CN" sz="1400" b="0">
                <a:latin typeface="+mn-ea"/>
                <a:cs typeface="+mn-ea"/>
              </a:rPr>
              <a:t>版本进行介绍，所有</a:t>
            </a:r>
            <a:r>
              <a:rPr lang="en-US" sz="1400" b="0">
                <a:latin typeface="+mn-ea"/>
                <a:cs typeface="+mn-ea"/>
              </a:rPr>
              <a:t>OpenRefine</a:t>
            </a:r>
            <a:r>
              <a:rPr lang="zh-CN" sz="1400" b="0">
                <a:latin typeface="+mn-ea"/>
                <a:cs typeface="+mn-ea"/>
              </a:rPr>
              <a:t>的具体介绍和操作均是指</a:t>
            </a:r>
            <a:r>
              <a:rPr lang="en-US" sz="1400" b="0">
                <a:latin typeface="+mn-ea"/>
                <a:cs typeface="+mn-ea"/>
              </a:rPr>
              <a:t>Google Refine 2.5</a:t>
            </a:r>
            <a:r>
              <a:rPr lang="zh-CN" sz="1400" b="0">
                <a:latin typeface="+mn-ea"/>
                <a:cs typeface="+mn-ea"/>
              </a:rPr>
              <a:t>。</a:t>
            </a:r>
            <a:endParaRPr lang="zh-CN" sz="1400" b="0">
              <a:latin typeface="+mn-ea"/>
              <a:cs typeface="+mn-ea"/>
            </a:endParaRPr>
          </a:p>
          <a:p>
            <a:pPr indent="266700"/>
            <a:r>
              <a:rPr lang="zh-CN" sz="1400" b="0">
                <a:latin typeface="+mn-ea"/>
                <a:cs typeface="+mn-ea"/>
              </a:rPr>
              <a:t>最新版</a:t>
            </a:r>
            <a:r>
              <a:rPr lang="en-US" sz="1400" b="0">
                <a:latin typeface="+mn-ea"/>
                <a:cs typeface="+mn-ea"/>
              </a:rPr>
              <a:t>OpenRefine</a:t>
            </a:r>
            <a:r>
              <a:rPr lang="zh-CN" sz="1400" b="0">
                <a:latin typeface="+mn-ea"/>
                <a:cs typeface="+mn-ea"/>
              </a:rPr>
              <a:t>的下载地址为</a:t>
            </a:r>
            <a:r>
              <a:rPr lang="en-US" sz="1400" b="0">
                <a:solidFill>
                  <a:srgbClr val="0000FF"/>
                </a:solidFill>
                <a:latin typeface="+mn-ea"/>
                <a:cs typeface="+mn-ea"/>
                <a:hlinkClick r:id="rId1"/>
              </a:rPr>
              <a:t>http://openrefine.org/</a:t>
            </a:r>
            <a:r>
              <a:rPr lang="zh-CN" sz="1400" b="0">
                <a:latin typeface="+mn-ea"/>
                <a:cs typeface="+mn-ea"/>
              </a:rPr>
              <a:t>。</a:t>
            </a:r>
            <a:endParaRPr lang="en-US" sz="1400" b="0">
              <a:latin typeface="+mn-ea"/>
              <a:cs typeface="+mn-ea"/>
            </a:endParaRPr>
          </a:p>
          <a:p>
            <a:pPr indent="266700"/>
            <a:r>
              <a:rPr lang="en-US" sz="1400" b="0">
                <a:latin typeface="+mn-ea"/>
                <a:cs typeface="+mn-ea"/>
              </a:rPr>
              <a:t>Google Refine 2.5</a:t>
            </a:r>
            <a:r>
              <a:rPr lang="zh-CN" sz="1400" b="0">
                <a:latin typeface="+mn-ea"/>
                <a:cs typeface="+mn-ea"/>
              </a:rPr>
              <a:t>版的下载地址为</a:t>
            </a:r>
            <a:r>
              <a:rPr lang="en-US" sz="1400" b="0">
                <a:solidFill>
                  <a:srgbClr val="0000FF"/>
                </a:solidFill>
                <a:latin typeface="+mn-ea"/>
                <a:cs typeface="+mn-ea"/>
                <a:hlinkClick r:id=""/>
              </a:rPr>
              <a:t>https://github.com/OpenRefine/ OpenRefine/releases/download/2.5/google-refine-2.5-r2407.zip</a:t>
            </a:r>
            <a:r>
              <a:rPr lang="zh-CN" sz="1400" b="0">
                <a:latin typeface="+mn-ea"/>
                <a:cs typeface="+mn-ea"/>
              </a:rPr>
              <a:t>。</a:t>
            </a:r>
            <a:endParaRPr lang="zh-CN" altLang="en-US" sz="1400">
              <a:latin typeface="+mn-ea"/>
              <a:cs typeface="+mn-ea"/>
            </a:endParaRPr>
          </a:p>
        </p:txBody>
      </p:sp>
      <p:sp>
        <p:nvSpPr>
          <p:cNvPr id="14" name="文本框 13"/>
          <p:cNvSpPr txBox="1"/>
          <p:nvPr/>
        </p:nvSpPr>
        <p:spPr>
          <a:xfrm>
            <a:off x="452120" y="869315"/>
            <a:ext cx="3357880" cy="368300"/>
          </a:xfrm>
          <a:prstGeom prst="rect">
            <a:avLst/>
          </a:prstGeom>
          <a:noFill/>
        </p:spPr>
        <p:txBody>
          <a:bodyPr wrap="none" rtlCol="0" anchor="t">
            <a:spAutoFit/>
          </a:bodyPr>
          <a:lstStyle/>
          <a:p>
            <a:r>
              <a:rPr lang="en-US">
                <a:latin typeface="Arial" panose="020B0604020202020204" pitchFamily="34" charset="0"/>
                <a:ea typeface="黑体" panose="02010609060101010101" charset="-122"/>
                <a:sym typeface="+mn-ea"/>
              </a:rPr>
              <a:t>2</a:t>
            </a:r>
            <a:r>
              <a:rPr lang="zh-CN">
                <a:latin typeface="Arial" panose="020B0604020202020204" pitchFamily="34" charset="0"/>
                <a:ea typeface="黑体" panose="02010609060101010101" charset="-122"/>
                <a:sym typeface="+mn-ea"/>
              </a:rPr>
              <a:t>．</a:t>
            </a:r>
            <a:r>
              <a:rPr lang="en-US">
                <a:latin typeface="Arial" panose="020B0604020202020204" pitchFamily="34" charset="0"/>
                <a:ea typeface="黑体" panose="02010609060101010101" charset="-122"/>
                <a:sym typeface="+mn-ea"/>
              </a:rPr>
              <a:t>OpenRefine</a:t>
            </a:r>
            <a:r>
              <a:rPr lang="zh-CN">
                <a:latin typeface="Arial" panose="020B0604020202020204" pitchFamily="34" charset="0"/>
                <a:ea typeface="黑体" panose="02010609060101010101" charset="-122"/>
                <a:sym typeface="+mn-ea"/>
              </a:rPr>
              <a:t>软件下载和安装</a:t>
            </a:r>
            <a:endParaRPr lang="zh-CN" altLang="en-US"/>
          </a:p>
        </p:txBody>
      </p:sp>
      <p:sp>
        <p:nvSpPr>
          <p:cNvPr id="15" name="文本框 14"/>
          <p:cNvSpPr txBox="1"/>
          <p:nvPr/>
        </p:nvSpPr>
        <p:spPr>
          <a:xfrm>
            <a:off x="543560" y="2740025"/>
            <a:ext cx="5080000" cy="337185"/>
          </a:xfrm>
          <a:prstGeom prst="rect">
            <a:avLst/>
          </a:prstGeom>
          <a:noFill/>
          <a:ln w="9525">
            <a:noFill/>
          </a:ln>
        </p:spPr>
        <p:txBody>
          <a:bodyPr>
            <a:spAutoFit/>
          </a:bodyPr>
          <a:lstStyle/>
          <a:p>
            <a:pPr indent="281940"/>
            <a:r>
              <a:rPr lang="en-US" sz="1600" b="0">
                <a:latin typeface="+mn-ea"/>
                <a:cs typeface="+mn-ea"/>
              </a:rPr>
              <a:t>OpenRefine</a:t>
            </a:r>
            <a:r>
              <a:rPr lang="zh-CN" sz="1600" b="0">
                <a:latin typeface="+mn-ea"/>
                <a:cs typeface="+mn-ea"/>
              </a:rPr>
              <a:t>在</a:t>
            </a:r>
            <a:r>
              <a:rPr lang="en-US" sz="1600" b="0">
                <a:latin typeface="+mn-ea"/>
                <a:cs typeface="+mn-ea"/>
              </a:rPr>
              <a:t>Windows</a:t>
            </a:r>
            <a:r>
              <a:rPr lang="zh-CN" sz="1600" b="0">
                <a:latin typeface="+mn-ea"/>
                <a:cs typeface="+mn-ea"/>
              </a:rPr>
              <a:t>环境下的安装：</a:t>
            </a:r>
            <a:endParaRPr lang="zh-CN" altLang="en-US" sz="1600">
              <a:latin typeface="+mn-ea"/>
              <a:cs typeface="+mn-ea"/>
            </a:endParaRPr>
          </a:p>
        </p:txBody>
      </p:sp>
      <p:sp>
        <p:nvSpPr>
          <p:cNvPr id="16" name="文本框 15"/>
          <p:cNvSpPr txBox="1"/>
          <p:nvPr/>
        </p:nvSpPr>
        <p:spPr>
          <a:xfrm>
            <a:off x="379095" y="3077210"/>
            <a:ext cx="4350385" cy="2306955"/>
          </a:xfrm>
          <a:prstGeom prst="rect">
            <a:avLst/>
          </a:prstGeom>
          <a:noFill/>
          <a:ln w="9525">
            <a:noFill/>
          </a:ln>
        </p:spPr>
        <p:txBody>
          <a:bodyPr wrap="square">
            <a:spAutoFit/>
          </a:bodyPr>
          <a:lstStyle/>
          <a:p>
            <a:pPr indent="0" fontAlgn="auto">
              <a:lnSpc>
                <a:spcPct val="150000"/>
              </a:lnSpc>
            </a:pPr>
            <a:r>
              <a:rPr lang="zh-CN" sz="1600" b="0">
                <a:latin typeface="+mn-ea"/>
                <a:cs typeface="+mn-ea"/>
              </a:rPr>
              <a:t>① 安装和配置好</a:t>
            </a:r>
            <a:r>
              <a:rPr lang="en-US" sz="1600" b="0">
                <a:latin typeface="+mn-ea"/>
                <a:cs typeface="+mn-ea"/>
              </a:rPr>
              <a:t>Java</a:t>
            </a:r>
            <a:r>
              <a:rPr lang="zh-CN" sz="1600" b="0">
                <a:latin typeface="+mn-ea"/>
                <a:cs typeface="+mn-ea"/>
              </a:rPr>
              <a:t>运行环境。</a:t>
            </a:r>
            <a:endParaRPr lang="zh-CN" sz="1600" b="0">
              <a:latin typeface="+mn-ea"/>
              <a:cs typeface="+mn-ea"/>
            </a:endParaRPr>
          </a:p>
          <a:p>
            <a:pPr indent="0" fontAlgn="auto">
              <a:lnSpc>
                <a:spcPct val="150000"/>
              </a:lnSpc>
            </a:pPr>
            <a:r>
              <a:rPr lang="zh-CN" sz="1600" b="0">
                <a:latin typeface="+mn-ea"/>
                <a:cs typeface="+mn-ea"/>
              </a:rPr>
              <a:t>② 从上述</a:t>
            </a:r>
            <a:r>
              <a:rPr lang="en-US" sz="1600" b="0">
                <a:latin typeface="+mn-ea"/>
                <a:cs typeface="+mn-ea"/>
              </a:rPr>
              <a:t>Google Refine 2.5</a:t>
            </a:r>
            <a:r>
              <a:rPr lang="zh-CN" sz="1600" b="0">
                <a:latin typeface="+mn-ea"/>
                <a:cs typeface="+mn-ea"/>
              </a:rPr>
              <a:t>版下载地址下载</a:t>
            </a:r>
            <a:r>
              <a:rPr lang="en-US" sz="1600" b="0">
                <a:latin typeface="+mn-ea"/>
                <a:cs typeface="+mn-ea"/>
              </a:rPr>
              <a:t>zip</a:t>
            </a:r>
            <a:r>
              <a:rPr lang="zh-CN" sz="1600" b="0">
                <a:latin typeface="+mn-ea"/>
                <a:cs typeface="+mn-ea"/>
              </a:rPr>
              <a:t>包。</a:t>
            </a:r>
            <a:endParaRPr lang="zh-CN" sz="1600" b="0">
              <a:latin typeface="+mn-ea"/>
              <a:cs typeface="+mn-ea"/>
            </a:endParaRPr>
          </a:p>
          <a:p>
            <a:pPr indent="0" fontAlgn="auto">
              <a:lnSpc>
                <a:spcPct val="150000"/>
              </a:lnSpc>
            </a:pPr>
            <a:r>
              <a:rPr lang="zh-CN" sz="1600" b="0">
                <a:latin typeface="+mn-ea"/>
                <a:cs typeface="+mn-ea"/>
              </a:rPr>
              <a:t>③ 解压到某个目录。</a:t>
            </a:r>
            <a:endParaRPr lang="zh-CN" sz="1600" b="0">
              <a:latin typeface="+mn-ea"/>
              <a:cs typeface="+mn-ea"/>
            </a:endParaRPr>
          </a:p>
          <a:p>
            <a:pPr indent="0" fontAlgn="auto">
              <a:lnSpc>
                <a:spcPct val="150000"/>
              </a:lnSpc>
            </a:pPr>
            <a:r>
              <a:rPr lang="zh-CN" sz="1600" b="0">
                <a:latin typeface="+mn-ea"/>
                <a:cs typeface="+mn-ea"/>
              </a:rPr>
              <a:t>④ 双击</a:t>
            </a:r>
            <a:r>
              <a:rPr lang="en-US" sz="1600" b="0">
                <a:latin typeface="+mn-ea"/>
                <a:cs typeface="+mn-ea"/>
              </a:rPr>
              <a:t>google-refine.exe</a:t>
            </a:r>
            <a:r>
              <a:rPr lang="zh-CN" sz="1600" b="0">
                <a:latin typeface="+mn-ea"/>
                <a:cs typeface="+mn-ea"/>
              </a:rPr>
              <a:t>文件，启动</a:t>
            </a:r>
            <a:r>
              <a:rPr lang="en-US" sz="1600" b="0">
                <a:latin typeface="+mn-ea"/>
                <a:cs typeface="+mn-ea"/>
              </a:rPr>
              <a:t>OpenRefine</a:t>
            </a:r>
            <a:r>
              <a:rPr lang="zh-CN" sz="1600" b="0">
                <a:latin typeface="+mn-ea"/>
                <a:cs typeface="+mn-ea"/>
              </a:rPr>
              <a:t>，如图</a:t>
            </a:r>
            <a:r>
              <a:rPr lang="en-US" sz="1600" b="0">
                <a:latin typeface="+mn-ea"/>
                <a:cs typeface="+mn-ea"/>
              </a:rPr>
              <a:t>4-57</a:t>
            </a:r>
            <a:r>
              <a:rPr lang="zh-CN" sz="1600" b="0">
                <a:latin typeface="+mn-ea"/>
                <a:cs typeface="+mn-ea"/>
              </a:rPr>
              <a:t>所示。</a:t>
            </a:r>
            <a:endParaRPr lang="zh-CN" altLang="en-US" sz="1600">
              <a:latin typeface="+mn-ea"/>
              <a:cs typeface="+mn-ea"/>
            </a:endParaRPr>
          </a:p>
        </p:txBody>
      </p:sp>
      <p:pic>
        <p:nvPicPr>
          <p:cNvPr id="17" name="图片 515" descr="说明: 20140305160147_841"/>
          <p:cNvPicPr>
            <a:picLocks noChangeAspect="1"/>
          </p:cNvPicPr>
          <p:nvPr/>
        </p:nvPicPr>
        <p:blipFill>
          <a:blip r:embed="rId2"/>
          <a:stretch>
            <a:fillRect/>
          </a:stretch>
        </p:blipFill>
        <p:spPr>
          <a:xfrm>
            <a:off x="4587875" y="2740025"/>
            <a:ext cx="4489450" cy="2760980"/>
          </a:xfrm>
          <a:prstGeom prst="rect">
            <a:avLst/>
          </a:prstGeom>
          <a:noFill/>
          <a:ln w="9525">
            <a:noFill/>
          </a:ln>
        </p:spPr>
      </p:pic>
      <p:sp>
        <p:nvSpPr>
          <p:cNvPr id="20" name="文本框 19"/>
          <p:cNvSpPr txBox="1"/>
          <p:nvPr/>
        </p:nvSpPr>
        <p:spPr>
          <a:xfrm>
            <a:off x="4318000" y="5615940"/>
            <a:ext cx="5080000" cy="275590"/>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4-57  OpenRefine</a:t>
            </a:r>
            <a:r>
              <a:rPr lang="zh-CN" sz="1200" b="0">
                <a:latin typeface="+mn-ea"/>
                <a:cs typeface="+mn-ea"/>
              </a:rPr>
              <a:t>主界面</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文本框 21"/>
          <p:cNvSpPr txBox="1"/>
          <p:nvPr/>
        </p:nvSpPr>
        <p:spPr>
          <a:xfrm>
            <a:off x="442595" y="886460"/>
            <a:ext cx="5080000" cy="398780"/>
          </a:xfrm>
          <a:prstGeom prst="rect">
            <a:avLst/>
          </a:prstGeom>
          <a:noFill/>
          <a:ln w="9525">
            <a:noFill/>
          </a:ln>
        </p:spPr>
        <p:txBody>
          <a:bodyPr>
            <a:spAutoFit/>
          </a:bodyPr>
          <a:lstStyle/>
          <a:p>
            <a:pPr indent="0"/>
            <a:r>
              <a:rPr lang="en-US" sz="2000" b="0">
                <a:latin typeface="+mn-ea"/>
                <a:cs typeface="+mn-ea"/>
              </a:rPr>
              <a:t>4</a:t>
            </a:r>
            <a:r>
              <a:rPr lang="zh-CN" sz="2000" b="0">
                <a:latin typeface="+mn-ea"/>
                <a:cs typeface="+mn-ea"/>
              </a:rPr>
              <a:t>.3.2  OpenRefine基本操作</a:t>
            </a:r>
            <a:endParaRPr lang="zh-CN" altLang="en-US" sz="2000">
              <a:latin typeface="+mn-ea"/>
              <a:cs typeface="+mn-ea"/>
            </a:endParaRPr>
          </a:p>
        </p:txBody>
      </p:sp>
      <p:sp>
        <p:nvSpPr>
          <p:cNvPr id="23" name="文本框 22"/>
          <p:cNvSpPr txBox="1"/>
          <p:nvPr/>
        </p:nvSpPr>
        <p:spPr>
          <a:xfrm>
            <a:off x="452120" y="1377950"/>
            <a:ext cx="8625205" cy="737235"/>
          </a:xfrm>
          <a:prstGeom prst="rect">
            <a:avLst/>
          </a:prstGeom>
          <a:noFill/>
          <a:ln w="9525">
            <a:noFill/>
          </a:ln>
        </p:spPr>
        <p:txBody>
          <a:bodyPr wrap="square">
            <a:spAutoFit/>
          </a:bodyPr>
          <a:lstStyle/>
          <a:p>
            <a:pPr indent="281940"/>
            <a:r>
              <a:rPr lang="zh-CN" sz="1400" b="0">
                <a:latin typeface="+mn-ea"/>
                <a:cs typeface="+mn-ea"/>
              </a:rPr>
              <a:t>创建</a:t>
            </a:r>
            <a:r>
              <a:rPr lang="en-US" sz="1400" b="0">
                <a:latin typeface="+mn-ea"/>
                <a:cs typeface="+mn-ea"/>
              </a:rPr>
              <a:t>OpenRefine</a:t>
            </a:r>
            <a:r>
              <a:rPr lang="zh-CN" sz="1400" b="0">
                <a:latin typeface="+mn-ea"/>
                <a:cs typeface="+mn-ea"/>
              </a:rPr>
              <a:t>项目十分简单，只需要选择文件、预览数据内容、确认创建</a:t>
            </a:r>
            <a:r>
              <a:rPr lang="en-US" sz="1400" b="0">
                <a:latin typeface="+mn-ea"/>
                <a:cs typeface="+mn-ea"/>
              </a:rPr>
              <a:t>3</a:t>
            </a:r>
            <a:r>
              <a:rPr lang="zh-CN" sz="1400" b="0">
                <a:latin typeface="+mn-ea"/>
                <a:cs typeface="+mn-ea"/>
              </a:rPr>
              <a:t>个步骤。通过单击“创建项目”标签页、选择数据集、单击“下一步”按钮来创建新项目。</a:t>
            </a:r>
            <a:endParaRPr lang="zh-CN" sz="1400" b="0">
              <a:latin typeface="+mn-ea"/>
              <a:cs typeface="+mn-ea"/>
            </a:endParaRPr>
          </a:p>
          <a:p>
            <a:pPr indent="281940"/>
            <a:r>
              <a:rPr lang="zh-CN" sz="1400" b="0">
                <a:latin typeface="+mn-ea"/>
                <a:cs typeface="+mn-ea"/>
              </a:rPr>
              <a:t>在</a:t>
            </a:r>
            <a:r>
              <a:rPr lang="en-US" sz="1400" b="0">
                <a:latin typeface="+mn-ea"/>
                <a:cs typeface="+mn-ea"/>
              </a:rPr>
              <a:t>OpenRefine</a:t>
            </a:r>
            <a:r>
              <a:rPr lang="zh-CN" sz="1400" b="0">
                <a:latin typeface="+mn-ea"/>
                <a:cs typeface="+mn-ea"/>
              </a:rPr>
              <a:t>中加载数据后，将显示如图</a:t>
            </a:r>
            <a:r>
              <a:rPr lang="en-US" sz="1400" b="0">
                <a:latin typeface="+mn-ea"/>
                <a:cs typeface="+mn-ea"/>
              </a:rPr>
              <a:t>4-58</a:t>
            </a:r>
            <a:r>
              <a:rPr lang="zh-CN" sz="1400" b="0">
                <a:latin typeface="+mn-ea"/>
                <a:cs typeface="+mn-ea"/>
              </a:rPr>
              <a:t>所示的界面内容。</a:t>
            </a:r>
            <a:endParaRPr lang="zh-CN" altLang="en-US" sz="1400">
              <a:latin typeface="+mn-ea"/>
              <a:cs typeface="+mn-ea"/>
            </a:endParaRPr>
          </a:p>
        </p:txBody>
      </p:sp>
      <p:pic>
        <p:nvPicPr>
          <p:cNvPr id="14" name="图片 514" descr="说明: 2017-05-30_15-12-45"/>
          <p:cNvPicPr>
            <a:picLocks noChangeAspect="1"/>
          </p:cNvPicPr>
          <p:nvPr/>
        </p:nvPicPr>
        <p:blipFill>
          <a:blip r:embed="rId1"/>
          <a:stretch>
            <a:fillRect/>
          </a:stretch>
        </p:blipFill>
        <p:spPr>
          <a:xfrm>
            <a:off x="2166620" y="2115185"/>
            <a:ext cx="5196840" cy="3536315"/>
          </a:xfrm>
          <a:prstGeom prst="rect">
            <a:avLst/>
          </a:prstGeom>
          <a:noFill/>
          <a:ln w="9525">
            <a:noFill/>
          </a:ln>
        </p:spPr>
      </p:pic>
      <p:sp>
        <p:nvSpPr>
          <p:cNvPr id="25" name="文本框 24"/>
          <p:cNvSpPr txBox="1"/>
          <p:nvPr/>
        </p:nvSpPr>
        <p:spPr>
          <a:xfrm>
            <a:off x="2260600" y="5734050"/>
            <a:ext cx="5080000" cy="306705"/>
          </a:xfrm>
          <a:prstGeom prst="rect">
            <a:avLst/>
          </a:prstGeom>
          <a:noFill/>
          <a:ln w="9525">
            <a:noFill/>
          </a:ln>
        </p:spPr>
        <p:txBody>
          <a:bodyPr>
            <a:spAutoFit/>
          </a:bodyPr>
          <a:lstStyle/>
          <a:p>
            <a:pPr indent="0" algn="ctr"/>
            <a:r>
              <a:rPr lang="zh-CN" sz="1400" b="0">
                <a:latin typeface="+mn-ea"/>
                <a:cs typeface="+mn-ea"/>
              </a:rPr>
              <a:t>图</a:t>
            </a:r>
            <a:r>
              <a:rPr lang="en-US" sz="1400" b="0">
                <a:latin typeface="+mn-ea"/>
                <a:cs typeface="+mn-ea"/>
              </a:rPr>
              <a:t>4-58  OpenRefine</a:t>
            </a:r>
            <a:r>
              <a:rPr lang="zh-CN" sz="1400" b="0">
                <a:latin typeface="+mn-ea"/>
                <a:cs typeface="+mn-ea"/>
              </a:rPr>
              <a:t>数据界面</a:t>
            </a:r>
            <a:endParaRPr lang="zh-CN" altLang="en-US" sz="1400">
              <a:latin typeface="+mn-ea"/>
              <a:cs typeface="+mn-e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文本框 23"/>
          <p:cNvSpPr txBox="1"/>
          <p:nvPr/>
        </p:nvSpPr>
        <p:spPr>
          <a:xfrm>
            <a:off x="114300" y="906780"/>
            <a:ext cx="8625205" cy="1168400"/>
          </a:xfrm>
          <a:prstGeom prst="rect">
            <a:avLst/>
          </a:prstGeom>
          <a:noFill/>
          <a:ln w="9525">
            <a:noFill/>
          </a:ln>
        </p:spPr>
        <p:txBody>
          <a:bodyPr wrap="square">
            <a:spAutoFit/>
          </a:bodyPr>
          <a:lstStyle/>
          <a:p>
            <a:pPr indent="281940"/>
            <a:r>
              <a:rPr lang="zh-CN" sz="1400" b="0">
                <a:latin typeface="+mn-ea"/>
                <a:cs typeface="+mn-ea"/>
              </a:rPr>
              <a:t>在界面中，主要显示了数据集的总行数、显示选项、数据列名称和菜单、数据内容等信息。在开始剖析清理数据前，十分重要的一点是确保</a:t>
            </a:r>
            <a:r>
              <a:rPr lang="en-US" sz="1400" b="0">
                <a:latin typeface="+mn-ea"/>
                <a:cs typeface="+mn-ea"/>
              </a:rPr>
              <a:t>OpenRefine</a:t>
            </a:r>
            <a:r>
              <a:rPr lang="zh-CN" sz="1400" b="0">
                <a:latin typeface="+mn-ea"/>
                <a:cs typeface="+mn-ea"/>
              </a:rPr>
              <a:t>较好地载入并显示了数据：查看列名称是否被解析正确（数据显示较宽时请使用水平滑动条）、单元格类型是否正确等。默认情况下，显示的数据数目为</a:t>
            </a:r>
            <a:r>
              <a:rPr lang="en-US" sz="1400" b="0">
                <a:latin typeface="+mn-ea"/>
                <a:cs typeface="+mn-ea"/>
              </a:rPr>
              <a:t>10</a:t>
            </a:r>
            <a:r>
              <a:rPr lang="zh-CN" sz="1400" b="0">
                <a:latin typeface="+mn-ea"/>
                <a:cs typeface="+mn-ea"/>
              </a:rPr>
              <a:t>条，可以单击</a:t>
            </a:r>
            <a:r>
              <a:rPr lang="en-US" sz="1400" b="0">
                <a:latin typeface="+mn-ea"/>
                <a:cs typeface="+mn-ea"/>
              </a:rPr>
              <a:t>Show</a:t>
            </a:r>
            <a:r>
              <a:rPr lang="zh-CN" sz="1400" b="0">
                <a:latin typeface="+mn-ea"/>
                <a:cs typeface="+mn-ea"/>
              </a:rPr>
              <a:t>选项中的数值改变显示条目数量，最大值为</a:t>
            </a:r>
            <a:r>
              <a:rPr lang="en-US" sz="1400" b="0">
                <a:latin typeface="+mn-ea"/>
                <a:cs typeface="+mn-ea"/>
              </a:rPr>
              <a:t>50</a:t>
            </a:r>
            <a:r>
              <a:rPr lang="zh-CN" sz="1400" b="0">
                <a:latin typeface="+mn-ea"/>
                <a:cs typeface="+mn-ea"/>
              </a:rPr>
              <a:t>。下面继续介绍几种</a:t>
            </a:r>
            <a:r>
              <a:rPr lang="en-US" sz="1400" b="0">
                <a:latin typeface="+mn-ea"/>
                <a:cs typeface="+mn-ea"/>
              </a:rPr>
              <a:t>OpenRefine</a:t>
            </a:r>
            <a:r>
              <a:rPr lang="zh-CN" sz="1400" b="0">
                <a:latin typeface="+mn-ea"/>
                <a:cs typeface="+mn-ea"/>
              </a:rPr>
              <a:t>数据清洗的常用操作。</a:t>
            </a:r>
            <a:endParaRPr lang="zh-CN" altLang="en-US" sz="1400">
              <a:latin typeface="+mn-ea"/>
              <a:cs typeface="+mn-ea"/>
            </a:endParaRPr>
          </a:p>
        </p:txBody>
      </p:sp>
      <p:sp>
        <p:nvSpPr>
          <p:cNvPr id="100" name="文本框 99"/>
          <p:cNvSpPr txBox="1"/>
          <p:nvPr/>
        </p:nvSpPr>
        <p:spPr>
          <a:xfrm>
            <a:off x="359410" y="2075180"/>
            <a:ext cx="5080000" cy="506730"/>
          </a:xfrm>
          <a:prstGeom prst="rect">
            <a:avLst/>
          </a:prstGeom>
          <a:noFill/>
          <a:ln w="9525">
            <a:noFill/>
          </a:ln>
        </p:spPr>
        <p:txBody>
          <a:bodyPr>
            <a:spAutoFit/>
          </a:bodyPr>
          <a:lstStyle/>
          <a:p>
            <a:pPr indent="266700" fontAlgn="auto">
              <a:lnSpc>
                <a:spcPct val="150000"/>
              </a:lnSpc>
            </a:pPr>
            <a:r>
              <a:rPr lang="en-US" b="0">
                <a:latin typeface="+mn-ea"/>
                <a:cs typeface="+mn-ea"/>
              </a:rPr>
              <a:t>1</a:t>
            </a:r>
            <a:r>
              <a:rPr lang="zh-CN" b="0">
                <a:latin typeface="+mn-ea"/>
                <a:cs typeface="+mn-ea"/>
              </a:rPr>
              <a:t>．排序（</a:t>
            </a:r>
            <a:r>
              <a:rPr lang="en-US" b="0">
                <a:latin typeface="+mn-ea"/>
                <a:cs typeface="+mn-ea"/>
              </a:rPr>
              <a:t>Sort</a:t>
            </a:r>
            <a:r>
              <a:rPr lang="zh-CN" b="0">
                <a:latin typeface="+mn-ea"/>
                <a:cs typeface="+mn-ea"/>
              </a:rPr>
              <a:t>）操作</a:t>
            </a:r>
            <a:endParaRPr lang="zh-CN" altLang="en-US">
              <a:latin typeface="+mn-ea"/>
              <a:cs typeface="+mn-ea"/>
            </a:endParaRPr>
          </a:p>
        </p:txBody>
      </p:sp>
      <p:sp>
        <p:nvSpPr>
          <p:cNvPr id="16" name="文本框 15"/>
          <p:cNvSpPr txBox="1"/>
          <p:nvPr/>
        </p:nvSpPr>
        <p:spPr>
          <a:xfrm>
            <a:off x="359410" y="2651442"/>
            <a:ext cx="5080000" cy="645160"/>
          </a:xfrm>
          <a:prstGeom prst="rect">
            <a:avLst/>
          </a:prstGeom>
          <a:noFill/>
          <a:ln w="9525">
            <a:noFill/>
          </a:ln>
        </p:spPr>
        <p:txBody>
          <a:bodyPr>
            <a:spAutoFit/>
          </a:bodyPr>
          <a:lstStyle/>
          <a:p>
            <a:pPr indent="281940"/>
            <a:r>
              <a:rPr lang="zh-CN" sz="1200" b="0">
                <a:latin typeface="+mn-ea"/>
                <a:cs typeface="+mn-ea"/>
              </a:rPr>
              <a:t>排序是观察数据的常用手段，因为排过序的数据更加容易理解和易于分析，在</a:t>
            </a:r>
            <a:r>
              <a:rPr lang="en-US" sz="1200" b="0">
                <a:latin typeface="+mn-ea"/>
                <a:cs typeface="+mn-ea"/>
              </a:rPr>
              <a:t>OpenRefine</a:t>
            </a:r>
            <a:r>
              <a:rPr lang="zh-CN" sz="1200" b="0">
                <a:latin typeface="+mn-ea"/>
                <a:cs typeface="+mn-ea"/>
              </a:rPr>
              <a:t>相关列名的下拉菜单中选择</a:t>
            </a:r>
            <a:r>
              <a:rPr lang="en-US" sz="1200" b="0">
                <a:latin typeface="+mn-ea"/>
                <a:cs typeface="+mn-ea"/>
              </a:rPr>
              <a:t>Sort</a:t>
            </a:r>
            <a:r>
              <a:rPr lang="zh-CN" sz="1200" b="0">
                <a:latin typeface="+mn-ea"/>
                <a:cs typeface="+mn-ea"/>
              </a:rPr>
              <a:t>，如图</a:t>
            </a:r>
            <a:r>
              <a:rPr lang="en-US" sz="1200" b="0">
                <a:latin typeface="+mn-ea"/>
                <a:cs typeface="+mn-ea"/>
              </a:rPr>
              <a:t>4-59</a:t>
            </a:r>
            <a:r>
              <a:rPr lang="zh-CN" sz="1200" b="0">
                <a:latin typeface="+mn-ea"/>
                <a:cs typeface="+mn-ea"/>
              </a:rPr>
              <a:t>所示，将打开排序操作窗口，如图</a:t>
            </a:r>
            <a:r>
              <a:rPr lang="en-US" sz="1200" b="0">
                <a:latin typeface="+mn-ea"/>
                <a:cs typeface="+mn-ea"/>
              </a:rPr>
              <a:t>4-60</a:t>
            </a:r>
            <a:r>
              <a:rPr lang="zh-CN" sz="1200" b="0">
                <a:latin typeface="+mn-ea"/>
                <a:cs typeface="+mn-ea"/>
              </a:rPr>
              <a:t>所示。</a:t>
            </a:r>
            <a:endParaRPr lang="zh-CN" altLang="en-US" sz="1200">
              <a:latin typeface="+mn-ea"/>
              <a:cs typeface="+mn-ea"/>
            </a:endParaRPr>
          </a:p>
        </p:txBody>
      </p:sp>
      <p:pic>
        <p:nvPicPr>
          <p:cNvPr id="14" name="图片 513"/>
          <p:cNvPicPr>
            <a:picLocks noChangeAspect="1"/>
          </p:cNvPicPr>
          <p:nvPr/>
        </p:nvPicPr>
        <p:blipFill>
          <a:blip r:embed="rId1"/>
          <a:stretch>
            <a:fillRect/>
          </a:stretch>
        </p:blipFill>
        <p:spPr>
          <a:xfrm>
            <a:off x="687070" y="3296285"/>
            <a:ext cx="3450590" cy="2540635"/>
          </a:xfrm>
          <a:prstGeom prst="rect">
            <a:avLst/>
          </a:prstGeom>
          <a:noFill/>
          <a:ln w="9525">
            <a:noFill/>
          </a:ln>
        </p:spPr>
      </p:pic>
      <p:pic>
        <p:nvPicPr>
          <p:cNvPr id="15" name="图片 512"/>
          <p:cNvPicPr>
            <a:picLocks noChangeAspect="1"/>
          </p:cNvPicPr>
          <p:nvPr/>
        </p:nvPicPr>
        <p:blipFill>
          <a:blip r:embed="rId2"/>
          <a:stretch>
            <a:fillRect/>
          </a:stretch>
        </p:blipFill>
        <p:spPr>
          <a:xfrm>
            <a:off x="4909820" y="3296285"/>
            <a:ext cx="2522220" cy="2199005"/>
          </a:xfrm>
          <a:prstGeom prst="rect">
            <a:avLst/>
          </a:prstGeom>
          <a:noFill/>
          <a:ln w="9525">
            <a:noFill/>
          </a:ln>
        </p:spPr>
      </p:pic>
      <p:sp>
        <p:nvSpPr>
          <p:cNvPr id="17" name="文本框 16"/>
          <p:cNvSpPr txBox="1"/>
          <p:nvPr/>
        </p:nvSpPr>
        <p:spPr>
          <a:xfrm>
            <a:off x="1006475" y="5836920"/>
            <a:ext cx="3131185" cy="275590"/>
          </a:xfrm>
          <a:prstGeom prst="rect">
            <a:avLst/>
          </a:prstGeom>
          <a:noFill/>
          <a:ln w="9525">
            <a:noFill/>
          </a:ln>
        </p:spPr>
        <p:txBody>
          <a:bodyPr wrap="square">
            <a:spAutoFit/>
          </a:bodyPr>
          <a:lstStyle/>
          <a:p>
            <a:pPr indent="266700"/>
            <a:r>
              <a:rPr lang="zh-CN" sz="1200" b="0">
                <a:latin typeface="+mn-ea"/>
                <a:cs typeface="+mn-ea"/>
              </a:rPr>
              <a:t>图</a:t>
            </a:r>
            <a:r>
              <a:rPr lang="en-US" sz="1200" b="0">
                <a:latin typeface="+mn-ea"/>
                <a:cs typeface="+mn-ea"/>
              </a:rPr>
              <a:t>4-59  </a:t>
            </a:r>
            <a:r>
              <a:rPr lang="zh-CN" sz="1200" b="0">
                <a:latin typeface="+mn-ea"/>
                <a:cs typeface="+mn-ea"/>
              </a:rPr>
              <a:t>选择“排序”操作</a:t>
            </a:r>
            <a:r>
              <a:rPr lang="zh-CN" sz="1050" b="0">
                <a:ea typeface="宋体" panose="02010600030101010101" pitchFamily="2" charset="-122"/>
              </a:rPr>
              <a:t>  </a:t>
            </a:r>
            <a:endParaRPr lang="zh-CN" altLang="en-US"/>
          </a:p>
        </p:txBody>
      </p:sp>
      <p:sp>
        <p:nvSpPr>
          <p:cNvPr id="20" name="文本框 19"/>
          <p:cNvSpPr txBox="1"/>
          <p:nvPr/>
        </p:nvSpPr>
        <p:spPr>
          <a:xfrm>
            <a:off x="4909820" y="5607050"/>
            <a:ext cx="5080000" cy="275590"/>
          </a:xfrm>
          <a:prstGeom prst="rect">
            <a:avLst/>
          </a:prstGeom>
          <a:noFill/>
          <a:ln w="9525">
            <a:noFill/>
          </a:ln>
        </p:spPr>
        <p:txBody>
          <a:bodyPr>
            <a:spAutoFit/>
          </a:bodyPr>
          <a:lstStyle/>
          <a:p>
            <a:pPr indent="514350"/>
            <a:r>
              <a:rPr lang="en-US" sz="1200" b="0">
                <a:latin typeface="+mn-ea"/>
                <a:cs typeface="+mn-ea"/>
              </a:rPr>
              <a:t> </a:t>
            </a:r>
            <a:r>
              <a:rPr lang="zh-CN" sz="1200" b="0">
                <a:latin typeface="+mn-ea"/>
                <a:cs typeface="+mn-ea"/>
              </a:rPr>
              <a:t>图</a:t>
            </a:r>
            <a:r>
              <a:rPr lang="en-US" sz="1200" b="0">
                <a:latin typeface="+mn-ea"/>
                <a:cs typeface="+mn-ea"/>
              </a:rPr>
              <a:t>4-60  </a:t>
            </a:r>
            <a:r>
              <a:rPr lang="zh-CN" sz="1200" b="0">
                <a:latin typeface="+mn-ea"/>
                <a:cs typeface="+mn-ea"/>
              </a:rPr>
              <a:t>排序对话框</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61" name="TextBox 60"/>
          <p:cNvSpPr txBox="1"/>
          <p:nvPr/>
        </p:nvSpPr>
        <p:spPr>
          <a:xfrm>
            <a:off x="2313042" y="4332257"/>
            <a:ext cx="1345816" cy="861774"/>
          </a:xfrm>
          <a:prstGeom prst="rect">
            <a:avLst/>
          </a:prstGeom>
          <a:noFill/>
        </p:spPr>
        <p:txBody>
          <a:bodyPr wrap="square" lIns="0" tIns="0" rIns="0" bIns="0" rtlCol="0">
            <a:spAutoFit/>
          </a:bodyPr>
          <a:lstStyle/>
          <a:p>
            <a:pPr algn="ctr"/>
            <a:endParaRPr lang="en-US" altLang="zh-CN" sz="1400" dirty="0" smtClean="0">
              <a:solidFill>
                <a:schemeClr val="bg1"/>
              </a:solidFill>
            </a:endParaRPr>
          </a:p>
          <a:p>
            <a:pPr algn="ctr"/>
            <a:r>
              <a:rPr lang="zh-CN" altLang="en-US" sz="1400" dirty="0" smtClean="0">
                <a:solidFill>
                  <a:schemeClr val="bg1"/>
                </a:solidFill>
              </a:rPr>
              <a:t>存储</a:t>
            </a:r>
            <a:endParaRPr lang="en-US" altLang="zh-CN" sz="1400" dirty="0" smtClean="0">
              <a:solidFill>
                <a:schemeClr val="bg1"/>
              </a:solidFill>
            </a:endParaRPr>
          </a:p>
          <a:p>
            <a:endParaRPr lang="en-US" altLang="zh-CN" sz="1400" dirty="0" smtClean="0">
              <a:solidFill>
                <a:schemeClr val="bg1"/>
              </a:solidFill>
            </a:endParaRPr>
          </a:p>
          <a:p>
            <a:r>
              <a:rPr lang="zh-CN" altLang="en-US" sz="1400" dirty="0" smtClean="0">
                <a:solidFill>
                  <a:schemeClr val="bg1"/>
                </a:solidFill>
              </a:rPr>
              <a:t>   存储成本下降</a:t>
            </a:r>
            <a:endParaRPr lang="zh-CN" altLang="en-US" sz="1400" dirty="0">
              <a:solidFill>
                <a:schemeClr val="bg1"/>
              </a:solidFill>
            </a:endParaRPr>
          </a:p>
        </p:txBody>
      </p:sp>
      <p:sp>
        <p:nvSpPr>
          <p:cNvPr id="3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38" name="矩形 37"/>
          <p:cNvSpPr/>
          <p:nvPr/>
        </p:nvSpPr>
        <p:spPr>
          <a:xfrm>
            <a:off x="452232" y="889323"/>
            <a:ext cx="1175385" cy="337185"/>
          </a:xfrm>
          <a:prstGeom prst="rect">
            <a:avLst/>
          </a:prstGeom>
        </p:spPr>
        <p:txBody>
          <a:bodyPr wrap="none">
            <a:spAutoFit/>
          </a:bodyPr>
          <a:lstStyle/>
          <a:p>
            <a:pPr algn="l"/>
            <a:r>
              <a:rPr lang="en-US" altLang="zh-CN" sz="1600" dirty="0">
                <a:solidFill>
                  <a:srgbClr val="3D89BC"/>
                </a:solidFill>
              </a:rPr>
              <a:t> </a:t>
            </a:r>
            <a:r>
              <a:rPr lang="en-US" altLang="zh-CN" sz="1600" dirty="0">
                <a:solidFill>
                  <a:schemeClr val="tx1"/>
                </a:solidFill>
              </a:rPr>
              <a:t>1</a:t>
            </a:r>
            <a:r>
              <a:rPr altLang="zh-CN" sz="1600" dirty="0">
                <a:solidFill>
                  <a:schemeClr val="tx1"/>
                </a:solidFill>
              </a:rPr>
              <a:t>数据分列</a:t>
            </a:r>
            <a:endParaRPr altLang="zh-CN" sz="1600" dirty="0">
              <a:solidFill>
                <a:schemeClr val="tx1"/>
              </a:solidFill>
            </a:endParaRPr>
          </a:p>
        </p:txBody>
      </p:sp>
      <p:sp>
        <p:nvSpPr>
          <p:cNvPr id="4" name="文本框 3"/>
          <p:cNvSpPr txBox="1"/>
          <p:nvPr/>
        </p:nvSpPr>
        <p:spPr>
          <a:xfrm>
            <a:off x="671830" y="1221740"/>
            <a:ext cx="8054975" cy="829945"/>
          </a:xfrm>
          <a:prstGeom prst="rect">
            <a:avLst/>
          </a:prstGeom>
          <a:noFill/>
        </p:spPr>
        <p:txBody>
          <a:bodyPr wrap="square" rtlCol="0">
            <a:spAutoFit/>
          </a:bodyPr>
          <a:lstStyle/>
          <a:p>
            <a:pPr indent="457200" fontAlgn="auto"/>
            <a:r>
              <a:rPr lang="zh-CN" altLang="en-US" sz="1600"/>
              <a:t>在利用Excel进行数据处理过程中，常会遇到1列单元格中的数据是组合型的情况，即粒度过大，如“2017-03-25 Saturday 18:22”，包含日期、星期和时间3个部分，如图4-1所示。需要将之拆分为独立的3列，这时就可以采用分列功能实现，操作步骤为：</a:t>
            </a:r>
            <a:endParaRPr lang="zh-CN" altLang="en-US" sz="1600"/>
          </a:p>
        </p:txBody>
      </p:sp>
      <p:sp>
        <p:nvSpPr>
          <p:cNvPr id="5" name="文本框 4"/>
          <p:cNvSpPr txBox="1"/>
          <p:nvPr/>
        </p:nvSpPr>
        <p:spPr>
          <a:xfrm>
            <a:off x="731520" y="2051685"/>
            <a:ext cx="7493000" cy="583565"/>
          </a:xfrm>
          <a:prstGeom prst="rect">
            <a:avLst/>
          </a:prstGeom>
          <a:noFill/>
        </p:spPr>
        <p:txBody>
          <a:bodyPr wrap="square" rtlCol="0">
            <a:spAutoFit/>
          </a:bodyPr>
          <a:lstStyle/>
          <a:p>
            <a:pPr indent="457200" fontAlgn="auto"/>
            <a:r>
              <a:rPr lang="zh-CN" altLang="en-US" sz="1600" b="1"/>
              <a:t>步骤1</a:t>
            </a:r>
            <a:r>
              <a:rPr lang="zh-CN" altLang="en-US" sz="1600"/>
              <a:t>：选定要进行分列的数据，然后单击“数据”工具栏，选择“分列”，如图4-2所示。</a:t>
            </a:r>
            <a:endParaRPr lang="zh-CN" altLang="en-US" sz="1600"/>
          </a:p>
        </p:txBody>
      </p:sp>
      <p:pic>
        <p:nvPicPr>
          <p:cNvPr id="2" name="图片 573"/>
          <p:cNvPicPr>
            <a:picLocks noChangeAspect="1"/>
          </p:cNvPicPr>
          <p:nvPr/>
        </p:nvPicPr>
        <p:blipFill>
          <a:blip r:embed="rId1"/>
          <a:stretch>
            <a:fillRect/>
          </a:stretch>
        </p:blipFill>
        <p:spPr>
          <a:xfrm>
            <a:off x="731520" y="2811145"/>
            <a:ext cx="3669665" cy="1576070"/>
          </a:xfrm>
          <a:prstGeom prst="rect">
            <a:avLst/>
          </a:prstGeom>
          <a:noFill/>
          <a:ln w="9525">
            <a:noFill/>
          </a:ln>
        </p:spPr>
      </p:pic>
      <p:sp>
        <p:nvSpPr>
          <p:cNvPr id="6" name="文本框 5"/>
          <p:cNvSpPr txBox="1"/>
          <p:nvPr/>
        </p:nvSpPr>
        <p:spPr>
          <a:xfrm>
            <a:off x="1591310" y="4578985"/>
            <a:ext cx="1950085" cy="368300"/>
          </a:xfrm>
          <a:prstGeom prst="rect">
            <a:avLst/>
          </a:prstGeom>
          <a:noFill/>
        </p:spPr>
        <p:txBody>
          <a:bodyPr wrap="square" rtlCol="0">
            <a:spAutoFit/>
          </a:bodyPr>
          <a:lstStyle/>
          <a:p>
            <a:r>
              <a:rPr lang="en-US" altLang="zh-CN" sz="1300"/>
              <a:t>图4-1  组合型数据示例</a:t>
            </a:r>
            <a:r>
              <a:rPr lang="en-US" altLang="zh-CN"/>
              <a:t> </a:t>
            </a:r>
            <a:endParaRPr lang="en-US" altLang="zh-CN"/>
          </a:p>
        </p:txBody>
      </p:sp>
      <p:pic>
        <p:nvPicPr>
          <p:cNvPr id="3" name="图片 572"/>
          <p:cNvPicPr>
            <a:picLocks noChangeAspect="1"/>
          </p:cNvPicPr>
          <p:nvPr/>
        </p:nvPicPr>
        <p:blipFill>
          <a:blip r:embed="rId2"/>
          <a:stretch>
            <a:fillRect/>
          </a:stretch>
        </p:blipFill>
        <p:spPr>
          <a:xfrm>
            <a:off x="4683760" y="2811145"/>
            <a:ext cx="3540760" cy="2326640"/>
          </a:xfrm>
          <a:prstGeom prst="rect">
            <a:avLst/>
          </a:prstGeom>
          <a:noFill/>
          <a:ln w="9525">
            <a:noFill/>
          </a:ln>
        </p:spPr>
      </p:pic>
      <p:sp>
        <p:nvSpPr>
          <p:cNvPr id="7" name="文本框 6"/>
          <p:cNvSpPr txBox="1"/>
          <p:nvPr/>
        </p:nvSpPr>
        <p:spPr>
          <a:xfrm>
            <a:off x="4993640" y="5316855"/>
            <a:ext cx="2921000" cy="368300"/>
          </a:xfrm>
          <a:prstGeom prst="rect">
            <a:avLst/>
          </a:prstGeom>
          <a:noFill/>
        </p:spPr>
        <p:txBody>
          <a:bodyPr wrap="square" rtlCol="0">
            <a:spAutoFit/>
          </a:bodyPr>
          <a:lstStyle/>
          <a:p>
            <a:r>
              <a:rPr lang="zh-CN" altLang="en-US"/>
              <a:t> </a:t>
            </a:r>
            <a:r>
              <a:rPr lang="zh-CN" altLang="en-US" sz="1300"/>
              <a:t>图4-2  选择“分列”操作</a:t>
            </a:r>
            <a:endParaRPr lang="zh-CN" altLang="en-US" sz="13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p:cNvSpPr txBox="1"/>
          <p:nvPr/>
        </p:nvSpPr>
        <p:spPr>
          <a:xfrm>
            <a:off x="442595" y="907415"/>
            <a:ext cx="8428990" cy="1383665"/>
          </a:xfrm>
          <a:prstGeom prst="rect">
            <a:avLst/>
          </a:prstGeom>
          <a:noFill/>
          <a:ln w="9525">
            <a:noFill/>
          </a:ln>
        </p:spPr>
        <p:txBody>
          <a:bodyPr wrap="square">
            <a:spAutoFit/>
          </a:bodyPr>
          <a:lstStyle/>
          <a:p>
            <a:pPr indent="281940"/>
            <a:r>
              <a:rPr lang="zh-CN" sz="1400" b="1">
                <a:ea typeface="宋体" panose="02010600030101010101" pitchFamily="2" charset="-122"/>
              </a:rPr>
              <a:t>单元格值可以按照文本（区别大小写或者不区别）、数字、日期、布尔值排序，对每个类别有两种不同的排序方式：</a:t>
            </a:r>
            <a:endParaRPr lang="en-US" sz="1400" b="1">
              <a:latin typeface="Wingdings" panose="05000000000000000000" charset="0"/>
            </a:endParaRPr>
          </a:p>
          <a:p>
            <a:pPr indent="281940"/>
            <a:r>
              <a:rPr lang="en-US" sz="1400" b="1">
                <a:latin typeface="Wingdings" panose="05000000000000000000" charset="0"/>
              </a:rPr>
              <a:t>q </a:t>
            </a:r>
            <a:r>
              <a:rPr lang="en-US" sz="1400" b="1">
                <a:latin typeface="宋体" panose="02010600030101010101" pitchFamily="2" charset="-122"/>
              </a:rPr>
              <a:t>Text</a:t>
            </a:r>
            <a:r>
              <a:rPr lang="zh-CN" sz="1400" b="1">
                <a:ea typeface="宋体" panose="02010600030101010101" pitchFamily="2" charset="-122"/>
              </a:rPr>
              <a:t>（文本）：</a:t>
            </a:r>
            <a:r>
              <a:rPr lang="en-US" sz="1400" b="1">
                <a:latin typeface="Times New Roman" panose="02020603050405020304" charset="0"/>
              </a:rPr>
              <a:t>a</a:t>
            </a:r>
            <a:r>
              <a:rPr lang="zh-CN" sz="1400" b="1">
                <a:ea typeface="宋体" panose="02010600030101010101" pitchFamily="2" charset="-122"/>
              </a:rPr>
              <a:t>～</a:t>
            </a:r>
            <a:r>
              <a:rPr lang="en-US" sz="1400" b="1">
                <a:latin typeface="Times New Roman" panose="02020603050405020304" charset="0"/>
              </a:rPr>
              <a:t>z</a:t>
            </a:r>
            <a:r>
              <a:rPr lang="zh-CN" sz="1400" b="1">
                <a:ea typeface="宋体" panose="02010600030101010101" pitchFamily="2" charset="-122"/>
              </a:rPr>
              <a:t>排序或者</a:t>
            </a:r>
            <a:r>
              <a:rPr lang="en-US" sz="1400" b="1">
                <a:latin typeface="Times New Roman" panose="02020603050405020304" charset="0"/>
              </a:rPr>
              <a:t>z</a:t>
            </a:r>
            <a:r>
              <a:rPr lang="zh-CN" sz="1400" b="1">
                <a:ea typeface="宋体" panose="02010600030101010101" pitchFamily="2" charset="-122"/>
              </a:rPr>
              <a:t>～</a:t>
            </a:r>
            <a:r>
              <a:rPr lang="en-US" sz="1400" b="1">
                <a:latin typeface="Times New Roman" panose="02020603050405020304" charset="0"/>
              </a:rPr>
              <a:t>a</a:t>
            </a:r>
            <a:r>
              <a:rPr lang="zh-CN" sz="1400" b="1">
                <a:ea typeface="宋体" panose="02010600030101010101" pitchFamily="2" charset="-122"/>
              </a:rPr>
              <a:t>排序。</a:t>
            </a:r>
            <a:endParaRPr lang="en-US" sz="1400" b="1">
              <a:latin typeface="Wingdings" panose="05000000000000000000" charset="0"/>
            </a:endParaRPr>
          </a:p>
          <a:p>
            <a:pPr indent="281940"/>
            <a:r>
              <a:rPr lang="en-US" sz="1400" b="1">
                <a:latin typeface="Wingdings" panose="05000000000000000000" charset="0"/>
              </a:rPr>
              <a:t>q </a:t>
            </a:r>
            <a:r>
              <a:rPr lang="en-US" sz="1400" b="1">
                <a:latin typeface="宋体" panose="02010600030101010101" pitchFamily="2" charset="-122"/>
              </a:rPr>
              <a:t>Numbers</a:t>
            </a:r>
            <a:r>
              <a:rPr lang="zh-CN" sz="1400" b="1">
                <a:ea typeface="宋体" panose="02010600030101010101" pitchFamily="2" charset="-122"/>
              </a:rPr>
              <a:t>（数字）：升序或者降序。</a:t>
            </a:r>
            <a:endParaRPr lang="en-US" sz="1400" b="1">
              <a:latin typeface="Wingdings" panose="05000000000000000000" charset="0"/>
            </a:endParaRPr>
          </a:p>
          <a:p>
            <a:pPr indent="281940"/>
            <a:r>
              <a:rPr lang="en-US" sz="1400" b="1">
                <a:latin typeface="Wingdings" panose="05000000000000000000" charset="0"/>
              </a:rPr>
              <a:t>q </a:t>
            </a:r>
            <a:r>
              <a:rPr lang="en-US" sz="1400" b="1">
                <a:latin typeface="宋体" panose="02010600030101010101" pitchFamily="2" charset="-122"/>
              </a:rPr>
              <a:t>Dates</a:t>
            </a:r>
            <a:r>
              <a:rPr lang="zh-CN" sz="1400" b="1">
                <a:ea typeface="宋体" panose="02010600030101010101" pitchFamily="2" charset="-122"/>
              </a:rPr>
              <a:t>（日期）：升序或者降序。</a:t>
            </a:r>
            <a:endParaRPr lang="en-US" sz="1400" b="1">
              <a:latin typeface="Wingdings" panose="05000000000000000000" charset="0"/>
            </a:endParaRPr>
          </a:p>
          <a:p>
            <a:pPr indent="281940"/>
            <a:r>
              <a:rPr lang="en-US" sz="1400" b="1">
                <a:latin typeface="Wingdings" panose="05000000000000000000" charset="0"/>
              </a:rPr>
              <a:t>q </a:t>
            </a:r>
            <a:r>
              <a:rPr lang="en-US" sz="1400" b="1">
                <a:latin typeface="宋体" panose="02010600030101010101" pitchFamily="2" charset="-122"/>
              </a:rPr>
              <a:t>Booleans</a:t>
            </a:r>
            <a:r>
              <a:rPr lang="zh-CN" sz="1400" b="1">
                <a:ea typeface="宋体" panose="02010600030101010101" pitchFamily="2" charset="-122"/>
              </a:rPr>
              <a:t>（布尔值）：</a:t>
            </a:r>
            <a:r>
              <a:rPr lang="en-US" sz="1400" b="1">
                <a:latin typeface="Times New Roman" panose="02020603050405020304" charset="0"/>
              </a:rPr>
              <a:t>FALSE</a:t>
            </a:r>
            <a:r>
              <a:rPr lang="zh-CN" sz="1400" b="1">
                <a:ea typeface="宋体" panose="02010600030101010101" pitchFamily="2" charset="-122"/>
              </a:rPr>
              <a:t>值先于</a:t>
            </a:r>
            <a:r>
              <a:rPr lang="en-US" sz="1400" b="1">
                <a:latin typeface="Times New Roman" panose="02020603050405020304" charset="0"/>
              </a:rPr>
              <a:t>TRUE</a:t>
            </a:r>
            <a:r>
              <a:rPr lang="zh-CN" sz="1400" b="1">
                <a:ea typeface="宋体" panose="02010600030101010101" pitchFamily="2" charset="-122"/>
              </a:rPr>
              <a:t>值或</a:t>
            </a:r>
            <a:r>
              <a:rPr lang="en-US" sz="1400" b="1">
                <a:latin typeface="Times New Roman" panose="02020603050405020304" charset="0"/>
              </a:rPr>
              <a:t>TRUE</a:t>
            </a:r>
            <a:r>
              <a:rPr lang="zh-CN" sz="1400" b="1">
                <a:ea typeface="宋体" panose="02010600030101010101" pitchFamily="2" charset="-122"/>
              </a:rPr>
              <a:t>值先于</a:t>
            </a:r>
            <a:r>
              <a:rPr lang="en-US" sz="1400" b="1">
                <a:latin typeface="Times New Roman" panose="02020603050405020304" charset="0"/>
              </a:rPr>
              <a:t>FALSE</a:t>
            </a:r>
            <a:r>
              <a:rPr lang="zh-CN" sz="1400" b="1">
                <a:ea typeface="宋体" panose="02010600030101010101" pitchFamily="2" charset="-122"/>
              </a:rPr>
              <a:t>值。</a:t>
            </a:r>
            <a:endParaRPr lang="zh-CN" altLang="en-US" sz="1400" b="1"/>
          </a:p>
        </p:txBody>
      </p:sp>
      <p:pic>
        <p:nvPicPr>
          <p:cNvPr id="16" name="图片 15"/>
          <p:cNvPicPr/>
          <p:nvPr/>
        </p:nvPicPr>
        <p:blipFill>
          <a:blip r:embed="rId1"/>
          <a:stretch>
            <a:fillRect/>
          </a:stretch>
        </p:blipFill>
        <p:spPr>
          <a:xfrm>
            <a:off x="849630" y="2121535"/>
            <a:ext cx="2280920" cy="2467610"/>
          </a:xfrm>
          <a:prstGeom prst="rect">
            <a:avLst/>
          </a:prstGeom>
          <a:noFill/>
          <a:ln w="9525">
            <a:noFill/>
          </a:ln>
        </p:spPr>
      </p:pic>
      <p:sp>
        <p:nvSpPr>
          <p:cNvPr id="101" name="文本框 100"/>
          <p:cNvSpPr txBox="1"/>
          <p:nvPr/>
        </p:nvSpPr>
        <p:spPr>
          <a:xfrm>
            <a:off x="452120" y="4676775"/>
            <a:ext cx="8418830" cy="829945"/>
          </a:xfrm>
          <a:prstGeom prst="rect">
            <a:avLst/>
          </a:prstGeom>
          <a:noFill/>
          <a:ln w="9525">
            <a:noFill/>
          </a:ln>
        </p:spPr>
        <p:txBody>
          <a:bodyPr wrap="square">
            <a:spAutoFit/>
          </a:bodyPr>
          <a:lstStyle/>
          <a:p>
            <a:pPr indent="266700"/>
            <a:endParaRPr lang="zh-CN" sz="1600" b="0">
              <a:latin typeface="+mn-ea"/>
            </a:endParaRPr>
          </a:p>
          <a:p>
            <a:pPr indent="266700"/>
            <a:r>
              <a:rPr lang="zh-CN" sz="1600" b="0">
                <a:latin typeface="+mn-ea"/>
              </a:rPr>
              <a:t>还可以对错误值和空值指定排序顺序，比如错误值可以排在最前面（这样容易发现问题），空值排在最后（因为空值一般没有意义），而有效值居中。</a:t>
            </a:r>
            <a:endParaRPr lang="zh-CN" altLang="en-US" sz="1600">
              <a:latin typeface="+mn-e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452120" y="816610"/>
            <a:ext cx="5080000" cy="506730"/>
          </a:xfrm>
          <a:prstGeom prst="rect">
            <a:avLst/>
          </a:prstGeom>
          <a:noFill/>
          <a:ln w="9525">
            <a:noFill/>
          </a:ln>
        </p:spPr>
        <p:txBody>
          <a:bodyPr>
            <a:spAutoFit/>
          </a:bodyPr>
          <a:lstStyle/>
          <a:p>
            <a:pPr indent="266700" fontAlgn="auto">
              <a:lnSpc>
                <a:spcPct val="150000"/>
              </a:lnSpc>
            </a:pPr>
            <a:r>
              <a:rPr lang="en-US" b="0">
                <a:latin typeface="+mn-ea"/>
                <a:cs typeface="+mn-ea"/>
              </a:rPr>
              <a:t>2</a:t>
            </a:r>
            <a:r>
              <a:rPr lang="zh-CN" b="0">
                <a:latin typeface="+mn-ea"/>
                <a:cs typeface="+mn-ea"/>
              </a:rPr>
              <a:t>．透视（</a:t>
            </a:r>
            <a:r>
              <a:rPr lang="en-US" b="0">
                <a:latin typeface="+mn-ea"/>
                <a:cs typeface="+mn-ea"/>
              </a:rPr>
              <a:t>Facet</a:t>
            </a:r>
            <a:r>
              <a:rPr lang="zh-CN" b="0">
                <a:latin typeface="+mn-ea"/>
                <a:cs typeface="+mn-ea"/>
              </a:rPr>
              <a:t>）操作</a:t>
            </a:r>
            <a:endParaRPr lang="zh-CN" altLang="en-US">
              <a:latin typeface="+mn-ea"/>
              <a:cs typeface="+mn-ea"/>
            </a:endParaRPr>
          </a:p>
        </p:txBody>
      </p:sp>
      <p:sp>
        <p:nvSpPr>
          <p:cNvPr id="101" name="文本框 100"/>
          <p:cNvSpPr txBox="1"/>
          <p:nvPr/>
        </p:nvSpPr>
        <p:spPr>
          <a:xfrm>
            <a:off x="452120" y="1397000"/>
            <a:ext cx="8625205" cy="737235"/>
          </a:xfrm>
          <a:prstGeom prst="rect">
            <a:avLst/>
          </a:prstGeom>
          <a:noFill/>
          <a:ln w="9525">
            <a:noFill/>
          </a:ln>
        </p:spPr>
        <p:txBody>
          <a:bodyPr wrap="square">
            <a:spAutoFit/>
          </a:bodyPr>
          <a:lstStyle/>
          <a:p>
            <a:pPr indent="287020"/>
            <a:r>
              <a:rPr lang="zh-CN" sz="1400" b="0">
                <a:latin typeface="+mn-ea"/>
                <a:cs typeface="+mn-ea"/>
              </a:rPr>
              <a:t>透视操作是</a:t>
            </a:r>
            <a:r>
              <a:rPr lang="en-US" sz="1400" b="0">
                <a:latin typeface="+mn-ea"/>
                <a:cs typeface="+mn-ea"/>
              </a:rPr>
              <a:t>OpenRefine</a:t>
            </a:r>
            <a:r>
              <a:rPr lang="zh-CN" sz="1400" b="0">
                <a:latin typeface="+mn-ea"/>
                <a:cs typeface="+mn-ea"/>
              </a:rPr>
              <a:t>的主要工作方式之一，用于多方面查看数据集的变化范围，实现对数据的透视分类操作，包括文字、数字、时间线、散点图等多个选项，并支持用户自定义操作。透视操作并不改变数据，但由此可以获得数据集的有用信息，如图</a:t>
            </a:r>
            <a:r>
              <a:rPr lang="en-US" sz="1400" b="0">
                <a:latin typeface="+mn-ea"/>
                <a:cs typeface="+mn-ea"/>
              </a:rPr>
              <a:t>4-61</a:t>
            </a:r>
            <a:r>
              <a:rPr lang="zh-CN" sz="1400" b="0">
                <a:latin typeface="+mn-ea"/>
                <a:cs typeface="+mn-ea"/>
              </a:rPr>
              <a:t>所示。</a:t>
            </a:r>
            <a:endParaRPr lang="zh-CN" altLang="en-US" sz="1400">
              <a:latin typeface="+mn-ea"/>
              <a:cs typeface="+mn-ea"/>
            </a:endParaRPr>
          </a:p>
        </p:txBody>
      </p:sp>
      <p:sp>
        <p:nvSpPr>
          <p:cNvPr id="15" name="文本框 14"/>
          <p:cNvSpPr txBox="1"/>
          <p:nvPr/>
        </p:nvSpPr>
        <p:spPr>
          <a:xfrm>
            <a:off x="452120" y="2273300"/>
            <a:ext cx="3887470" cy="2999740"/>
          </a:xfrm>
          <a:prstGeom prst="rect">
            <a:avLst/>
          </a:prstGeom>
          <a:noFill/>
          <a:ln w="9525">
            <a:noFill/>
          </a:ln>
        </p:spPr>
        <p:txBody>
          <a:bodyPr wrap="square">
            <a:spAutoFit/>
          </a:bodyPr>
          <a:lstStyle/>
          <a:p>
            <a:pPr marL="266700" indent="0" fontAlgn="auto">
              <a:lnSpc>
                <a:spcPct val="150000"/>
              </a:lnSpc>
            </a:pPr>
            <a:r>
              <a:rPr lang="en-US" sz="1400" b="1">
                <a:latin typeface="Wingdings" panose="05000000000000000000" charset="0"/>
              </a:rPr>
              <a:t>q </a:t>
            </a:r>
            <a:r>
              <a:rPr lang="zh-CN" sz="1400" b="1">
                <a:ea typeface="宋体" panose="02010600030101010101" pitchFamily="2" charset="-122"/>
              </a:rPr>
              <a:t>文本透视（</a:t>
            </a:r>
            <a:r>
              <a:rPr lang="en-US" sz="1400" b="1">
                <a:latin typeface="宋体" panose="02010600030101010101" pitchFamily="2" charset="-122"/>
              </a:rPr>
              <a:t>Text facet</a:t>
            </a:r>
            <a:r>
              <a:rPr lang="zh-CN" sz="1400" b="1">
                <a:ea typeface="宋体" panose="02010600030101010101" pitchFamily="2" charset="-122"/>
              </a:rPr>
              <a:t>）：同电子表格的过滤功能非常相似，将特定文本的值进行分组归类；</a:t>
            </a:r>
            <a:endParaRPr lang="en-US" sz="1400" b="1">
              <a:latin typeface="Wingdings" panose="05000000000000000000" charset="0"/>
            </a:endParaRPr>
          </a:p>
          <a:p>
            <a:pPr marL="266700" indent="0" fontAlgn="auto">
              <a:lnSpc>
                <a:spcPct val="150000"/>
              </a:lnSpc>
            </a:pPr>
            <a:r>
              <a:rPr lang="en-US" sz="1400" b="1">
                <a:latin typeface="Wingdings" panose="05000000000000000000" charset="0"/>
              </a:rPr>
              <a:t>q </a:t>
            </a:r>
            <a:r>
              <a:rPr lang="zh-CN" sz="1400" b="1">
                <a:ea typeface="宋体" panose="02010600030101010101" pitchFamily="2" charset="-122"/>
              </a:rPr>
              <a:t>数字透视（</a:t>
            </a:r>
            <a:r>
              <a:rPr lang="en-US" sz="1400" b="1">
                <a:latin typeface="宋体" panose="02010600030101010101" pitchFamily="2" charset="-122"/>
              </a:rPr>
              <a:t>Numeric facet</a:t>
            </a:r>
            <a:r>
              <a:rPr lang="zh-CN" sz="1400" b="1">
                <a:ea typeface="宋体" panose="02010600030101010101" pitchFamily="2" charset="-122"/>
              </a:rPr>
              <a:t>）：用于查看一列数据值的分布范围；</a:t>
            </a:r>
            <a:endParaRPr lang="en-US" sz="1400" b="1">
              <a:latin typeface="Wingdings" panose="05000000000000000000" charset="0"/>
            </a:endParaRPr>
          </a:p>
          <a:p>
            <a:pPr marL="266700" indent="0" fontAlgn="auto">
              <a:lnSpc>
                <a:spcPct val="150000"/>
              </a:lnSpc>
            </a:pPr>
            <a:r>
              <a:rPr lang="en-US" sz="1400" b="1">
                <a:latin typeface="Wingdings" panose="05000000000000000000" charset="0"/>
              </a:rPr>
              <a:t>q </a:t>
            </a:r>
            <a:r>
              <a:rPr lang="zh-CN" sz="1400" b="1">
                <a:ea typeface="宋体" panose="02010600030101010101" pitchFamily="2" charset="-122"/>
              </a:rPr>
              <a:t>时间线透视（</a:t>
            </a:r>
            <a:r>
              <a:rPr lang="en-US" sz="1400" b="1">
                <a:latin typeface="宋体" panose="02010600030101010101" pitchFamily="2" charset="-122"/>
              </a:rPr>
              <a:t>Timeline facet</a:t>
            </a:r>
            <a:r>
              <a:rPr lang="zh-CN" sz="1400" b="1">
                <a:ea typeface="宋体" panose="02010600030101010101" pitchFamily="2" charset="-122"/>
              </a:rPr>
              <a:t>）：使用时间轴来查看列内容的分布情况；</a:t>
            </a:r>
            <a:endParaRPr lang="en-US" sz="1400" b="1">
              <a:latin typeface="Wingdings" panose="05000000000000000000" charset="0"/>
            </a:endParaRPr>
          </a:p>
          <a:p>
            <a:pPr marL="266700" indent="0" fontAlgn="auto">
              <a:lnSpc>
                <a:spcPct val="150000"/>
              </a:lnSpc>
            </a:pPr>
            <a:r>
              <a:rPr lang="en-US" sz="1400" b="1">
                <a:latin typeface="Wingdings" panose="05000000000000000000" charset="0"/>
              </a:rPr>
              <a:t>q </a:t>
            </a:r>
            <a:r>
              <a:rPr lang="zh-CN" sz="1400" b="1">
                <a:ea typeface="宋体" panose="02010600030101010101" pitchFamily="2" charset="-122"/>
              </a:rPr>
              <a:t>散点图透视（</a:t>
            </a:r>
            <a:r>
              <a:rPr lang="en-US" sz="1400" b="1">
                <a:latin typeface="宋体" panose="02010600030101010101" pitchFamily="2" charset="-122"/>
              </a:rPr>
              <a:t>Scatterplot facet</a:t>
            </a:r>
            <a:r>
              <a:rPr lang="zh-CN" sz="1400" b="1">
                <a:ea typeface="宋体" panose="02010600030101010101" pitchFamily="2" charset="-122"/>
              </a:rPr>
              <a:t>）：用于数据列之间数值的相关性分析。</a:t>
            </a:r>
            <a:endParaRPr lang="zh-CN" altLang="en-US" sz="1400" b="1"/>
          </a:p>
        </p:txBody>
      </p:sp>
      <p:pic>
        <p:nvPicPr>
          <p:cNvPr id="16" name="图片 511" descr="说明: refine-facets"/>
          <p:cNvPicPr>
            <a:picLocks noChangeAspect="1"/>
          </p:cNvPicPr>
          <p:nvPr/>
        </p:nvPicPr>
        <p:blipFill>
          <a:blip r:embed="rId1"/>
          <a:stretch>
            <a:fillRect/>
          </a:stretch>
        </p:blipFill>
        <p:spPr>
          <a:xfrm>
            <a:off x="5103495" y="2226310"/>
            <a:ext cx="2888615" cy="2404745"/>
          </a:xfrm>
          <a:prstGeom prst="rect">
            <a:avLst/>
          </a:prstGeom>
          <a:noFill/>
          <a:ln w="9525">
            <a:noFill/>
          </a:ln>
        </p:spPr>
      </p:pic>
      <p:sp>
        <p:nvSpPr>
          <p:cNvPr id="102" name="文本框 101"/>
          <p:cNvSpPr txBox="1"/>
          <p:nvPr/>
        </p:nvSpPr>
        <p:spPr>
          <a:xfrm>
            <a:off x="4064000" y="4553585"/>
            <a:ext cx="5080000" cy="460375"/>
          </a:xfrm>
          <a:prstGeom prst="rect">
            <a:avLst/>
          </a:prstGeom>
          <a:noFill/>
          <a:ln w="9525">
            <a:noFill/>
          </a:ln>
        </p:spPr>
        <p:txBody>
          <a:bodyPr>
            <a:spAutoFit/>
          </a:bodyPr>
          <a:lstStyle/>
          <a:p>
            <a:pPr indent="0" algn="ctr"/>
            <a:r>
              <a:rPr lang="en-US" sz="1200" b="0">
                <a:latin typeface="+mn-ea"/>
                <a:cs typeface="+mn-ea"/>
              </a:rPr>
              <a:t> </a:t>
            </a:r>
            <a:endParaRPr lang="zh-CN" sz="1200" b="0">
              <a:latin typeface="+mn-ea"/>
              <a:cs typeface="+mn-ea"/>
            </a:endParaRPr>
          </a:p>
          <a:p>
            <a:pPr indent="0" algn="ctr"/>
            <a:r>
              <a:rPr lang="zh-CN" sz="1200" b="0">
                <a:latin typeface="+mn-ea"/>
                <a:cs typeface="+mn-ea"/>
              </a:rPr>
              <a:t>图</a:t>
            </a:r>
            <a:r>
              <a:rPr lang="en-US" sz="1200" b="0">
                <a:latin typeface="+mn-ea"/>
                <a:cs typeface="+mn-ea"/>
              </a:rPr>
              <a:t>4-61  Facet</a:t>
            </a:r>
            <a:r>
              <a:rPr lang="zh-CN" sz="1200" b="0">
                <a:latin typeface="+mn-ea"/>
                <a:cs typeface="+mn-ea"/>
              </a:rPr>
              <a:t>操作选项</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p:cNvSpPr txBox="1"/>
          <p:nvPr/>
        </p:nvSpPr>
        <p:spPr>
          <a:xfrm>
            <a:off x="318135" y="716280"/>
            <a:ext cx="5080000" cy="506730"/>
          </a:xfrm>
          <a:prstGeom prst="rect">
            <a:avLst/>
          </a:prstGeom>
          <a:noFill/>
          <a:ln w="9525">
            <a:noFill/>
          </a:ln>
        </p:spPr>
        <p:txBody>
          <a:bodyPr>
            <a:spAutoFit/>
          </a:bodyPr>
          <a:lstStyle/>
          <a:p>
            <a:pPr indent="266700" fontAlgn="auto">
              <a:lnSpc>
                <a:spcPct val="150000"/>
              </a:lnSpc>
            </a:pPr>
            <a:r>
              <a:rPr lang="en-US" b="0">
                <a:latin typeface="+mn-ea"/>
                <a:cs typeface="+mn-ea"/>
              </a:rPr>
              <a:t>3</a:t>
            </a:r>
            <a:r>
              <a:rPr lang="zh-CN" b="0">
                <a:latin typeface="+mn-ea"/>
                <a:cs typeface="+mn-ea"/>
              </a:rPr>
              <a:t>．聚类（</a:t>
            </a:r>
            <a:r>
              <a:rPr lang="en-US" b="0">
                <a:latin typeface="+mn-ea"/>
                <a:cs typeface="+mn-ea"/>
              </a:rPr>
              <a:t>Cluster</a:t>
            </a:r>
            <a:r>
              <a:rPr lang="zh-CN" b="0">
                <a:latin typeface="+mn-ea"/>
                <a:cs typeface="+mn-ea"/>
              </a:rPr>
              <a:t>）操作</a:t>
            </a:r>
            <a:endParaRPr lang="zh-CN" altLang="en-US">
              <a:latin typeface="+mn-ea"/>
              <a:cs typeface="+mn-ea"/>
            </a:endParaRPr>
          </a:p>
        </p:txBody>
      </p:sp>
      <p:sp>
        <p:nvSpPr>
          <p:cNvPr id="102" name="文本框 101"/>
          <p:cNvSpPr txBox="1"/>
          <p:nvPr/>
        </p:nvSpPr>
        <p:spPr>
          <a:xfrm>
            <a:off x="442595" y="1223010"/>
            <a:ext cx="8634730" cy="2676525"/>
          </a:xfrm>
          <a:prstGeom prst="rect">
            <a:avLst/>
          </a:prstGeom>
          <a:noFill/>
          <a:ln w="9525">
            <a:noFill/>
          </a:ln>
        </p:spPr>
        <p:txBody>
          <a:bodyPr wrap="square">
            <a:spAutoFit/>
          </a:bodyPr>
          <a:lstStyle/>
          <a:p>
            <a:pPr indent="271780"/>
            <a:r>
              <a:rPr lang="zh-CN" sz="1400" b="0">
                <a:latin typeface="+mn-ea"/>
                <a:cs typeface="+mn-ea"/>
              </a:rPr>
              <a:t>在</a:t>
            </a:r>
            <a:r>
              <a:rPr lang="en-US" sz="1400" b="0">
                <a:latin typeface="+mn-ea"/>
                <a:cs typeface="+mn-ea"/>
              </a:rPr>
              <a:t>OpenRefine</a:t>
            </a:r>
            <a:r>
              <a:rPr lang="zh-CN" sz="1400" b="0">
                <a:latin typeface="+mn-ea"/>
                <a:cs typeface="+mn-ea"/>
              </a:rPr>
              <a:t>中通过对数据集中相似的值进行聚类分析，便于找出一些如拼写有微小错误的“脏”数据。</a:t>
            </a:r>
            <a:r>
              <a:rPr lang="en-US" sz="1400" b="0">
                <a:latin typeface="+mn-ea"/>
                <a:cs typeface="+mn-ea"/>
              </a:rPr>
              <a:t>OpenRefine</a:t>
            </a:r>
            <a:r>
              <a:rPr lang="zh-CN" sz="1400" b="0">
                <a:latin typeface="+mn-ea"/>
                <a:cs typeface="+mn-ea"/>
              </a:rPr>
              <a:t>提供两种不同的聚类模式，即</a:t>
            </a:r>
            <a:r>
              <a:rPr lang="en-US" sz="1400" b="0">
                <a:latin typeface="+mn-ea"/>
                <a:cs typeface="+mn-ea"/>
              </a:rPr>
              <a:t>key collision</a:t>
            </a:r>
            <a:r>
              <a:rPr lang="zh-CN" sz="1400" b="0">
                <a:latin typeface="+mn-ea"/>
                <a:cs typeface="+mn-ea"/>
              </a:rPr>
              <a:t>和</a:t>
            </a:r>
            <a:r>
              <a:rPr lang="en-US" sz="1400" b="0">
                <a:latin typeface="+mn-ea"/>
                <a:cs typeface="+mn-ea"/>
              </a:rPr>
              <a:t>nearest neighbor</a:t>
            </a:r>
            <a:r>
              <a:rPr lang="zh-CN" sz="1400" b="0">
                <a:latin typeface="+mn-ea"/>
                <a:cs typeface="+mn-ea"/>
              </a:rPr>
              <a:t>，这两种模式的原理不同。对于</a:t>
            </a:r>
            <a:r>
              <a:rPr lang="en-US" sz="1400" b="0">
                <a:latin typeface="+mn-ea"/>
                <a:cs typeface="+mn-ea"/>
              </a:rPr>
              <a:t>key collision</a:t>
            </a:r>
            <a:r>
              <a:rPr lang="zh-CN" sz="1400" b="0">
                <a:latin typeface="+mn-ea"/>
                <a:cs typeface="+mn-ea"/>
              </a:rPr>
              <a:t>，使用键函数来影射某个键值，相同的聚类有相同的键值。比如，如果有一个移除空格功能的键函数，那么“</a:t>
            </a:r>
            <a:r>
              <a:rPr lang="en-US" sz="1400" b="0">
                <a:latin typeface="+mn-ea"/>
                <a:cs typeface="+mn-ea"/>
              </a:rPr>
              <a:t>A B C</a:t>
            </a:r>
            <a:r>
              <a:rPr lang="zh-CN" sz="1400" b="0">
                <a:latin typeface="+mn-ea"/>
                <a:cs typeface="+mn-ea"/>
              </a:rPr>
              <a:t>和</a:t>
            </a:r>
            <a:r>
              <a:rPr lang="en-US" sz="1400" b="0">
                <a:latin typeface="+mn-ea"/>
                <a:cs typeface="+mn-ea"/>
              </a:rPr>
              <a:t>AB C”“ABC</a:t>
            </a:r>
            <a:r>
              <a:rPr lang="zh-CN" sz="1400" b="0">
                <a:latin typeface="+mn-ea"/>
                <a:cs typeface="+mn-ea"/>
              </a:rPr>
              <a:t>”就会有相同的键值：</a:t>
            </a:r>
            <a:r>
              <a:rPr lang="en-US" sz="1400" b="0">
                <a:latin typeface="+mn-ea"/>
                <a:cs typeface="+mn-ea"/>
              </a:rPr>
              <a:t>ABC</a:t>
            </a:r>
            <a:r>
              <a:rPr lang="zh-CN" sz="1400" b="0">
                <a:latin typeface="+mn-ea"/>
                <a:cs typeface="+mn-ea"/>
              </a:rPr>
              <a:t>。事实上，键函数在构建上更加复杂和高效。</a:t>
            </a:r>
            <a:endParaRPr lang="zh-CN" sz="1400" b="0">
              <a:latin typeface="+mn-ea"/>
              <a:cs typeface="+mn-ea"/>
            </a:endParaRPr>
          </a:p>
          <a:p>
            <a:pPr indent="271780"/>
            <a:r>
              <a:rPr lang="zh-CN" sz="1400" b="0">
                <a:latin typeface="+mn-ea"/>
                <a:cs typeface="+mn-ea"/>
              </a:rPr>
              <a:t>     而</a:t>
            </a:r>
            <a:r>
              <a:rPr lang="en-US" sz="1400" b="0">
                <a:latin typeface="+mn-ea"/>
                <a:cs typeface="+mn-ea"/>
              </a:rPr>
              <a:t>nearest neighbor</a:t>
            </a:r>
            <a:r>
              <a:rPr lang="zh-CN" sz="1400" b="0">
                <a:latin typeface="+mn-ea"/>
                <a:cs typeface="+mn-ea"/>
              </a:rPr>
              <a:t>使用的技术是，值与值之间使用</a:t>
            </a:r>
            <a:r>
              <a:rPr lang="en-US" sz="1400" b="0">
                <a:latin typeface="+mn-ea"/>
                <a:cs typeface="+mn-ea"/>
              </a:rPr>
              <a:t>distance function</a:t>
            </a:r>
            <a:r>
              <a:rPr lang="zh-CN" sz="1400" b="0">
                <a:latin typeface="+mn-ea"/>
                <a:cs typeface="+mn-ea"/>
              </a:rPr>
              <a:t>来衡量。比如，如果将每一次修改称为一个变化，那么</a:t>
            </a:r>
            <a:r>
              <a:rPr lang="en-US" sz="1400" b="0">
                <a:latin typeface="+mn-ea"/>
                <a:cs typeface="+mn-ea"/>
              </a:rPr>
              <a:t>Boot</a:t>
            </a:r>
            <a:r>
              <a:rPr lang="zh-CN" sz="1400" b="0">
                <a:latin typeface="+mn-ea"/>
                <a:cs typeface="+mn-ea"/>
              </a:rPr>
              <a:t>和</a:t>
            </a:r>
            <a:r>
              <a:rPr lang="en-US" sz="1400" b="0">
                <a:latin typeface="+mn-ea"/>
                <a:cs typeface="+mn-ea"/>
              </a:rPr>
              <a:t>Bots</a:t>
            </a:r>
            <a:r>
              <a:rPr lang="zh-CN" sz="1400" b="0">
                <a:latin typeface="+mn-ea"/>
                <a:cs typeface="+mn-ea"/>
              </a:rPr>
              <a:t>的变化数是</a:t>
            </a:r>
            <a:r>
              <a:rPr lang="en-US" sz="1400" b="0">
                <a:latin typeface="+mn-ea"/>
                <a:cs typeface="+mn-ea"/>
              </a:rPr>
              <a:t>2</a:t>
            </a:r>
            <a:r>
              <a:rPr lang="zh-CN" sz="1400" b="0">
                <a:latin typeface="+mn-ea"/>
                <a:cs typeface="+mn-ea"/>
              </a:rPr>
              <a:t>：一次增加和一次修改。对于</a:t>
            </a:r>
            <a:r>
              <a:rPr lang="en-US" sz="1400" b="0">
                <a:latin typeface="+mn-ea"/>
                <a:cs typeface="+mn-ea"/>
              </a:rPr>
              <a:t>OpenRefine</a:t>
            </a:r>
            <a:r>
              <a:rPr lang="zh-CN" sz="1400" b="0">
                <a:latin typeface="+mn-ea"/>
                <a:cs typeface="+mn-ea"/>
              </a:rPr>
              <a:t>来说，其使用的</a:t>
            </a:r>
            <a:r>
              <a:rPr lang="en-US" sz="1400" b="0">
                <a:latin typeface="+mn-ea"/>
                <a:cs typeface="+mn-ea"/>
              </a:rPr>
              <a:t>distance function</a:t>
            </a:r>
            <a:r>
              <a:rPr lang="zh-CN" sz="1400" b="0">
                <a:latin typeface="+mn-ea"/>
                <a:cs typeface="+mn-ea"/>
              </a:rPr>
              <a:t>称为</a:t>
            </a:r>
            <a:r>
              <a:rPr lang="en-US" sz="1400" b="0">
                <a:latin typeface="+mn-ea"/>
                <a:cs typeface="+mn-ea"/>
              </a:rPr>
              <a:t>levenshtein</a:t>
            </a:r>
            <a:r>
              <a:rPr lang="zh-CN" sz="1400" b="0">
                <a:latin typeface="+mn-ea"/>
                <a:cs typeface="+mn-ea"/>
              </a:rPr>
              <a:t>。</a:t>
            </a:r>
            <a:endParaRPr lang="zh-CN" sz="1400" b="0">
              <a:latin typeface="+mn-ea"/>
              <a:cs typeface="+mn-ea"/>
            </a:endParaRPr>
          </a:p>
          <a:p>
            <a:pPr indent="271780"/>
            <a:r>
              <a:rPr lang="zh-CN" sz="1400" b="0">
                <a:latin typeface="+mn-ea"/>
                <a:cs typeface="+mn-ea"/>
              </a:rPr>
              <a:t>     在实际应用中，很难确定究竟哪种模式和方法组合最好。因此，最好的方法是尝试不同的组合，每次都需要小心地确认聚类项是否真的可以合并。</a:t>
            </a:r>
            <a:r>
              <a:rPr lang="en-US" sz="1400" b="0">
                <a:latin typeface="+mn-ea"/>
                <a:cs typeface="+mn-ea"/>
              </a:rPr>
              <a:t>OpenRefine</a:t>
            </a:r>
            <a:r>
              <a:rPr lang="zh-CN" sz="1400" b="0">
                <a:latin typeface="+mn-ea"/>
                <a:cs typeface="+mn-ea"/>
              </a:rPr>
              <a:t>能够帮助我们进行有效组合：比如，先尝试</a:t>
            </a:r>
            <a:r>
              <a:rPr lang="en-US" sz="1400" b="0">
                <a:latin typeface="+mn-ea"/>
                <a:cs typeface="+mn-ea"/>
              </a:rPr>
              <a:t>key collision</a:t>
            </a:r>
            <a:r>
              <a:rPr lang="zh-CN" sz="1400" b="0">
                <a:latin typeface="+mn-ea"/>
                <a:cs typeface="+mn-ea"/>
              </a:rPr>
              <a:t>，然后尝试</a:t>
            </a:r>
            <a:r>
              <a:rPr lang="en-US" sz="1400" b="0">
                <a:latin typeface="+mn-ea"/>
                <a:cs typeface="+mn-ea"/>
              </a:rPr>
              <a:t>nearest neighbor</a:t>
            </a:r>
            <a:r>
              <a:rPr lang="zh-CN" sz="1400" b="0">
                <a:latin typeface="+mn-ea"/>
                <a:cs typeface="+mn-ea"/>
              </a:rPr>
              <a:t>。</a:t>
            </a:r>
            <a:endParaRPr lang="zh-CN" sz="1400" b="0">
              <a:latin typeface="+mn-ea"/>
              <a:cs typeface="+mn-ea"/>
            </a:endParaRPr>
          </a:p>
          <a:p>
            <a:pPr indent="271780"/>
            <a:r>
              <a:rPr lang="zh-CN" sz="1400" b="0">
                <a:latin typeface="+mn-ea"/>
                <a:cs typeface="+mn-ea"/>
              </a:rPr>
              <a:t>可以通过单击待操作列名的下拉菜单，选择</a:t>
            </a:r>
            <a:r>
              <a:rPr lang="en-US" sz="1400" b="0">
                <a:latin typeface="+mn-ea"/>
                <a:cs typeface="+mn-ea"/>
              </a:rPr>
              <a:t>Edit cells→Cluster and edit</a:t>
            </a:r>
            <a:r>
              <a:rPr lang="zh-CN" sz="1400" b="0">
                <a:latin typeface="+mn-ea"/>
                <a:cs typeface="+mn-ea"/>
              </a:rPr>
              <a:t>命令，如图</a:t>
            </a:r>
            <a:r>
              <a:rPr lang="en-US" sz="1400" b="0">
                <a:latin typeface="+mn-ea"/>
                <a:cs typeface="+mn-ea"/>
              </a:rPr>
              <a:t>4-62</a:t>
            </a:r>
            <a:r>
              <a:rPr lang="zh-CN" sz="1400" b="0">
                <a:latin typeface="+mn-ea"/>
                <a:cs typeface="+mn-ea"/>
              </a:rPr>
              <a:t>所示。</a:t>
            </a:r>
            <a:endParaRPr lang="zh-CN" altLang="en-US" sz="1400">
              <a:latin typeface="+mn-ea"/>
              <a:cs typeface="+mn-ea"/>
            </a:endParaRPr>
          </a:p>
        </p:txBody>
      </p:sp>
      <p:pic>
        <p:nvPicPr>
          <p:cNvPr id="14" name="图片 13"/>
          <p:cNvPicPr/>
          <p:nvPr/>
        </p:nvPicPr>
        <p:blipFill>
          <a:blip r:embed="rId1"/>
          <a:stretch>
            <a:fillRect/>
          </a:stretch>
        </p:blipFill>
        <p:spPr>
          <a:xfrm>
            <a:off x="2042795" y="3899535"/>
            <a:ext cx="3742690" cy="1916430"/>
          </a:xfrm>
          <a:prstGeom prst="rect">
            <a:avLst/>
          </a:prstGeom>
          <a:noFill/>
          <a:ln w="9525">
            <a:noFill/>
          </a:ln>
        </p:spPr>
      </p:pic>
      <p:sp>
        <p:nvSpPr>
          <p:cNvPr id="103" name="文本框 102"/>
          <p:cNvSpPr txBox="1"/>
          <p:nvPr/>
        </p:nvSpPr>
        <p:spPr>
          <a:xfrm>
            <a:off x="1492250" y="5685790"/>
            <a:ext cx="5080000" cy="437515"/>
          </a:xfrm>
          <a:prstGeom prst="rect">
            <a:avLst/>
          </a:prstGeom>
          <a:noFill/>
          <a:ln w="9525">
            <a:noFill/>
          </a:ln>
        </p:spPr>
        <p:txBody>
          <a:bodyPr>
            <a:spAutoFit/>
          </a:bodyPr>
          <a:lstStyle/>
          <a:p>
            <a:pPr indent="0" algn="ctr"/>
            <a:r>
              <a:rPr lang="en-US" sz="1050" b="0">
                <a:latin typeface="Times New Roman" panose="02020603050405020304" charset="0"/>
              </a:rPr>
              <a:t> </a:t>
            </a:r>
            <a:endParaRPr lang="zh-CN" sz="900" b="0">
              <a:latin typeface="Arial" panose="020B0604020202020204" pitchFamily="34" charset="0"/>
              <a:ea typeface="黑体" panose="02010609060101010101" charset="-122"/>
            </a:endParaRPr>
          </a:p>
          <a:p>
            <a:pPr indent="0" algn="ctr"/>
            <a:r>
              <a:rPr lang="zh-CN" sz="1200" b="0">
                <a:latin typeface="+mn-ea"/>
                <a:cs typeface="+mn-ea"/>
              </a:rPr>
              <a:t>图</a:t>
            </a:r>
            <a:r>
              <a:rPr lang="en-US" sz="1200" b="0">
                <a:latin typeface="+mn-ea"/>
                <a:cs typeface="+mn-ea"/>
              </a:rPr>
              <a:t>4-62  </a:t>
            </a:r>
            <a:r>
              <a:rPr lang="zh-CN" sz="1200" b="0">
                <a:latin typeface="+mn-ea"/>
                <a:cs typeface="+mn-ea"/>
              </a:rPr>
              <a:t>选择聚类操作</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文本框 102"/>
          <p:cNvSpPr txBox="1"/>
          <p:nvPr/>
        </p:nvSpPr>
        <p:spPr>
          <a:xfrm>
            <a:off x="442595" y="988060"/>
            <a:ext cx="5080000" cy="398780"/>
          </a:xfrm>
          <a:prstGeom prst="rect">
            <a:avLst/>
          </a:prstGeom>
          <a:noFill/>
          <a:ln w="9525">
            <a:noFill/>
          </a:ln>
        </p:spPr>
        <p:txBody>
          <a:bodyPr>
            <a:spAutoFit/>
          </a:bodyPr>
          <a:lstStyle/>
          <a:p>
            <a:pPr indent="0"/>
            <a:r>
              <a:rPr lang="en-US" sz="2000" b="0">
                <a:latin typeface="+mn-ea"/>
                <a:cs typeface="+mn-ea"/>
              </a:rPr>
              <a:t>4.3.3  OpenRefine</a:t>
            </a:r>
            <a:r>
              <a:rPr lang="zh-CN" sz="2000" b="0">
                <a:latin typeface="+mn-ea"/>
                <a:cs typeface="+mn-ea"/>
              </a:rPr>
              <a:t>数据清洗实例操作</a:t>
            </a:r>
            <a:endParaRPr lang="zh-CN" altLang="en-US" sz="2000">
              <a:latin typeface="+mn-ea"/>
              <a:cs typeface="+mn-ea"/>
            </a:endParaRPr>
          </a:p>
        </p:txBody>
      </p:sp>
      <p:sp>
        <p:nvSpPr>
          <p:cNvPr id="14" name="文本框 13"/>
          <p:cNvSpPr txBox="1"/>
          <p:nvPr/>
        </p:nvSpPr>
        <p:spPr>
          <a:xfrm>
            <a:off x="442595" y="1537335"/>
            <a:ext cx="5080000" cy="337185"/>
          </a:xfrm>
          <a:prstGeom prst="rect">
            <a:avLst/>
          </a:prstGeom>
          <a:noFill/>
          <a:ln w="9525">
            <a:noFill/>
          </a:ln>
        </p:spPr>
        <p:txBody>
          <a:bodyPr>
            <a:spAutoFit/>
          </a:bodyPr>
          <a:lstStyle/>
          <a:p>
            <a:pPr indent="266700"/>
            <a:r>
              <a:rPr lang="en-US" sz="1600" b="0">
                <a:latin typeface="+mn-ea"/>
                <a:cs typeface="+mn-ea"/>
              </a:rPr>
              <a:t>1</a:t>
            </a:r>
            <a:r>
              <a:rPr lang="zh-CN" sz="1600" b="0">
                <a:latin typeface="+mn-ea"/>
                <a:cs typeface="+mn-ea"/>
              </a:rPr>
              <a:t>．更清晰地显示数据</a:t>
            </a:r>
            <a:endParaRPr lang="zh-CN" altLang="en-US" sz="1600">
              <a:latin typeface="+mn-ea"/>
              <a:cs typeface="+mn-ea"/>
            </a:endParaRPr>
          </a:p>
        </p:txBody>
      </p:sp>
      <p:sp>
        <p:nvSpPr>
          <p:cNvPr id="15" name="文本框 14"/>
          <p:cNvSpPr txBox="1"/>
          <p:nvPr/>
        </p:nvSpPr>
        <p:spPr>
          <a:xfrm>
            <a:off x="629920" y="1874520"/>
            <a:ext cx="5080000" cy="2030095"/>
          </a:xfrm>
          <a:prstGeom prst="rect">
            <a:avLst/>
          </a:prstGeom>
          <a:noFill/>
          <a:ln w="9525">
            <a:noFill/>
          </a:ln>
        </p:spPr>
        <p:txBody>
          <a:bodyPr>
            <a:spAutoFit/>
          </a:bodyPr>
          <a:lstStyle/>
          <a:p>
            <a:pPr indent="281940"/>
            <a:r>
              <a:rPr lang="en-US" sz="1400" b="0">
                <a:latin typeface="+mn-ea"/>
                <a:cs typeface="+mn-ea"/>
              </a:rPr>
              <a:t>Text facet</a:t>
            </a:r>
            <a:r>
              <a:rPr lang="zh-CN" sz="1400" b="0">
                <a:latin typeface="+mn-ea"/>
                <a:cs typeface="+mn-ea"/>
              </a:rPr>
              <a:t>（文本透视）是</a:t>
            </a:r>
            <a:r>
              <a:rPr lang="en-US" sz="1400" b="0">
                <a:latin typeface="+mn-ea"/>
                <a:cs typeface="+mn-ea"/>
              </a:rPr>
              <a:t>OpenRefine</a:t>
            </a:r>
            <a:r>
              <a:rPr lang="zh-CN" sz="1400" b="0">
                <a:latin typeface="+mn-ea"/>
                <a:cs typeface="+mn-ea"/>
              </a:rPr>
              <a:t>的核心功能之一，在招聘信息数据集中包含的城市或者国家等名称的列，若想大致了解这个字段都有哪些值和这些值的统计次数有多少，那么就可以使用文本透视功能。在</a:t>
            </a:r>
            <a:r>
              <a:rPr lang="en-US" sz="1400" b="0">
                <a:latin typeface="+mn-ea"/>
                <a:cs typeface="+mn-ea"/>
              </a:rPr>
              <a:t>Categories</a:t>
            </a:r>
            <a:r>
              <a:rPr lang="zh-CN" sz="1400" b="0">
                <a:latin typeface="+mn-ea"/>
                <a:cs typeface="+mn-ea"/>
              </a:rPr>
              <a:t>列菜单中选择</a:t>
            </a:r>
            <a:r>
              <a:rPr lang="en-US" sz="1400" b="0">
                <a:latin typeface="+mn-ea"/>
                <a:cs typeface="+mn-ea"/>
              </a:rPr>
              <a:t>Facet→Text facet</a:t>
            </a:r>
            <a:r>
              <a:rPr lang="zh-CN" sz="1400" b="0">
                <a:latin typeface="+mn-ea"/>
                <a:cs typeface="+mn-ea"/>
              </a:rPr>
              <a:t>命令，结果会出现在屏幕左侧的</a:t>
            </a:r>
            <a:r>
              <a:rPr lang="en-US" sz="1400" b="0">
                <a:latin typeface="+mn-ea"/>
                <a:cs typeface="+mn-ea"/>
              </a:rPr>
              <a:t>Facet/Filter </a:t>
            </a:r>
            <a:r>
              <a:rPr lang="zh-CN" sz="1400" b="0">
                <a:latin typeface="+mn-ea"/>
                <a:cs typeface="+mn-ea"/>
              </a:rPr>
              <a:t>页中，如图</a:t>
            </a:r>
            <a:r>
              <a:rPr lang="en-US" sz="1400" b="0">
                <a:latin typeface="+mn-ea"/>
                <a:cs typeface="+mn-ea"/>
              </a:rPr>
              <a:t>4-66</a:t>
            </a:r>
            <a:r>
              <a:rPr lang="zh-CN" sz="1400" b="0">
                <a:latin typeface="+mn-ea"/>
                <a:cs typeface="+mn-ea"/>
              </a:rPr>
              <a:t>所示。</a:t>
            </a:r>
            <a:endParaRPr lang="zh-CN" sz="1400" b="0">
              <a:latin typeface="+mn-ea"/>
              <a:cs typeface="+mn-ea"/>
            </a:endParaRPr>
          </a:p>
          <a:p>
            <a:pPr indent="281940"/>
            <a:r>
              <a:rPr lang="zh-CN" sz="1400" b="0">
                <a:latin typeface="+mn-ea"/>
                <a:cs typeface="+mn-ea"/>
              </a:rPr>
              <a:t>现在就可以在屏幕左侧的</a:t>
            </a:r>
            <a:r>
              <a:rPr lang="en-US" sz="1400" b="0">
                <a:latin typeface="+mn-ea"/>
                <a:cs typeface="+mn-ea"/>
              </a:rPr>
              <a:t>Facet/Filter</a:t>
            </a:r>
            <a:r>
              <a:rPr lang="zh-CN" sz="1400" b="0">
                <a:latin typeface="+mn-ea"/>
                <a:cs typeface="+mn-ea"/>
              </a:rPr>
              <a:t>页面中清楚地看到各个公司福利的归类，在每组的右下角还显示了这些数据的行数，如图</a:t>
            </a:r>
            <a:r>
              <a:rPr lang="en-US" sz="1400" b="0">
                <a:latin typeface="+mn-ea"/>
                <a:cs typeface="+mn-ea"/>
              </a:rPr>
              <a:t>4-67</a:t>
            </a:r>
            <a:r>
              <a:rPr lang="zh-CN" sz="1400" b="0">
                <a:latin typeface="+mn-ea"/>
                <a:cs typeface="+mn-ea"/>
              </a:rPr>
              <a:t>所示。</a:t>
            </a:r>
            <a:endParaRPr lang="zh-CN" altLang="en-US" sz="1400">
              <a:latin typeface="+mn-ea"/>
              <a:cs typeface="+mn-ea"/>
            </a:endParaRPr>
          </a:p>
        </p:txBody>
      </p:sp>
      <p:pic>
        <p:nvPicPr>
          <p:cNvPr id="16" name="图片 15"/>
          <p:cNvPicPr/>
          <p:nvPr/>
        </p:nvPicPr>
        <p:blipFill>
          <a:blip r:embed="rId1"/>
          <a:stretch>
            <a:fillRect/>
          </a:stretch>
        </p:blipFill>
        <p:spPr>
          <a:xfrm>
            <a:off x="1929130" y="3710305"/>
            <a:ext cx="3173730" cy="1877060"/>
          </a:xfrm>
          <a:prstGeom prst="rect">
            <a:avLst/>
          </a:prstGeom>
          <a:noFill/>
          <a:ln w="9525">
            <a:noFill/>
          </a:ln>
        </p:spPr>
      </p:pic>
      <p:sp>
        <p:nvSpPr>
          <p:cNvPr id="104" name="文本框 103"/>
          <p:cNvSpPr txBox="1"/>
          <p:nvPr/>
        </p:nvSpPr>
        <p:spPr>
          <a:xfrm>
            <a:off x="2867025" y="3840480"/>
            <a:ext cx="5080000" cy="414020"/>
          </a:xfrm>
          <a:prstGeom prst="rect">
            <a:avLst/>
          </a:prstGeom>
          <a:noFill/>
          <a:ln w="9525">
            <a:noFill/>
          </a:ln>
        </p:spPr>
        <p:txBody>
          <a:bodyPr>
            <a:spAutoFit/>
          </a:bodyPr>
          <a:lstStyle/>
          <a:p>
            <a:pPr indent="0" algn="ctr"/>
            <a:endParaRPr lang="en-US" sz="1050" b="0">
              <a:latin typeface="宋体" panose="02010600030101010101" pitchFamily="2" charset="-122"/>
            </a:endParaRPr>
          </a:p>
          <a:p>
            <a:pPr indent="0" algn="ctr"/>
            <a:r>
              <a:rPr lang="en-US" sz="1050" b="0">
                <a:latin typeface="宋体" panose="02010600030101010101" pitchFamily="2" charset="-122"/>
              </a:rPr>
              <a:t>  </a:t>
            </a:r>
            <a:endParaRPr lang="zh-CN" altLang="en-US"/>
          </a:p>
        </p:txBody>
      </p:sp>
      <p:pic>
        <p:nvPicPr>
          <p:cNvPr id="17" name="图片 16"/>
          <p:cNvPicPr/>
          <p:nvPr/>
        </p:nvPicPr>
        <p:blipFill>
          <a:blip r:embed="rId2"/>
          <a:stretch>
            <a:fillRect/>
          </a:stretch>
        </p:blipFill>
        <p:spPr>
          <a:xfrm>
            <a:off x="5709920" y="1874520"/>
            <a:ext cx="3434715" cy="2774950"/>
          </a:xfrm>
          <a:prstGeom prst="rect">
            <a:avLst/>
          </a:prstGeom>
          <a:noFill/>
          <a:ln w="9525">
            <a:noFill/>
          </a:ln>
        </p:spPr>
      </p:pic>
      <p:sp>
        <p:nvSpPr>
          <p:cNvPr id="105" name="文本框 104"/>
          <p:cNvSpPr txBox="1"/>
          <p:nvPr/>
        </p:nvSpPr>
        <p:spPr>
          <a:xfrm>
            <a:off x="5885180" y="4681855"/>
            <a:ext cx="5080000" cy="414020"/>
          </a:xfrm>
          <a:prstGeom prst="rect">
            <a:avLst/>
          </a:prstGeom>
          <a:noFill/>
          <a:ln w="9525">
            <a:noFill/>
          </a:ln>
        </p:spPr>
        <p:txBody>
          <a:bodyPr>
            <a:spAutoFit/>
          </a:bodyPr>
          <a:lstStyle/>
          <a:p>
            <a:pPr indent="800100"/>
            <a:endParaRPr lang="zh-CN" sz="900" b="0">
              <a:latin typeface="Arial" panose="020B0604020202020204" pitchFamily="34" charset="0"/>
              <a:ea typeface="黑体" panose="02010609060101010101" charset="-122"/>
            </a:endParaRPr>
          </a:p>
          <a:p>
            <a:pPr indent="800100"/>
            <a:r>
              <a:rPr lang="en-US" sz="1200" b="0">
                <a:latin typeface="+mn-ea"/>
                <a:cs typeface="+mn-ea"/>
              </a:rPr>
              <a:t>             </a:t>
            </a:r>
            <a:r>
              <a:rPr lang="zh-CN" sz="1200" b="0">
                <a:latin typeface="+mn-ea"/>
                <a:cs typeface="+mn-ea"/>
              </a:rPr>
              <a:t>图</a:t>
            </a:r>
            <a:r>
              <a:rPr lang="en-US" sz="1200" b="0">
                <a:latin typeface="+mn-ea"/>
                <a:cs typeface="+mn-ea"/>
              </a:rPr>
              <a:t>4-67  Facet/Filter</a:t>
            </a:r>
            <a:r>
              <a:rPr lang="zh-CN" sz="1200" b="0">
                <a:latin typeface="+mn-ea"/>
                <a:cs typeface="+mn-ea"/>
              </a:rPr>
              <a:t>页面</a:t>
            </a:r>
            <a:endParaRPr lang="zh-CN" altLang="en-US" sz="1200">
              <a:latin typeface="+mn-ea"/>
              <a:cs typeface="+mn-ea"/>
            </a:endParaRPr>
          </a:p>
        </p:txBody>
      </p:sp>
      <p:sp>
        <p:nvSpPr>
          <p:cNvPr id="20" name="文本框 19"/>
          <p:cNvSpPr txBox="1"/>
          <p:nvPr/>
        </p:nvSpPr>
        <p:spPr>
          <a:xfrm>
            <a:off x="2402205" y="5755005"/>
            <a:ext cx="1623695" cy="368300"/>
          </a:xfrm>
          <a:prstGeom prst="rect">
            <a:avLst/>
          </a:prstGeom>
          <a:noFill/>
        </p:spPr>
        <p:txBody>
          <a:bodyPr wrap="none" rtlCol="0" anchor="t">
            <a:spAutoFit/>
          </a:bodyPr>
          <a:lstStyle/>
          <a:p>
            <a:r>
              <a:rPr lang="zh-CN" sz="1200">
                <a:latin typeface="+mn-ea"/>
                <a:cs typeface="+mn-ea"/>
                <a:sym typeface="+mn-ea"/>
              </a:rPr>
              <a:t>图</a:t>
            </a:r>
            <a:r>
              <a:rPr lang="en-US" sz="1200">
                <a:latin typeface="+mn-ea"/>
                <a:cs typeface="+mn-ea"/>
                <a:sym typeface="+mn-ea"/>
              </a:rPr>
              <a:t>4-66  </a:t>
            </a:r>
            <a:r>
              <a:rPr lang="zh-CN" sz="1200">
                <a:latin typeface="+mn-ea"/>
                <a:cs typeface="+mn-ea"/>
                <a:sym typeface="+mn-ea"/>
              </a:rPr>
              <a:t>文本透视</a:t>
            </a:r>
            <a:r>
              <a:rPr lang="en-US">
                <a:latin typeface="Arial" panose="020B0604020202020204" pitchFamily="34" charset="0"/>
                <a:ea typeface="黑体" panose="02010609060101010101" charset="-122"/>
                <a:sym typeface="+mn-ea"/>
              </a:rPr>
              <a:t>    </a:t>
            </a:r>
            <a:endParaRPr lang="zh-CN"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60438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OpenRefine简介及基本操作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文本框 104"/>
          <p:cNvSpPr txBox="1"/>
          <p:nvPr/>
        </p:nvSpPr>
        <p:spPr>
          <a:xfrm>
            <a:off x="442595" y="1527810"/>
            <a:ext cx="5080000" cy="337185"/>
          </a:xfrm>
          <a:prstGeom prst="rect">
            <a:avLst/>
          </a:prstGeom>
          <a:noFill/>
          <a:ln w="9525">
            <a:noFill/>
          </a:ln>
        </p:spPr>
        <p:txBody>
          <a:bodyPr>
            <a:spAutoFit/>
          </a:bodyPr>
          <a:lstStyle/>
          <a:p>
            <a:pPr indent="266700"/>
            <a:r>
              <a:rPr lang="en-US" sz="1600" b="0">
                <a:latin typeface="+mn-ea"/>
                <a:cs typeface="+mn-ea"/>
              </a:rPr>
              <a:t>2</a:t>
            </a:r>
            <a:r>
              <a:rPr lang="zh-CN" sz="1600" b="0">
                <a:latin typeface="+mn-ea"/>
                <a:cs typeface="+mn-ea"/>
              </a:rPr>
              <a:t>．修改错误的数据</a:t>
            </a:r>
            <a:endParaRPr lang="zh-CN" altLang="en-US" sz="1600">
              <a:latin typeface="+mn-ea"/>
              <a:cs typeface="+mn-ea"/>
            </a:endParaRPr>
          </a:p>
        </p:txBody>
      </p:sp>
      <p:sp>
        <p:nvSpPr>
          <p:cNvPr id="14" name="文本框 13"/>
          <p:cNvSpPr txBox="1"/>
          <p:nvPr/>
        </p:nvSpPr>
        <p:spPr>
          <a:xfrm>
            <a:off x="433070" y="2008505"/>
            <a:ext cx="5080000" cy="337185"/>
          </a:xfrm>
          <a:prstGeom prst="rect">
            <a:avLst/>
          </a:prstGeom>
          <a:noFill/>
          <a:ln w="9525">
            <a:noFill/>
          </a:ln>
        </p:spPr>
        <p:txBody>
          <a:bodyPr>
            <a:spAutoFit/>
          </a:bodyPr>
          <a:lstStyle/>
          <a:p>
            <a:pPr indent="266700"/>
            <a:r>
              <a:rPr lang="en-US" sz="1600" b="0">
                <a:latin typeface="+mn-ea"/>
                <a:cs typeface="+mn-ea"/>
              </a:rPr>
              <a:t>3</a:t>
            </a:r>
            <a:r>
              <a:rPr lang="zh-CN" sz="1600" b="0">
                <a:latin typeface="+mn-ea"/>
                <a:cs typeface="+mn-ea"/>
              </a:rPr>
              <a:t>．根据用户使用习惯改变列表</a:t>
            </a:r>
            <a:endParaRPr lang="zh-CN" altLang="en-US" sz="1600">
              <a:latin typeface="+mn-ea"/>
              <a:cs typeface="+mn-ea"/>
            </a:endParaRPr>
          </a:p>
        </p:txBody>
      </p:sp>
      <p:sp>
        <p:nvSpPr>
          <p:cNvPr id="15" name="文本框 14"/>
          <p:cNvSpPr txBox="1"/>
          <p:nvPr/>
        </p:nvSpPr>
        <p:spPr>
          <a:xfrm>
            <a:off x="433070" y="2498090"/>
            <a:ext cx="5080000" cy="337185"/>
          </a:xfrm>
          <a:prstGeom prst="rect">
            <a:avLst/>
          </a:prstGeom>
          <a:noFill/>
          <a:ln w="9525">
            <a:noFill/>
          </a:ln>
        </p:spPr>
        <p:txBody>
          <a:bodyPr>
            <a:spAutoFit/>
          </a:bodyPr>
          <a:lstStyle/>
          <a:p>
            <a:pPr indent="266700"/>
            <a:r>
              <a:rPr lang="en-US" sz="1600" b="0">
                <a:latin typeface="+mn-ea"/>
                <a:cs typeface="+mn-ea"/>
              </a:rPr>
              <a:t>4</a:t>
            </a:r>
            <a:r>
              <a:rPr lang="zh-CN" sz="1600" b="0">
                <a:latin typeface="+mn-ea"/>
                <a:cs typeface="+mn-ea"/>
              </a:rPr>
              <a:t>．删除数据集中的重复数据</a:t>
            </a:r>
            <a:endParaRPr lang="zh-CN" altLang="en-US" sz="1600">
              <a:latin typeface="+mn-ea"/>
              <a:cs typeface="+mn-ea"/>
            </a:endParaRPr>
          </a:p>
        </p:txBody>
      </p:sp>
      <p:sp>
        <p:nvSpPr>
          <p:cNvPr id="16" name="文本框 15"/>
          <p:cNvSpPr txBox="1"/>
          <p:nvPr/>
        </p:nvSpPr>
        <p:spPr>
          <a:xfrm>
            <a:off x="433070" y="2987675"/>
            <a:ext cx="5080000" cy="337185"/>
          </a:xfrm>
          <a:prstGeom prst="rect">
            <a:avLst/>
          </a:prstGeom>
          <a:noFill/>
          <a:ln w="9525">
            <a:noFill/>
          </a:ln>
        </p:spPr>
        <p:txBody>
          <a:bodyPr>
            <a:spAutoFit/>
          </a:bodyPr>
          <a:lstStyle/>
          <a:p>
            <a:pPr indent="266700"/>
            <a:r>
              <a:rPr lang="en-US" sz="1600" b="0">
                <a:latin typeface="+mn-ea"/>
                <a:cs typeface="+mn-ea"/>
              </a:rPr>
              <a:t>5</a:t>
            </a:r>
            <a:r>
              <a:rPr lang="zh-CN" sz="1600" b="0">
                <a:latin typeface="+mn-ea"/>
                <a:cs typeface="+mn-ea"/>
              </a:rPr>
              <a:t>．撤销错误操作</a:t>
            </a:r>
            <a:endParaRPr lang="zh-CN" altLang="en-US" sz="1600">
              <a:latin typeface="+mn-ea"/>
              <a:cs typeface="+mn-ea"/>
            </a:endParaRPr>
          </a:p>
        </p:txBody>
      </p:sp>
      <p:sp>
        <p:nvSpPr>
          <p:cNvPr id="17" name="文本框 16"/>
          <p:cNvSpPr txBox="1"/>
          <p:nvPr/>
        </p:nvSpPr>
        <p:spPr>
          <a:xfrm>
            <a:off x="452120" y="1009015"/>
            <a:ext cx="2397760" cy="337185"/>
          </a:xfrm>
          <a:prstGeom prst="rect">
            <a:avLst/>
          </a:prstGeom>
          <a:noFill/>
        </p:spPr>
        <p:txBody>
          <a:bodyPr wrap="none" rtlCol="0" anchor="t">
            <a:spAutoFit/>
          </a:bodyPr>
          <a:lstStyle/>
          <a:p>
            <a:pPr indent="266700"/>
            <a:r>
              <a:rPr lang="en-US" sz="1600">
                <a:latin typeface="+mn-ea"/>
                <a:cs typeface="+mn-ea"/>
                <a:sym typeface="+mn-ea"/>
              </a:rPr>
              <a:t>1</a:t>
            </a:r>
            <a:r>
              <a:rPr lang="zh-CN" sz="1600">
                <a:latin typeface="+mn-ea"/>
                <a:cs typeface="+mn-ea"/>
                <a:sym typeface="+mn-ea"/>
              </a:rPr>
              <a:t>．更清晰地显示数据</a:t>
            </a:r>
            <a:endParaRPr lang="zh-CN" altLang="en-US" sz="16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500380" y="659130"/>
            <a:ext cx="8201660" cy="817835"/>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49198" y="1207884"/>
              <a:ext cx="2804030" cy="498493"/>
            </a:xfrm>
            <a:prstGeom prst="rect">
              <a:avLst/>
            </a:prstGeom>
            <a:noFill/>
          </p:spPr>
          <p:txBody>
            <a:bodyPr wrap="square" rtlCol="0">
              <a:spAutoFit/>
            </a:bodyPr>
            <a:lstStyle/>
            <a:p>
              <a:pPr algn="ctr"/>
              <a:r>
                <a:rPr lang="zh-CN" altLang="en-US" sz="2800" dirty="0">
                  <a:solidFill>
                    <a:schemeClr val="accent4"/>
                  </a:solidFill>
                </a:rPr>
                <a:t>第四</a:t>
              </a:r>
              <a:r>
                <a:rPr lang="zh-CN" altLang="en-US" sz="2800" dirty="0" smtClean="0">
                  <a:solidFill>
                    <a:schemeClr val="accent4"/>
                  </a:solidFill>
                </a:rPr>
                <a:t>章 常用数据清洗工具及基本操作</a:t>
              </a:r>
              <a:endParaRPr lang="zh-CN" altLang="en-US" sz="2800" dirty="0" smtClean="0">
                <a:solidFill>
                  <a:schemeClr val="accent4"/>
                </a:solidFill>
              </a:endParaRPr>
            </a:p>
          </p:txBody>
        </p:sp>
      </p:grpSp>
      <p:grpSp>
        <p:nvGrpSpPr>
          <p:cNvPr id="67" name="组合 66"/>
          <p:cNvGrpSpPr/>
          <p:nvPr/>
        </p:nvGrpSpPr>
        <p:grpSpPr>
          <a:xfrm>
            <a:off x="1663094" y="234445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728085" cy="414020"/>
            </a:xfrm>
            <a:prstGeom prst="rect">
              <a:avLst/>
            </a:prstGeom>
            <a:grpFill/>
            <a:ln>
              <a:noFill/>
            </a:ln>
          </p:spPr>
          <p:txBody>
            <a:bodyPr wrap="none">
              <a:spAutoFit/>
            </a:bodyPr>
            <a:lstStyle/>
            <a:p>
              <a:pPr algn="l"/>
              <a:r>
                <a:rPr lang="en-US" altLang="zh-CN" sz="2100" spc="225" dirty="0" smtClean="0">
                  <a:solidFill>
                    <a:srgbClr val="414160"/>
                  </a:solidFill>
                  <a:latin typeface="微软雅黑" panose="020B0503020204020204" pitchFamily="34" charset="-122"/>
                  <a:ea typeface="微软雅黑" panose="020B0503020204020204" pitchFamily="34" charset="-122"/>
                  <a:sym typeface="+mn-ea"/>
                </a:rPr>
                <a:t>4.2</a:t>
              </a:r>
              <a:r>
                <a:rPr lang="zh-CN" altLang="en-US" sz="2100" spc="225" dirty="0" smtClean="0">
                  <a:solidFill>
                    <a:srgbClr val="414160"/>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smtClean="0">
                <a:solidFill>
                  <a:srgbClr val="414160"/>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659919" y="177438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5474335" cy="414020"/>
            </a:xfrm>
            <a:prstGeom prst="rect">
              <a:avLst/>
            </a:prstGeom>
          </p:spPr>
          <p:txBody>
            <a:bodyPr wrap="none">
              <a:spAutoFit/>
            </a:bodyPr>
            <a:lstStyle/>
            <a:p>
              <a:pPr algn="l"/>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4.1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grpSp>
      <p:grpSp>
        <p:nvGrpSpPr>
          <p:cNvPr id="69" name="组合 68"/>
          <p:cNvGrpSpPr/>
          <p:nvPr/>
        </p:nvGrpSpPr>
        <p:grpSpPr>
          <a:xfrm>
            <a:off x="1663094" y="2942293"/>
            <a:ext cx="5693399" cy="424815"/>
            <a:chOff x="1807265" y="3400693"/>
            <a:chExt cx="5693399" cy="424815"/>
          </a:xfrm>
          <a:solidFill>
            <a:srgbClr val="E6E6E6"/>
          </a:solidFill>
        </p:grpSpPr>
        <p:sp>
          <p:nvSpPr>
            <p:cNvPr id="51" name="圆角矩形 50"/>
            <p:cNvSpPr/>
            <p:nvPr/>
          </p:nvSpPr>
          <p:spPr>
            <a:xfrm>
              <a:off x="1807265" y="3400693"/>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560" y="3411488"/>
              <a:ext cx="4612640" cy="414020"/>
            </a:xfrm>
            <a:prstGeom prst="rect">
              <a:avLst/>
            </a:prstGeom>
            <a:grpFill/>
            <a:ln>
              <a:solidFill>
                <a:srgbClr val="E6E6E6"/>
              </a:solidFill>
            </a:ln>
          </p:spPr>
          <p:txBody>
            <a:bodyPr wrap="square">
              <a:spAutoFit/>
            </a:bodyPr>
            <a:lstStyle/>
            <a:p>
              <a:pPr algn="l"/>
              <a:r>
                <a:rPr lang="en-US" altLang="zh-CN" sz="2100" spc="225" dirty="0" smtClean="0">
                  <a:solidFill>
                    <a:srgbClr val="404040"/>
                  </a:solidFill>
                  <a:latin typeface="微软雅黑" panose="020B0503020204020204" pitchFamily="34" charset="-122"/>
                  <a:ea typeface="微软雅黑" panose="020B0503020204020204" pitchFamily="34" charset="-122"/>
                </a:rPr>
                <a:t>4.3</a:t>
              </a:r>
              <a:r>
                <a:rPr lang="zh-CN" altLang="en-US" sz="2100" spc="225" dirty="0" smtClean="0">
                  <a:solidFill>
                    <a:srgbClr val="404040"/>
                  </a:solidFill>
                  <a:latin typeface="微软雅黑" panose="020B0503020204020204" pitchFamily="34" charset="-122"/>
                  <a:ea typeface="微软雅黑" panose="020B0503020204020204" pitchFamily="34" charset="-122"/>
                </a:rPr>
                <a:t> OpenRefine简介及基本操作</a:t>
              </a:r>
              <a:endParaRPr lang="zh-CN" altLang="en-US" sz="2100" spc="225" dirty="0" smtClean="0">
                <a:solidFill>
                  <a:srgbClr val="404040"/>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63094" y="4147666"/>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293745" cy="737235"/>
            </a:xfrm>
            <a:prstGeom prst="rect">
              <a:avLst/>
            </a:prstGeom>
          </p:spPr>
          <p:txBody>
            <a:bodyPr wrap="none">
              <a:spAutoFit/>
            </a:bodyPr>
            <a:lstStyle/>
            <a:p>
              <a:pPr algn="l"/>
              <a:r>
                <a:rPr lang="en-US" altLang="zh-CN" sz="2100" dirty="0">
                  <a:solidFill>
                    <a:schemeClr val="tx1">
                      <a:lumMod val="75000"/>
                      <a:lumOff val="25000"/>
                    </a:schemeClr>
                  </a:solidFill>
                </a:rPr>
                <a:t>4.5  Hawk简介及基本操作</a:t>
              </a:r>
              <a:endParaRPr lang="en-US" altLang="zh-CN"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63094" y="3513650"/>
            <a:ext cx="5693399" cy="424800"/>
            <a:chOff x="1807265" y="2935089"/>
            <a:chExt cx="5693399" cy="424800"/>
          </a:xfrm>
        </p:grpSpPr>
        <p:sp>
          <p:nvSpPr>
            <p:cNvPr id="3" name="圆角矩形 2"/>
            <p:cNvSpPr/>
            <p:nvPr/>
          </p:nvSpPr>
          <p:spPr>
            <a:xfrm>
              <a:off x="1807265" y="2935089"/>
              <a:ext cx="5693399" cy="394200"/>
            </a:xfrm>
            <a:prstGeom prst="roundRect">
              <a:avLst>
                <a:gd name="adj" fmla="val 20658"/>
              </a:avLst>
            </a:prstGeom>
            <a:solidFill>
              <a:srgbClr val="3D89BC"/>
            </a:solidFill>
            <a:ln>
              <a:solidFill>
                <a:srgbClr val="3D89B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881814" y="2945869"/>
              <a:ext cx="493839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4.4</a:t>
              </a:r>
              <a:r>
                <a:rPr lang="zh-CN" altLang="en-US" sz="2100" spc="225" dirty="0" smtClean="0">
                  <a:solidFill>
                    <a:schemeClr val="bg1"/>
                  </a:solidFill>
                  <a:latin typeface="微软雅黑" panose="020B0503020204020204" pitchFamily="34" charset="-122"/>
                  <a:ea typeface="微软雅黑" panose="020B0503020204020204" pitchFamily="34" charset="-122"/>
                </a:rPr>
                <a:t> DataWrangler简介及基本操作</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3094" y="4741391"/>
            <a:ext cx="5693399" cy="748016"/>
            <a:chOff x="1807265" y="3866296"/>
            <a:chExt cx="5693399" cy="748016"/>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2583815" cy="737235"/>
            </a:xfrm>
            <a:prstGeom prst="rect">
              <a:avLst/>
            </a:prstGeom>
          </p:spPr>
          <p:txBody>
            <a:bodyPr wrap="none">
              <a:spAutoFit/>
            </a:bodyPr>
            <a:lstStyle/>
            <a:p>
              <a:pPr algn="l"/>
              <a:r>
                <a:rPr lang="en-US" altLang="zh-CN" sz="2100" dirty="0">
                  <a:solidFill>
                    <a:schemeClr val="tx1">
                      <a:lumMod val="75000"/>
                      <a:lumOff val="25000"/>
                    </a:schemeClr>
                  </a:solidFill>
                </a:rPr>
                <a:t>4</a:t>
              </a:r>
              <a:r>
                <a:rPr lang="zh-CN" altLang="en-US" sz="2100" dirty="0">
                  <a:solidFill>
                    <a:schemeClr val="tx1">
                      <a:lumMod val="75000"/>
                      <a:lumOff val="25000"/>
                    </a:schemeClr>
                  </a:solidFill>
                </a:rPr>
                <a:t>.6  上机练习与实训</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63094" y="5312256"/>
            <a:ext cx="5693399" cy="748016"/>
            <a:chOff x="1807265" y="3866296"/>
            <a:chExt cx="5693399" cy="748016"/>
          </a:xfrm>
        </p:grpSpPr>
        <p:sp>
          <p:nvSpPr>
            <p:cNvPr id="21" name="圆角矩形 2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881814" y="3877077"/>
              <a:ext cx="716280" cy="737235"/>
            </a:xfrm>
            <a:prstGeom prst="rect">
              <a:avLst/>
            </a:prstGeom>
          </p:spPr>
          <p:txBody>
            <a:bodyPr wrap="none">
              <a:spAutoFit/>
            </a:bodyPr>
            <a:lstStyle/>
            <a:p>
              <a:pPr algn="l"/>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93839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4.4</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DataWrangler简介及基本操作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452120" y="1015365"/>
            <a:ext cx="5080000" cy="398780"/>
          </a:xfrm>
          <a:prstGeom prst="rect">
            <a:avLst/>
          </a:prstGeom>
          <a:noFill/>
          <a:ln w="9525">
            <a:noFill/>
          </a:ln>
        </p:spPr>
        <p:txBody>
          <a:bodyPr>
            <a:spAutoFit/>
          </a:bodyPr>
          <a:lstStyle/>
          <a:p>
            <a:pPr indent="0"/>
            <a:r>
              <a:rPr lang="en-US" sz="2000" b="0">
                <a:latin typeface="+mn-ea"/>
                <a:cs typeface="+mn-ea"/>
              </a:rPr>
              <a:t>4</a:t>
            </a:r>
            <a:r>
              <a:rPr lang="zh-CN" sz="2000" b="0">
                <a:latin typeface="+mn-ea"/>
                <a:cs typeface="+mn-ea"/>
              </a:rPr>
              <a:t>.4.1  DataWrangler软件概述</a:t>
            </a:r>
            <a:endParaRPr lang="zh-CN" altLang="en-US" sz="2000">
              <a:latin typeface="+mn-ea"/>
              <a:cs typeface="+mn-ea"/>
            </a:endParaRPr>
          </a:p>
        </p:txBody>
      </p:sp>
      <p:sp>
        <p:nvSpPr>
          <p:cNvPr id="15" name="文本框 14"/>
          <p:cNvSpPr txBox="1"/>
          <p:nvPr/>
        </p:nvSpPr>
        <p:spPr>
          <a:xfrm>
            <a:off x="452120" y="1581785"/>
            <a:ext cx="8480425" cy="829945"/>
          </a:xfrm>
          <a:prstGeom prst="rect">
            <a:avLst/>
          </a:prstGeom>
          <a:noFill/>
          <a:ln w="9525">
            <a:noFill/>
          </a:ln>
        </p:spPr>
        <p:txBody>
          <a:bodyPr wrap="square">
            <a:spAutoFit/>
          </a:bodyPr>
          <a:lstStyle/>
          <a:p>
            <a:pPr indent="281940"/>
            <a:r>
              <a:rPr lang="en-US" sz="1600" b="0">
                <a:latin typeface="+mn-ea"/>
                <a:cs typeface="+mn-ea"/>
              </a:rPr>
              <a:t>DataWrangler</a:t>
            </a:r>
            <a:r>
              <a:rPr lang="zh-CN" sz="1600" b="0">
                <a:latin typeface="+mn-ea"/>
                <a:cs typeface="+mn-ea"/>
              </a:rPr>
              <a:t>（中文译名：牧马人）是一款由斯坦福大学开发的在线数据清洗、数据重组软件，如图</a:t>
            </a:r>
            <a:r>
              <a:rPr lang="en-US" sz="1600" b="0">
                <a:latin typeface="+mn-ea"/>
                <a:cs typeface="+mn-ea"/>
              </a:rPr>
              <a:t>4-86</a:t>
            </a:r>
            <a:r>
              <a:rPr lang="zh-CN" sz="1600" b="0">
                <a:latin typeface="+mn-ea"/>
                <a:cs typeface="+mn-ea"/>
              </a:rPr>
              <a:t>所示，主要用于去除无效数据，将数据整理成用户需要的格式等。使用</a:t>
            </a:r>
            <a:r>
              <a:rPr lang="en-US" sz="1600" b="0">
                <a:latin typeface="+mn-ea"/>
                <a:cs typeface="+mn-ea"/>
              </a:rPr>
              <a:t>DataWrangler</a:t>
            </a:r>
            <a:r>
              <a:rPr lang="zh-CN" sz="1600" b="0">
                <a:latin typeface="+mn-ea"/>
                <a:cs typeface="+mn-ea"/>
              </a:rPr>
              <a:t>能节约用户花在数据整理上的时间，从而使其有更多的精力用于数据分析。</a:t>
            </a:r>
            <a:endParaRPr lang="zh-CN" altLang="en-US" sz="1600">
              <a:latin typeface="+mn-ea"/>
              <a:cs typeface="+mn-ea"/>
            </a:endParaRPr>
          </a:p>
        </p:txBody>
      </p:sp>
      <p:pic>
        <p:nvPicPr>
          <p:cNvPr id="16" name="图片 15"/>
          <p:cNvPicPr/>
          <p:nvPr/>
        </p:nvPicPr>
        <p:blipFill>
          <a:blip r:embed="rId1"/>
          <a:stretch>
            <a:fillRect/>
          </a:stretch>
        </p:blipFill>
        <p:spPr>
          <a:xfrm>
            <a:off x="1938655" y="2411730"/>
            <a:ext cx="4607560" cy="3493770"/>
          </a:xfrm>
          <a:prstGeom prst="rect">
            <a:avLst/>
          </a:prstGeom>
          <a:noFill/>
          <a:ln w="9525">
            <a:noFill/>
          </a:ln>
        </p:spPr>
      </p:pic>
      <p:sp>
        <p:nvSpPr>
          <p:cNvPr id="107" name="文本框 106"/>
          <p:cNvSpPr txBox="1"/>
          <p:nvPr/>
        </p:nvSpPr>
        <p:spPr>
          <a:xfrm>
            <a:off x="1809115" y="5685790"/>
            <a:ext cx="5080000" cy="437515"/>
          </a:xfrm>
          <a:prstGeom prst="rect">
            <a:avLst/>
          </a:prstGeom>
          <a:noFill/>
          <a:ln w="9525">
            <a:noFill/>
          </a:ln>
        </p:spPr>
        <p:txBody>
          <a:bodyPr>
            <a:spAutoFit/>
          </a:bodyPr>
          <a:lstStyle/>
          <a:p>
            <a:pPr indent="0" algn="ctr"/>
            <a:r>
              <a:rPr lang="en-US" sz="1050" b="0">
                <a:latin typeface="Times New Roman" panose="02020603050405020304" charset="0"/>
              </a:rPr>
              <a:t> </a:t>
            </a:r>
            <a:endParaRPr lang="zh-CN" sz="900" b="0">
              <a:latin typeface="Arial" panose="020B0604020202020204" pitchFamily="34" charset="0"/>
              <a:ea typeface="黑体" panose="02010609060101010101" charset="-122"/>
            </a:endParaRPr>
          </a:p>
          <a:p>
            <a:pPr indent="0" algn="ctr"/>
            <a:r>
              <a:rPr lang="zh-CN" sz="1200" b="0">
                <a:latin typeface="+mn-ea"/>
                <a:cs typeface="+mn-ea"/>
              </a:rPr>
              <a:t>图</a:t>
            </a:r>
            <a:r>
              <a:rPr lang="en-US" sz="1200" b="0">
                <a:latin typeface="+mn-ea"/>
                <a:cs typeface="+mn-ea"/>
              </a:rPr>
              <a:t>4-86  DataWrangler</a:t>
            </a:r>
            <a:r>
              <a:rPr lang="zh-CN" sz="1200" b="0">
                <a:latin typeface="+mn-ea"/>
                <a:cs typeface="+mn-ea"/>
              </a:rPr>
              <a:t>网址入口</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93839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4.4</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DataWrangler简介及基本操作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文本框 106"/>
          <p:cNvSpPr txBox="1"/>
          <p:nvPr/>
        </p:nvSpPr>
        <p:spPr>
          <a:xfrm>
            <a:off x="452120" y="904240"/>
            <a:ext cx="5080000" cy="398780"/>
          </a:xfrm>
          <a:prstGeom prst="rect">
            <a:avLst/>
          </a:prstGeom>
          <a:noFill/>
          <a:ln w="9525">
            <a:noFill/>
          </a:ln>
        </p:spPr>
        <p:txBody>
          <a:bodyPr>
            <a:spAutoFit/>
          </a:bodyPr>
          <a:lstStyle/>
          <a:p>
            <a:pPr indent="0"/>
            <a:r>
              <a:rPr lang="en-US" sz="2000" b="0">
                <a:latin typeface="+mn-ea"/>
                <a:cs typeface="+mn-ea"/>
              </a:rPr>
              <a:t>4</a:t>
            </a:r>
            <a:r>
              <a:rPr lang="zh-CN" sz="2000" b="0">
                <a:latin typeface="+mn-ea"/>
                <a:cs typeface="+mn-ea"/>
              </a:rPr>
              <a:t>.4.2  DataWrangler基本操作</a:t>
            </a:r>
            <a:endParaRPr lang="zh-CN" altLang="en-US" sz="2000">
              <a:latin typeface="+mn-ea"/>
              <a:cs typeface="+mn-ea"/>
            </a:endParaRPr>
          </a:p>
        </p:txBody>
      </p:sp>
      <p:sp>
        <p:nvSpPr>
          <p:cNvPr id="15" name="文本框 14"/>
          <p:cNvSpPr txBox="1"/>
          <p:nvPr/>
        </p:nvSpPr>
        <p:spPr>
          <a:xfrm>
            <a:off x="452120" y="1412240"/>
            <a:ext cx="8625205" cy="521970"/>
          </a:xfrm>
          <a:prstGeom prst="rect">
            <a:avLst/>
          </a:prstGeom>
          <a:noFill/>
          <a:ln w="9525">
            <a:noFill/>
          </a:ln>
        </p:spPr>
        <p:txBody>
          <a:bodyPr wrap="square">
            <a:spAutoFit/>
          </a:bodyPr>
          <a:lstStyle/>
          <a:p>
            <a:pPr indent="281940"/>
            <a:r>
              <a:rPr lang="zh-CN" sz="1400" b="0">
                <a:latin typeface="+mn-ea"/>
                <a:cs typeface="+mn-ea"/>
              </a:rPr>
              <a:t>在浏览器的地址栏中输入</a:t>
            </a:r>
            <a:r>
              <a:rPr lang="en-US" sz="1400" b="0">
                <a:latin typeface="+mn-ea"/>
                <a:cs typeface="+mn-ea"/>
              </a:rPr>
              <a:t>DataWrangler</a:t>
            </a:r>
            <a:r>
              <a:rPr lang="zh-CN" sz="1400" b="0">
                <a:latin typeface="+mn-ea"/>
                <a:cs typeface="+mn-ea"/>
              </a:rPr>
              <a:t>的地址：</a:t>
            </a:r>
            <a:r>
              <a:rPr lang="en-US" sz="1400" b="0">
                <a:solidFill>
                  <a:srgbClr val="0000FF"/>
                </a:solidFill>
                <a:latin typeface="+mn-ea"/>
                <a:cs typeface="+mn-ea"/>
                <a:hlinkClick r:id=""/>
              </a:rPr>
              <a:t>http://vis.stanford. edu/wranglr/</a:t>
            </a:r>
            <a:r>
              <a:rPr lang="zh-CN" sz="1400" b="0">
                <a:latin typeface="+mn-ea"/>
                <a:cs typeface="+mn-ea"/>
              </a:rPr>
              <a:t>，进入</a:t>
            </a:r>
            <a:r>
              <a:rPr lang="en-US" sz="1400" b="0">
                <a:latin typeface="+mn-ea"/>
                <a:cs typeface="+mn-ea"/>
              </a:rPr>
              <a:t>DataWrangler</a:t>
            </a:r>
            <a:r>
              <a:rPr lang="zh-CN" sz="1400" b="0">
                <a:latin typeface="+mn-ea"/>
                <a:cs typeface="+mn-ea"/>
              </a:rPr>
              <a:t>的主页面，单击</a:t>
            </a:r>
            <a:r>
              <a:rPr lang="en-US" sz="1400" b="0">
                <a:latin typeface="+mn-ea"/>
                <a:cs typeface="+mn-ea"/>
              </a:rPr>
              <a:t>TRY IT NOW</a:t>
            </a:r>
            <a:r>
              <a:rPr lang="zh-CN" sz="1400" b="0">
                <a:latin typeface="+mn-ea"/>
                <a:cs typeface="+mn-ea"/>
              </a:rPr>
              <a:t>按钮进入</a:t>
            </a:r>
            <a:r>
              <a:rPr lang="en-US" sz="1400" b="0">
                <a:latin typeface="+mn-ea"/>
                <a:cs typeface="+mn-ea"/>
              </a:rPr>
              <a:t>DataWrangler</a:t>
            </a:r>
            <a:r>
              <a:rPr lang="zh-CN" sz="1400" b="0">
                <a:latin typeface="+mn-ea"/>
                <a:cs typeface="+mn-ea"/>
              </a:rPr>
              <a:t>获取输入数据的界面，如图</a:t>
            </a:r>
            <a:r>
              <a:rPr lang="en-US" sz="1400" b="0">
                <a:latin typeface="+mn-ea"/>
                <a:cs typeface="+mn-ea"/>
              </a:rPr>
              <a:t>4-87</a:t>
            </a:r>
            <a:r>
              <a:rPr lang="zh-CN" sz="1400" b="0">
                <a:latin typeface="+mn-ea"/>
                <a:cs typeface="+mn-ea"/>
              </a:rPr>
              <a:t>所示。</a:t>
            </a:r>
            <a:endParaRPr lang="zh-CN" altLang="en-US" sz="1400">
              <a:latin typeface="+mn-ea"/>
              <a:cs typeface="+mn-ea"/>
            </a:endParaRPr>
          </a:p>
        </p:txBody>
      </p:sp>
      <p:sp>
        <p:nvSpPr>
          <p:cNvPr id="16" name="文本框 15"/>
          <p:cNvSpPr txBox="1"/>
          <p:nvPr/>
        </p:nvSpPr>
        <p:spPr>
          <a:xfrm>
            <a:off x="442595" y="1934210"/>
            <a:ext cx="8625205" cy="737235"/>
          </a:xfrm>
          <a:prstGeom prst="rect">
            <a:avLst/>
          </a:prstGeom>
          <a:noFill/>
          <a:ln w="9525">
            <a:noFill/>
          </a:ln>
        </p:spPr>
        <p:txBody>
          <a:bodyPr wrap="square">
            <a:spAutoFit/>
          </a:bodyPr>
          <a:lstStyle/>
          <a:p>
            <a:pPr indent="281940"/>
            <a:r>
              <a:rPr lang="zh-CN" sz="1400" b="0">
                <a:latin typeface="+mn-ea"/>
                <a:cs typeface="+mn-ea"/>
              </a:rPr>
              <a:t>界面中提供了</a:t>
            </a:r>
            <a:r>
              <a:rPr lang="en-US" sz="1400" b="0">
                <a:latin typeface="+mn-ea"/>
                <a:cs typeface="+mn-ea"/>
              </a:rPr>
              <a:t>Crime</a:t>
            </a:r>
            <a:r>
              <a:rPr lang="zh-CN" sz="1400" b="0">
                <a:latin typeface="+mn-ea"/>
                <a:cs typeface="+mn-ea"/>
              </a:rPr>
              <a:t>、</a:t>
            </a:r>
            <a:r>
              <a:rPr lang="en-US" sz="1400" b="0">
                <a:latin typeface="+mn-ea"/>
                <a:cs typeface="+mn-ea"/>
              </a:rPr>
              <a:t>Labor</a:t>
            </a:r>
            <a:r>
              <a:rPr lang="zh-CN" sz="1400" b="0">
                <a:latin typeface="+mn-ea"/>
                <a:cs typeface="+mn-ea"/>
              </a:rPr>
              <a:t>、</a:t>
            </a:r>
            <a:r>
              <a:rPr lang="en-US" sz="1400" b="0">
                <a:latin typeface="+mn-ea"/>
                <a:cs typeface="+mn-ea"/>
              </a:rPr>
              <a:t>Migration</a:t>
            </a:r>
            <a:r>
              <a:rPr lang="zh-CN" sz="1400" b="0">
                <a:latin typeface="+mn-ea"/>
                <a:cs typeface="+mn-ea"/>
              </a:rPr>
              <a:t>三个示例数据集，要处理自己的数据，只要将需要清洗的数据集直接粘贴到数据输入区域即可。单击右上方的</a:t>
            </a:r>
            <a:r>
              <a:rPr lang="en-US" sz="1400" b="0">
                <a:latin typeface="+mn-ea"/>
                <a:cs typeface="+mn-ea"/>
              </a:rPr>
              <a:t>Wrangle</a:t>
            </a:r>
            <a:r>
              <a:rPr lang="zh-CN" sz="1400" b="0">
                <a:latin typeface="+mn-ea"/>
                <a:cs typeface="+mn-ea"/>
              </a:rPr>
              <a:t>按钮，即进入数据处理界面，开始数据的整理和修复，数据处理主界面如图</a:t>
            </a:r>
            <a:r>
              <a:rPr lang="en-US" sz="1400" b="0">
                <a:latin typeface="+mn-ea"/>
                <a:cs typeface="+mn-ea"/>
              </a:rPr>
              <a:t>4-88</a:t>
            </a:r>
            <a:r>
              <a:rPr lang="zh-CN" sz="1400" b="0">
                <a:latin typeface="+mn-ea"/>
                <a:cs typeface="+mn-ea"/>
              </a:rPr>
              <a:t>所示。</a:t>
            </a:r>
            <a:endParaRPr lang="zh-CN" altLang="en-US" sz="1400">
              <a:latin typeface="+mn-ea"/>
              <a:cs typeface="+mn-ea"/>
            </a:endParaRPr>
          </a:p>
        </p:txBody>
      </p:sp>
      <p:pic>
        <p:nvPicPr>
          <p:cNvPr id="17" name="图片 16"/>
          <p:cNvPicPr/>
          <p:nvPr/>
        </p:nvPicPr>
        <p:blipFill>
          <a:blip r:embed="rId1"/>
          <a:stretch>
            <a:fillRect/>
          </a:stretch>
        </p:blipFill>
        <p:spPr>
          <a:xfrm>
            <a:off x="1703705" y="2671445"/>
            <a:ext cx="5843905" cy="2877185"/>
          </a:xfrm>
          <a:prstGeom prst="rect">
            <a:avLst/>
          </a:prstGeom>
          <a:noFill/>
          <a:ln w="9525">
            <a:noFill/>
          </a:ln>
        </p:spPr>
      </p:pic>
      <p:sp>
        <p:nvSpPr>
          <p:cNvPr id="108" name="文本框 107"/>
          <p:cNvSpPr txBox="1"/>
          <p:nvPr/>
        </p:nvSpPr>
        <p:spPr>
          <a:xfrm>
            <a:off x="2260600" y="5436235"/>
            <a:ext cx="5080000" cy="437515"/>
          </a:xfrm>
          <a:prstGeom prst="rect">
            <a:avLst/>
          </a:prstGeom>
          <a:noFill/>
          <a:ln w="9525">
            <a:noFill/>
          </a:ln>
        </p:spPr>
        <p:txBody>
          <a:bodyPr>
            <a:spAutoFit/>
          </a:bodyPr>
          <a:lstStyle/>
          <a:p>
            <a:pPr indent="0" algn="ctr"/>
            <a:r>
              <a:rPr lang="en-US" sz="1050" b="0">
                <a:latin typeface="Times New Roman" panose="02020603050405020304" charset="0"/>
              </a:rPr>
              <a:t> </a:t>
            </a:r>
            <a:endParaRPr lang="zh-CN" sz="900" b="0">
              <a:latin typeface="Arial" panose="020B0604020202020204" pitchFamily="34" charset="0"/>
              <a:ea typeface="黑体" panose="02010609060101010101" charset="-122"/>
            </a:endParaRPr>
          </a:p>
          <a:p>
            <a:pPr indent="0" algn="ctr"/>
            <a:r>
              <a:rPr lang="zh-CN" sz="1200" b="0">
                <a:latin typeface="+mn-ea"/>
                <a:cs typeface="+mn-ea"/>
              </a:rPr>
              <a:t>图</a:t>
            </a:r>
            <a:r>
              <a:rPr lang="en-US" sz="1200" b="0">
                <a:latin typeface="+mn-ea"/>
                <a:cs typeface="+mn-ea"/>
              </a:rPr>
              <a:t>4-87  DataWrangler</a:t>
            </a:r>
            <a:r>
              <a:rPr lang="zh-CN" sz="1200" b="0">
                <a:latin typeface="+mn-ea"/>
                <a:cs typeface="+mn-ea"/>
              </a:rPr>
              <a:t>的数据输入界面</a:t>
            </a:r>
            <a:endParaRPr lang="zh-CN" altLang="en-US" sz="1200">
              <a:latin typeface="+mn-ea"/>
              <a:cs typeface="+mn-ea"/>
            </a:endParaRPr>
          </a:p>
        </p:txBody>
      </p:sp>
      <p:grpSp>
        <p:nvGrpSpPr>
          <p:cNvPr id="21" name="组合 20"/>
          <p:cNvGrpSpPr/>
          <p:nvPr/>
        </p:nvGrpSpPr>
        <p:grpSpPr>
          <a:xfrm>
            <a:off x="770255" y="1338580"/>
            <a:ext cx="7603490" cy="4535170"/>
            <a:chOff x="1213" y="2108"/>
            <a:chExt cx="11974" cy="7142"/>
          </a:xfrm>
        </p:grpSpPr>
        <p:pic>
          <p:nvPicPr>
            <p:cNvPr id="14" name="图片 484"/>
            <p:cNvPicPr>
              <a:picLocks noChangeAspect="1"/>
            </p:cNvPicPr>
            <p:nvPr/>
          </p:nvPicPr>
          <p:blipFill>
            <a:blip r:embed="rId2"/>
            <a:stretch>
              <a:fillRect/>
            </a:stretch>
          </p:blipFill>
          <p:spPr>
            <a:xfrm>
              <a:off x="1213" y="2108"/>
              <a:ext cx="11974" cy="6585"/>
            </a:xfrm>
            <a:prstGeom prst="rect">
              <a:avLst/>
            </a:prstGeom>
            <a:noFill/>
            <a:ln w="9525">
              <a:noFill/>
            </a:ln>
          </p:spPr>
        </p:pic>
        <p:sp>
          <p:nvSpPr>
            <p:cNvPr id="20" name="文本框 19"/>
            <p:cNvSpPr txBox="1"/>
            <p:nvPr/>
          </p:nvSpPr>
          <p:spPr>
            <a:xfrm>
              <a:off x="3560" y="8816"/>
              <a:ext cx="8000" cy="434"/>
            </a:xfrm>
            <a:prstGeom prst="rect">
              <a:avLst/>
            </a:prstGeom>
            <a:solidFill>
              <a:srgbClr val="F2F2F2"/>
            </a:solidFill>
            <a:ln w="9525">
              <a:noFill/>
            </a:ln>
          </p:spPr>
          <p:txBody>
            <a:bodyPr>
              <a:spAutoFit/>
            </a:bodyPr>
            <a:lstStyle/>
            <a:p>
              <a:pPr indent="0" algn="ctr"/>
              <a:r>
                <a:rPr lang="zh-CN" sz="1200" b="0">
                  <a:latin typeface="+mn-ea"/>
                  <a:cs typeface="+mn-ea"/>
                </a:rPr>
                <a:t>图</a:t>
              </a:r>
              <a:r>
                <a:rPr lang="en-US" sz="1200" b="0">
                  <a:latin typeface="+mn-ea"/>
                  <a:cs typeface="+mn-ea"/>
                </a:rPr>
                <a:t>4-88  </a:t>
              </a:r>
              <a:r>
                <a:rPr lang="zh-CN" sz="1200" b="0">
                  <a:latin typeface="+mn-ea"/>
                  <a:cs typeface="+mn-ea"/>
                </a:rPr>
                <a:t>数据处理主界面</a:t>
              </a:r>
              <a:endParaRPr lang="zh-CN" altLang="en-US" sz="1200">
                <a:latin typeface="+mn-ea"/>
                <a:cs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2000" fill="hold"/>
                                        <p:tgtEl>
                                          <p:spTgt spid="21"/>
                                        </p:tgtEl>
                                        <p:attrNameLst>
                                          <p:attrName>ppt_x</p:attrName>
                                        </p:attrNameLst>
                                      </p:cBhvr>
                                      <p:tavLst>
                                        <p:tav tm="0">
                                          <p:val>
                                            <p:strVal val="#ppt_x"/>
                                          </p:val>
                                        </p:tav>
                                        <p:tav tm="100000">
                                          <p:val>
                                            <p:strVal val="#ppt_x"/>
                                          </p:val>
                                        </p:tav>
                                      </p:tavLst>
                                    </p:anim>
                                    <p:anim calcmode="lin" valueType="num">
                                      <p:cBhvr additive="base">
                                        <p:cTn id="13"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493839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4.4</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DataWrangler简介及基本操作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文本框 107"/>
          <p:cNvSpPr txBox="1"/>
          <p:nvPr/>
        </p:nvSpPr>
        <p:spPr>
          <a:xfrm>
            <a:off x="442595" y="868045"/>
            <a:ext cx="5080000" cy="398780"/>
          </a:xfrm>
          <a:prstGeom prst="rect">
            <a:avLst/>
          </a:prstGeom>
          <a:noFill/>
          <a:ln w="9525">
            <a:noFill/>
          </a:ln>
        </p:spPr>
        <p:txBody>
          <a:bodyPr>
            <a:spAutoFit/>
          </a:bodyPr>
          <a:lstStyle/>
          <a:p>
            <a:pPr indent="0"/>
            <a:r>
              <a:rPr lang="en-US" sz="2000" b="0">
                <a:latin typeface="+mn-ea"/>
                <a:cs typeface="+mn-ea"/>
              </a:rPr>
              <a:t>4</a:t>
            </a:r>
            <a:r>
              <a:rPr lang="zh-CN" sz="2000" b="0">
                <a:latin typeface="+mn-ea"/>
                <a:cs typeface="+mn-ea"/>
              </a:rPr>
              <a:t>.4.3  DataWrangler数据清洗操作</a:t>
            </a:r>
            <a:endParaRPr lang="zh-CN" altLang="en-US" sz="2000">
              <a:latin typeface="+mn-ea"/>
              <a:cs typeface="+mn-ea"/>
            </a:endParaRPr>
          </a:p>
        </p:txBody>
      </p:sp>
      <p:sp>
        <p:nvSpPr>
          <p:cNvPr id="14" name="文本框 13"/>
          <p:cNvSpPr txBox="1"/>
          <p:nvPr/>
        </p:nvSpPr>
        <p:spPr>
          <a:xfrm>
            <a:off x="516255" y="1633220"/>
            <a:ext cx="5080000" cy="337185"/>
          </a:xfrm>
          <a:prstGeom prst="rect">
            <a:avLst/>
          </a:prstGeom>
          <a:noFill/>
          <a:ln w="9525">
            <a:noFill/>
          </a:ln>
        </p:spPr>
        <p:txBody>
          <a:bodyPr>
            <a:spAutoFit/>
          </a:bodyPr>
          <a:lstStyle/>
          <a:p>
            <a:pPr indent="266700"/>
            <a:r>
              <a:rPr lang="en-US" sz="1600" b="0">
                <a:latin typeface="+mn-ea"/>
                <a:cs typeface="+mn-ea"/>
              </a:rPr>
              <a:t>1</a:t>
            </a:r>
            <a:r>
              <a:rPr lang="zh-CN" sz="1600" b="0">
                <a:latin typeface="+mn-ea"/>
                <a:cs typeface="+mn-ea"/>
              </a:rPr>
              <a:t>．去除无效数据</a:t>
            </a:r>
            <a:endParaRPr lang="zh-CN" altLang="en-US" sz="1600">
              <a:latin typeface="+mn-ea"/>
              <a:cs typeface="+mn-ea"/>
            </a:endParaRPr>
          </a:p>
        </p:txBody>
      </p:sp>
      <p:sp>
        <p:nvSpPr>
          <p:cNvPr id="15" name="文本框 14"/>
          <p:cNvSpPr txBox="1"/>
          <p:nvPr/>
        </p:nvSpPr>
        <p:spPr>
          <a:xfrm>
            <a:off x="1151255" y="2259965"/>
            <a:ext cx="5080000" cy="337185"/>
          </a:xfrm>
          <a:prstGeom prst="rect">
            <a:avLst/>
          </a:prstGeom>
          <a:noFill/>
          <a:ln w="9525">
            <a:noFill/>
          </a:ln>
        </p:spPr>
        <p:txBody>
          <a:bodyPr>
            <a:spAutoFit/>
          </a:bodyPr>
          <a:lstStyle/>
          <a:p>
            <a:pPr indent="266700"/>
            <a:r>
              <a:rPr lang="en-US" sz="1600" b="0">
                <a:latin typeface="+mn-ea"/>
                <a:cs typeface="+mn-ea"/>
              </a:rPr>
              <a:t>2</a:t>
            </a:r>
            <a:r>
              <a:rPr lang="zh-CN" sz="1600" b="0">
                <a:latin typeface="+mn-ea"/>
                <a:cs typeface="+mn-ea"/>
              </a:rPr>
              <a:t>．提取部分数据</a:t>
            </a:r>
            <a:endParaRPr lang="zh-CN" altLang="en-US" sz="1600">
              <a:latin typeface="+mn-ea"/>
              <a:cs typeface="+mn-ea"/>
            </a:endParaRPr>
          </a:p>
        </p:txBody>
      </p:sp>
      <p:sp>
        <p:nvSpPr>
          <p:cNvPr id="16" name="文本框 15"/>
          <p:cNvSpPr txBox="1"/>
          <p:nvPr/>
        </p:nvSpPr>
        <p:spPr>
          <a:xfrm>
            <a:off x="1705610" y="2965450"/>
            <a:ext cx="5080000" cy="337185"/>
          </a:xfrm>
          <a:prstGeom prst="rect">
            <a:avLst/>
          </a:prstGeom>
          <a:noFill/>
          <a:ln w="9525">
            <a:noFill/>
          </a:ln>
        </p:spPr>
        <p:txBody>
          <a:bodyPr>
            <a:spAutoFit/>
          </a:bodyPr>
          <a:lstStyle/>
          <a:p>
            <a:pPr indent="266700"/>
            <a:r>
              <a:rPr lang="en-US" sz="1600" b="0">
                <a:latin typeface="Arial" panose="020B0604020202020204" pitchFamily="34" charset="0"/>
                <a:ea typeface="黑体" panose="02010609060101010101" charset="-122"/>
              </a:rPr>
              <a:t>3</a:t>
            </a:r>
            <a:r>
              <a:rPr lang="zh-CN" sz="1600" b="0">
                <a:latin typeface="Arial" panose="020B0604020202020204" pitchFamily="34" charset="0"/>
                <a:ea typeface="黑体" panose="02010609060101010101" charset="-122"/>
              </a:rPr>
              <a:t>．自动填充数据</a:t>
            </a:r>
            <a:endParaRPr lang="zh-CN" altLang="en-US" sz="1600"/>
          </a:p>
        </p:txBody>
      </p:sp>
      <p:sp>
        <p:nvSpPr>
          <p:cNvPr id="17" name="文本框 16"/>
          <p:cNvSpPr txBox="1"/>
          <p:nvPr/>
        </p:nvSpPr>
        <p:spPr>
          <a:xfrm>
            <a:off x="2595880" y="3526790"/>
            <a:ext cx="5080000" cy="337185"/>
          </a:xfrm>
          <a:prstGeom prst="rect">
            <a:avLst/>
          </a:prstGeom>
          <a:noFill/>
          <a:ln w="9525">
            <a:noFill/>
          </a:ln>
        </p:spPr>
        <p:txBody>
          <a:bodyPr>
            <a:spAutoFit/>
          </a:bodyPr>
          <a:lstStyle/>
          <a:p>
            <a:pPr indent="266700"/>
            <a:r>
              <a:rPr lang="en-US" sz="1600" b="0">
                <a:latin typeface="Arial" panose="020B0604020202020204" pitchFamily="34" charset="0"/>
                <a:ea typeface="黑体" panose="02010609060101010101" charset="-122"/>
              </a:rPr>
              <a:t>4</a:t>
            </a:r>
            <a:r>
              <a:rPr lang="zh-CN" sz="1600" b="0">
                <a:latin typeface="Arial" panose="020B0604020202020204" pitchFamily="34" charset="0"/>
                <a:ea typeface="黑体" panose="02010609060101010101" charset="-122"/>
              </a:rPr>
              <a:t>．删除无用数据</a:t>
            </a:r>
            <a:endParaRPr lang="zh-CN" altLang="en-US" sz="1600"/>
          </a:p>
        </p:txBody>
      </p:sp>
      <p:sp>
        <p:nvSpPr>
          <p:cNvPr id="20" name="文本框 19"/>
          <p:cNvSpPr txBox="1"/>
          <p:nvPr/>
        </p:nvSpPr>
        <p:spPr>
          <a:xfrm>
            <a:off x="3465195" y="4191635"/>
            <a:ext cx="5080000" cy="337185"/>
          </a:xfrm>
          <a:prstGeom prst="rect">
            <a:avLst/>
          </a:prstGeom>
          <a:noFill/>
          <a:ln w="9525">
            <a:noFill/>
          </a:ln>
        </p:spPr>
        <p:txBody>
          <a:bodyPr>
            <a:spAutoFit/>
          </a:bodyPr>
          <a:lstStyle/>
          <a:p>
            <a:pPr indent="266700"/>
            <a:r>
              <a:rPr lang="en-US" sz="1600" b="0">
                <a:latin typeface="Arial" panose="020B0604020202020204" pitchFamily="34" charset="0"/>
                <a:ea typeface="黑体" panose="02010609060101010101" charset="-122"/>
              </a:rPr>
              <a:t>5</a:t>
            </a:r>
            <a:r>
              <a:rPr lang="zh-CN" sz="1600" b="0">
                <a:latin typeface="Arial" panose="020B0604020202020204" pitchFamily="34" charset="0"/>
                <a:ea typeface="黑体" panose="02010609060101010101" charset="-122"/>
              </a:rPr>
              <a:t>．数据重构</a:t>
            </a:r>
            <a:endParaRPr lang="zh-CN" altLang="en-US" sz="160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500380" y="659130"/>
            <a:ext cx="8201660" cy="817835"/>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49198" y="1207884"/>
              <a:ext cx="2804030" cy="498493"/>
            </a:xfrm>
            <a:prstGeom prst="rect">
              <a:avLst/>
            </a:prstGeom>
            <a:noFill/>
          </p:spPr>
          <p:txBody>
            <a:bodyPr wrap="square" rtlCol="0">
              <a:spAutoFit/>
            </a:bodyPr>
            <a:lstStyle/>
            <a:p>
              <a:pPr algn="ctr"/>
              <a:r>
                <a:rPr lang="zh-CN" altLang="en-US" sz="2800" dirty="0">
                  <a:solidFill>
                    <a:schemeClr val="accent4"/>
                  </a:solidFill>
                </a:rPr>
                <a:t>第四</a:t>
              </a:r>
              <a:r>
                <a:rPr lang="zh-CN" altLang="en-US" sz="2800" dirty="0" smtClean="0">
                  <a:solidFill>
                    <a:schemeClr val="accent4"/>
                  </a:solidFill>
                </a:rPr>
                <a:t>章 常用数据清洗工具及基本操作</a:t>
              </a:r>
              <a:endParaRPr lang="zh-CN" altLang="en-US" sz="2800" dirty="0" smtClean="0">
                <a:solidFill>
                  <a:schemeClr val="accent4"/>
                </a:solidFill>
              </a:endParaRPr>
            </a:p>
          </p:txBody>
        </p:sp>
      </p:grpSp>
      <p:grpSp>
        <p:nvGrpSpPr>
          <p:cNvPr id="67" name="组合 66"/>
          <p:cNvGrpSpPr/>
          <p:nvPr/>
        </p:nvGrpSpPr>
        <p:grpSpPr>
          <a:xfrm>
            <a:off x="1663094" y="234445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728085" cy="414020"/>
            </a:xfrm>
            <a:prstGeom prst="rect">
              <a:avLst/>
            </a:prstGeom>
            <a:grpFill/>
            <a:ln>
              <a:noFill/>
            </a:ln>
          </p:spPr>
          <p:txBody>
            <a:bodyPr wrap="none">
              <a:spAutoFit/>
            </a:bodyPr>
            <a:lstStyle/>
            <a:p>
              <a:pPr algn="l"/>
              <a:r>
                <a:rPr lang="en-US" altLang="zh-CN" sz="2100" spc="225" dirty="0" smtClean="0">
                  <a:solidFill>
                    <a:srgbClr val="414160"/>
                  </a:solidFill>
                  <a:latin typeface="微软雅黑" panose="020B0503020204020204" pitchFamily="34" charset="-122"/>
                  <a:ea typeface="微软雅黑" panose="020B0503020204020204" pitchFamily="34" charset="-122"/>
                  <a:sym typeface="+mn-ea"/>
                </a:rPr>
                <a:t>4.2</a:t>
              </a:r>
              <a:r>
                <a:rPr lang="zh-CN" altLang="en-US" sz="2100" spc="225" dirty="0" smtClean="0">
                  <a:solidFill>
                    <a:srgbClr val="414160"/>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smtClean="0">
                <a:solidFill>
                  <a:srgbClr val="414160"/>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659919" y="177438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5474335" cy="414020"/>
            </a:xfrm>
            <a:prstGeom prst="rect">
              <a:avLst/>
            </a:prstGeom>
          </p:spPr>
          <p:txBody>
            <a:bodyPr wrap="none">
              <a:spAutoFit/>
            </a:bodyPr>
            <a:lstStyle/>
            <a:p>
              <a:pPr algn="l"/>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4.1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grpSp>
      <p:grpSp>
        <p:nvGrpSpPr>
          <p:cNvPr id="69" name="组合 68"/>
          <p:cNvGrpSpPr/>
          <p:nvPr/>
        </p:nvGrpSpPr>
        <p:grpSpPr>
          <a:xfrm>
            <a:off x="1663094" y="2942293"/>
            <a:ext cx="5693399" cy="424815"/>
            <a:chOff x="1807265" y="3400693"/>
            <a:chExt cx="5693399" cy="424815"/>
          </a:xfrm>
          <a:solidFill>
            <a:srgbClr val="E6E6E6"/>
          </a:solidFill>
        </p:grpSpPr>
        <p:sp>
          <p:nvSpPr>
            <p:cNvPr id="51" name="圆角矩形 50"/>
            <p:cNvSpPr/>
            <p:nvPr/>
          </p:nvSpPr>
          <p:spPr>
            <a:xfrm>
              <a:off x="1807265" y="3400693"/>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560" y="3411488"/>
              <a:ext cx="4612640" cy="414020"/>
            </a:xfrm>
            <a:prstGeom prst="rect">
              <a:avLst/>
            </a:prstGeom>
            <a:grpFill/>
            <a:ln>
              <a:solidFill>
                <a:srgbClr val="E6E6E6"/>
              </a:solidFill>
            </a:ln>
          </p:spPr>
          <p:txBody>
            <a:bodyPr wrap="square">
              <a:spAutoFit/>
            </a:bodyPr>
            <a:lstStyle/>
            <a:p>
              <a:pPr algn="l"/>
              <a:r>
                <a:rPr lang="en-US" altLang="zh-CN" sz="2100" spc="225" dirty="0" smtClean="0">
                  <a:solidFill>
                    <a:srgbClr val="404040"/>
                  </a:solidFill>
                  <a:latin typeface="微软雅黑" panose="020B0503020204020204" pitchFamily="34" charset="-122"/>
                  <a:ea typeface="微软雅黑" panose="020B0503020204020204" pitchFamily="34" charset="-122"/>
                </a:rPr>
                <a:t>4.3</a:t>
              </a:r>
              <a:r>
                <a:rPr lang="zh-CN" altLang="en-US" sz="2100" spc="225" dirty="0" smtClean="0">
                  <a:solidFill>
                    <a:srgbClr val="404040"/>
                  </a:solidFill>
                  <a:latin typeface="微软雅黑" panose="020B0503020204020204" pitchFamily="34" charset="-122"/>
                  <a:ea typeface="微软雅黑" panose="020B0503020204020204" pitchFamily="34" charset="-122"/>
                </a:rPr>
                <a:t> OpenRefine简介及基本操作</a:t>
              </a:r>
              <a:endParaRPr lang="zh-CN" altLang="en-US" sz="2100" spc="225" dirty="0" smtClean="0">
                <a:solidFill>
                  <a:srgbClr val="404040"/>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63094" y="4147666"/>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3D89BC"/>
            </a:solid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293745" cy="737235"/>
            </a:xfrm>
            <a:prstGeom prst="rect">
              <a:avLst/>
            </a:prstGeom>
          </p:spPr>
          <p:txBody>
            <a:bodyPr wrap="none">
              <a:spAutoFit/>
            </a:bodyPr>
            <a:lstStyle/>
            <a:p>
              <a:pPr algn="l"/>
              <a:r>
                <a:rPr lang="en-US" altLang="zh-CN" sz="2100" dirty="0">
                  <a:solidFill>
                    <a:schemeClr val="bg1"/>
                  </a:solidFill>
                </a:rPr>
                <a:t>4.5  Hawk简介及基本操作</a:t>
              </a:r>
              <a:endParaRPr lang="en-US" altLang="zh-CN"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63094" y="3513650"/>
            <a:ext cx="5693399" cy="424800"/>
            <a:chOff x="1807265" y="2935089"/>
            <a:chExt cx="5693399" cy="424800"/>
          </a:xfrm>
          <a:solidFill>
            <a:srgbClr val="E6E6E6"/>
          </a:solidFill>
        </p:grpSpPr>
        <p:sp>
          <p:nvSpPr>
            <p:cNvPr id="3" name="圆角矩形 2"/>
            <p:cNvSpPr/>
            <p:nvPr/>
          </p:nvSpPr>
          <p:spPr>
            <a:xfrm>
              <a:off x="1807265" y="2935089"/>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881814" y="2945869"/>
              <a:ext cx="4938395" cy="414020"/>
            </a:xfrm>
            <a:prstGeom prst="rect">
              <a:avLst/>
            </a:prstGeom>
            <a:grpFill/>
            <a:ln>
              <a:solidFill>
                <a:srgbClr val="E6E6E6"/>
              </a:solidFill>
            </a:ln>
          </p:spPr>
          <p:txBody>
            <a:bodyPr wrap="none">
              <a:spAutoFit/>
            </a:bodyPr>
            <a:lstStyle/>
            <a:p>
              <a:pPr algn="l"/>
              <a:r>
                <a:rPr lang="en-US" altLang="zh-CN" sz="2100" spc="225" dirty="0" smtClean="0">
                  <a:solidFill>
                    <a:srgbClr val="404040"/>
                  </a:solidFill>
                  <a:latin typeface="微软雅黑" panose="020B0503020204020204" pitchFamily="34" charset="-122"/>
                  <a:ea typeface="微软雅黑" panose="020B0503020204020204" pitchFamily="34" charset="-122"/>
                </a:rPr>
                <a:t>4.4</a:t>
              </a:r>
              <a:r>
                <a:rPr lang="zh-CN" altLang="en-US" sz="2100" spc="225" dirty="0" smtClean="0">
                  <a:solidFill>
                    <a:srgbClr val="404040"/>
                  </a:solidFill>
                  <a:latin typeface="微软雅黑" panose="020B0503020204020204" pitchFamily="34" charset="-122"/>
                  <a:ea typeface="微软雅黑" panose="020B0503020204020204" pitchFamily="34" charset="-122"/>
                </a:rPr>
                <a:t> DataWrangler简介及基本操作</a:t>
              </a:r>
              <a:endParaRPr lang="zh-CN" altLang="en-US" sz="2100" spc="225" dirty="0" smtClean="0">
                <a:solidFill>
                  <a:srgbClr val="40404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3094" y="4741391"/>
            <a:ext cx="5693399" cy="748016"/>
            <a:chOff x="1807265" y="3866296"/>
            <a:chExt cx="5693399" cy="748016"/>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81814" y="3877077"/>
              <a:ext cx="2583815" cy="737235"/>
            </a:xfrm>
            <a:prstGeom prst="rect">
              <a:avLst/>
            </a:prstGeom>
          </p:spPr>
          <p:txBody>
            <a:bodyPr wrap="none">
              <a:spAutoFit/>
            </a:bodyPr>
            <a:lstStyle/>
            <a:p>
              <a:pPr algn="l"/>
              <a:r>
                <a:rPr lang="en-US" altLang="zh-CN" sz="2100" dirty="0">
                  <a:solidFill>
                    <a:schemeClr val="tx1">
                      <a:lumMod val="75000"/>
                      <a:lumOff val="25000"/>
                    </a:schemeClr>
                  </a:solidFill>
                </a:rPr>
                <a:t>4</a:t>
              </a:r>
              <a:r>
                <a:rPr lang="zh-CN" altLang="en-US" sz="2100" dirty="0">
                  <a:solidFill>
                    <a:schemeClr val="tx1">
                      <a:lumMod val="75000"/>
                      <a:lumOff val="25000"/>
                    </a:schemeClr>
                  </a:solidFill>
                </a:rPr>
                <a:t>.6  上机练习与实训</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63094" y="5312256"/>
            <a:ext cx="5693399" cy="748016"/>
            <a:chOff x="1807265" y="3866296"/>
            <a:chExt cx="5693399" cy="748016"/>
          </a:xfrm>
        </p:grpSpPr>
        <p:sp>
          <p:nvSpPr>
            <p:cNvPr id="21" name="圆角矩形 2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881814" y="3877077"/>
              <a:ext cx="716280" cy="737235"/>
            </a:xfrm>
            <a:prstGeom prst="rect">
              <a:avLst/>
            </a:prstGeom>
          </p:spPr>
          <p:txBody>
            <a:bodyPr wrap="none">
              <a:spAutoFit/>
            </a:bodyPr>
            <a:lstStyle/>
            <a:p>
              <a:pPr algn="l"/>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8" name="矩形 17"/>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1" name="组合 10"/>
          <p:cNvGrpSpPr/>
          <p:nvPr/>
        </p:nvGrpSpPr>
        <p:grpSpPr>
          <a:xfrm>
            <a:off x="-1" y="-2439"/>
            <a:ext cx="9145786" cy="718410"/>
            <a:chOff x="-1" y="190175"/>
            <a:chExt cx="9145786" cy="525795"/>
          </a:xfrm>
        </p:grpSpPr>
        <p:sp>
          <p:nvSpPr>
            <p:cNvPr id="12" name="任意多边形 1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任意多边形 1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任意多边形 13"/>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5"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1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19" name="文本框 18"/>
          <p:cNvSpPr txBox="1"/>
          <p:nvPr/>
        </p:nvSpPr>
        <p:spPr>
          <a:xfrm>
            <a:off x="508635" y="982345"/>
            <a:ext cx="8001000" cy="583565"/>
          </a:xfrm>
          <a:prstGeom prst="rect">
            <a:avLst/>
          </a:prstGeom>
          <a:noFill/>
        </p:spPr>
        <p:txBody>
          <a:bodyPr wrap="square" rtlCol="0">
            <a:spAutoFit/>
          </a:bodyPr>
          <a:lstStyle/>
          <a:p>
            <a:pPr indent="457200" fontAlgn="auto"/>
            <a:r>
              <a:rPr lang="zh-CN" altLang="en-US" sz="1600" b="1"/>
              <a:t>步骤2</a:t>
            </a:r>
            <a:r>
              <a:rPr lang="zh-CN" altLang="en-US" sz="1600"/>
              <a:t>：出现文本分列向导（本向导也可以在选中待分列区域后，按Alt+A+E快捷键快速打开），如图4-3所示，默认选中“分隔符号”，单击“下一步”按钮。</a:t>
            </a:r>
            <a:endParaRPr lang="zh-CN" altLang="en-US" sz="1600"/>
          </a:p>
        </p:txBody>
      </p:sp>
      <p:pic>
        <p:nvPicPr>
          <p:cNvPr id="2" name="图片 571"/>
          <p:cNvPicPr>
            <a:picLocks noChangeAspect="1"/>
          </p:cNvPicPr>
          <p:nvPr/>
        </p:nvPicPr>
        <p:blipFill>
          <a:blip r:embed="rId1"/>
          <a:stretch>
            <a:fillRect/>
          </a:stretch>
        </p:blipFill>
        <p:spPr>
          <a:xfrm>
            <a:off x="508635" y="2665095"/>
            <a:ext cx="3545840" cy="2537460"/>
          </a:xfrm>
          <a:prstGeom prst="rect">
            <a:avLst/>
          </a:prstGeom>
          <a:noFill/>
          <a:ln w="9525">
            <a:noFill/>
          </a:ln>
        </p:spPr>
      </p:pic>
      <p:sp>
        <p:nvSpPr>
          <p:cNvPr id="26" name="文本框 25"/>
          <p:cNvSpPr txBox="1"/>
          <p:nvPr/>
        </p:nvSpPr>
        <p:spPr>
          <a:xfrm>
            <a:off x="508635" y="5318760"/>
            <a:ext cx="3545840" cy="291465"/>
          </a:xfrm>
          <a:prstGeom prst="rect">
            <a:avLst/>
          </a:prstGeom>
          <a:noFill/>
        </p:spPr>
        <p:txBody>
          <a:bodyPr wrap="square" rtlCol="0">
            <a:spAutoFit/>
          </a:bodyPr>
          <a:lstStyle/>
          <a:p>
            <a:pPr lvl="0" algn="ctr"/>
            <a:r>
              <a:rPr lang="zh-CN" altLang="en-US" sz="1300">
                <a:sym typeface="+mn-ea"/>
              </a:rPr>
              <a:t>图4-3  文本分列向导第1步</a:t>
            </a:r>
            <a:endParaRPr lang="zh-CN" altLang="en-US" sz="1300">
              <a:sym typeface="+mn-ea"/>
            </a:endParaRPr>
          </a:p>
        </p:txBody>
      </p:sp>
      <p:sp>
        <p:nvSpPr>
          <p:cNvPr id="34" name="文本框 33"/>
          <p:cNvSpPr txBox="1"/>
          <p:nvPr/>
        </p:nvSpPr>
        <p:spPr>
          <a:xfrm>
            <a:off x="508635" y="1565910"/>
            <a:ext cx="7656195" cy="829945"/>
          </a:xfrm>
          <a:prstGeom prst="rect">
            <a:avLst/>
          </a:prstGeom>
          <a:noFill/>
        </p:spPr>
        <p:txBody>
          <a:bodyPr wrap="square" rtlCol="0">
            <a:spAutoFit/>
          </a:bodyPr>
          <a:lstStyle/>
          <a:p>
            <a:pPr indent="457200" fontAlgn="auto"/>
            <a:r>
              <a:rPr lang="zh-CN" altLang="en-US" sz="1600" b="1"/>
              <a:t>步骤3</a:t>
            </a:r>
            <a:r>
              <a:rPr lang="zh-CN" altLang="en-US" sz="1600"/>
              <a:t>：选择分隔符号，本例中为空格，所以选中“空格”复选框，选中后，在数据预览的区域里就会显示按照要求分隔后的格式，如图4-4所示，单击“下一步”按钮。</a:t>
            </a:r>
            <a:endParaRPr lang="zh-CN" altLang="en-US" sz="1600"/>
          </a:p>
        </p:txBody>
      </p:sp>
      <p:pic>
        <p:nvPicPr>
          <p:cNvPr id="3" name="图片 570"/>
          <p:cNvPicPr>
            <a:picLocks noChangeAspect="1"/>
          </p:cNvPicPr>
          <p:nvPr/>
        </p:nvPicPr>
        <p:blipFill>
          <a:blip r:embed="rId2"/>
          <a:stretch>
            <a:fillRect/>
          </a:stretch>
        </p:blipFill>
        <p:spPr>
          <a:xfrm>
            <a:off x="4343400" y="2665730"/>
            <a:ext cx="3761105" cy="2653030"/>
          </a:xfrm>
          <a:prstGeom prst="rect">
            <a:avLst/>
          </a:prstGeom>
          <a:noFill/>
          <a:ln w="9525">
            <a:noFill/>
          </a:ln>
        </p:spPr>
      </p:pic>
      <p:sp>
        <p:nvSpPr>
          <p:cNvPr id="35" name="文本框 34"/>
          <p:cNvSpPr txBox="1"/>
          <p:nvPr/>
        </p:nvSpPr>
        <p:spPr>
          <a:xfrm>
            <a:off x="4343400" y="5437505"/>
            <a:ext cx="3761105" cy="291465"/>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4-4  </a:t>
            </a:r>
            <a:r>
              <a:rPr lang="zh-CN" sz="1300" b="0">
                <a:latin typeface="+mn-ea"/>
                <a:cs typeface="+mn-ea"/>
              </a:rPr>
              <a:t>文本分列向导第</a:t>
            </a:r>
            <a:r>
              <a:rPr lang="en-US" sz="1300" b="0">
                <a:latin typeface="+mn-ea"/>
                <a:cs typeface="+mn-ea"/>
              </a:rPr>
              <a:t>2</a:t>
            </a:r>
            <a:r>
              <a:rPr lang="zh-CN" sz="1300" b="0">
                <a:latin typeface="+mn-ea"/>
                <a:cs typeface="+mn-ea"/>
              </a:rPr>
              <a:t>步</a:t>
            </a:r>
            <a:endParaRPr lang="zh-CN" altLang="en-US" sz="1300">
              <a:latin typeface="+mn-ea"/>
              <a:cs typeface="+mn-ea"/>
            </a:endParaRPr>
          </a:p>
        </p:txBody>
      </p:sp>
      <p:sp>
        <p:nvSpPr>
          <p:cNvPr id="184" name=" 184"/>
          <p:cNvSpPr/>
          <p:nvPr/>
        </p:nvSpPr>
        <p:spPr>
          <a:xfrm>
            <a:off x="796925" y="1634490"/>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 name=" 184"/>
          <p:cNvSpPr/>
          <p:nvPr/>
        </p:nvSpPr>
        <p:spPr>
          <a:xfrm>
            <a:off x="796925" y="1041400"/>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442595" y="913765"/>
            <a:ext cx="5080000" cy="398780"/>
          </a:xfrm>
          <a:prstGeom prst="rect">
            <a:avLst/>
          </a:prstGeom>
          <a:noFill/>
          <a:ln w="9525">
            <a:noFill/>
          </a:ln>
        </p:spPr>
        <p:txBody>
          <a:bodyPr>
            <a:spAutoFit/>
          </a:bodyPr>
          <a:lstStyle/>
          <a:p>
            <a:pPr indent="0"/>
            <a:r>
              <a:rPr lang="en-US" sz="2000" b="0">
                <a:latin typeface="+mn-ea"/>
                <a:cs typeface="+mn-ea"/>
              </a:rPr>
              <a:t>4</a:t>
            </a:r>
            <a:r>
              <a:rPr lang="zh-CN" sz="2000" b="0">
                <a:latin typeface="+mn-ea"/>
                <a:cs typeface="+mn-ea"/>
              </a:rPr>
              <a:t>.5.1  Hawk软件概述</a:t>
            </a:r>
            <a:endParaRPr lang="zh-CN" altLang="en-US" sz="2000">
              <a:latin typeface="+mn-ea"/>
              <a:cs typeface="+mn-ea"/>
            </a:endParaRPr>
          </a:p>
        </p:txBody>
      </p:sp>
      <p:sp>
        <p:nvSpPr>
          <p:cNvPr id="15" name="文本框 14"/>
          <p:cNvSpPr txBox="1"/>
          <p:nvPr/>
        </p:nvSpPr>
        <p:spPr>
          <a:xfrm>
            <a:off x="259080" y="1503680"/>
            <a:ext cx="8625205" cy="1322070"/>
          </a:xfrm>
          <a:prstGeom prst="rect">
            <a:avLst/>
          </a:prstGeom>
          <a:noFill/>
          <a:ln w="9525">
            <a:noFill/>
          </a:ln>
        </p:spPr>
        <p:txBody>
          <a:bodyPr wrap="square">
            <a:spAutoFit/>
          </a:bodyPr>
          <a:lstStyle/>
          <a:p>
            <a:pPr indent="281940"/>
            <a:r>
              <a:rPr lang="en-US" sz="1600" b="0">
                <a:latin typeface="+mn-ea"/>
                <a:cs typeface="+mn-ea"/>
              </a:rPr>
              <a:t>Hawk</a:t>
            </a:r>
            <a:r>
              <a:rPr lang="zh-CN" sz="1600" b="0">
                <a:latin typeface="+mn-ea"/>
                <a:cs typeface="+mn-ea"/>
              </a:rPr>
              <a:t>是一种数据抓取和清洗工具，依据</a:t>
            </a:r>
            <a:r>
              <a:rPr lang="en-US" sz="1600" b="0">
                <a:latin typeface="+mn-ea"/>
                <a:cs typeface="+mn-ea"/>
              </a:rPr>
              <a:t>GPL</a:t>
            </a:r>
            <a:r>
              <a:rPr lang="zh-CN" sz="1600" b="0">
                <a:latin typeface="+mn-ea"/>
                <a:cs typeface="+mn-ea"/>
              </a:rPr>
              <a:t>协议开源，软件基于</a:t>
            </a:r>
            <a:r>
              <a:rPr lang="en-US" sz="1600" b="0">
                <a:latin typeface="+mn-ea"/>
                <a:cs typeface="+mn-ea"/>
              </a:rPr>
              <a:t>C# </a:t>
            </a:r>
            <a:r>
              <a:rPr lang="zh-CN" sz="1600" b="0">
                <a:latin typeface="+mn-ea"/>
                <a:cs typeface="+mn-ea"/>
              </a:rPr>
              <a:t>实现，其前端界面使用</a:t>
            </a:r>
            <a:r>
              <a:rPr lang="en-US" sz="1600" b="0">
                <a:latin typeface="+mn-ea"/>
                <a:cs typeface="+mn-ea"/>
              </a:rPr>
              <a:t>WPF</a:t>
            </a:r>
            <a:r>
              <a:rPr lang="zh-CN" sz="1600" b="0">
                <a:latin typeface="+mn-ea"/>
                <a:cs typeface="+mn-ea"/>
              </a:rPr>
              <a:t>开发，支持插件扩展。能够灵活、高效地采集网页、数据库、文件等来源的数据，并通过可视化拖曳操作，快速地进行生成、过滤、转换等数据操作，快速建立解决方案。非常适合作为网页爬虫和数据清洗工具。</a:t>
            </a:r>
            <a:r>
              <a:rPr lang="en-US" sz="1600" b="0">
                <a:latin typeface="+mn-ea"/>
                <a:cs typeface="+mn-ea"/>
              </a:rPr>
              <a:t>Hawk</a:t>
            </a:r>
            <a:r>
              <a:rPr lang="zh-CN" sz="1600" b="0">
                <a:latin typeface="+mn-ea"/>
                <a:cs typeface="+mn-ea"/>
              </a:rPr>
              <a:t>含义为“鹰”，喻为能够高效、准确地捕杀猎物。</a:t>
            </a:r>
            <a:endParaRPr lang="en-US" sz="1600" b="0">
              <a:latin typeface="+mn-ea"/>
              <a:cs typeface="+mn-ea"/>
            </a:endParaRPr>
          </a:p>
          <a:p>
            <a:pPr indent="281940"/>
            <a:r>
              <a:rPr lang="en-US" sz="1600" b="0">
                <a:latin typeface="+mn-ea"/>
                <a:cs typeface="+mn-ea"/>
              </a:rPr>
              <a:t>Hawk</a:t>
            </a:r>
            <a:r>
              <a:rPr lang="zh-CN" sz="1600" b="0">
                <a:latin typeface="+mn-ea"/>
                <a:cs typeface="+mn-ea"/>
              </a:rPr>
              <a:t>的下载地址：</a:t>
            </a:r>
            <a:r>
              <a:rPr lang="en-US" sz="1600" b="0">
                <a:solidFill>
                  <a:srgbClr val="0000FF"/>
                </a:solidFill>
                <a:latin typeface="+mn-ea"/>
                <a:cs typeface="+mn-ea"/>
                <a:hlinkClick r:id="rId1"/>
              </a:rPr>
              <a:t>https://github.com/ferventdesert/Hawk</a:t>
            </a:r>
            <a:r>
              <a:rPr lang="en-US" sz="1600" b="0">
                <a:latin typeface="+mn-ea"/>
                <a:cs typeface="+mn-ea"/>
              </a:rPr>
              <a:t>/releases</a:t>
            </a:r>
            <a:r>
              <a:rPr lang="zh-CN" sz="1600" b="0">
                <a:latin typeface="+mn-ea"/>
                <a:cs typeface="+mn-ea"/>
              </a:rPr>
              <a:t>。</a:t>
            </a:r>
            <a:endParaRPr lang="zh-CN" altLang="en-US" sz="1600">
              <a:latin typeface="+mn-ea"/>
              <a:cs typeface="+mn-ea"/>
            </a:endParaRPr>
          </a:p>
        </p:txBody>
      </p:sp>
      <p:sp>
        <p:nvSpPr>
          <p:cNvPr id="16" name="文本框 15"/>
          <p:cNvSpPr txBox="1"/>
          <p:nvPr/>
        </p:nvSpPr>
        <p:spPr>
          <a:xfrm>
            <a:off x="327660" y="2825750"/>
            <a:ext cx="8818245" cy="1845310"/>
          </a:xfrm>
          <a:prstGeom prst="rect">
            <a:avLst/>
          </a:prstGeom>
          <a:noFill/>
          <a:ln w="9525">
            <a:noFill/>
          </a:ln>
        </p:spPr>
        <p:txBody>
          <a:bodyPr wrap="square">
            <a:spAutoFit/>
          </a:bodyPr>
          <a:lstStyle/>
          <a:p>
            <a:pPr indent="266700"/>
            <a:r>
              <a:rPr lang="en-US" sz="1600" b="0">
                <a:latin typeface="+mn-ea"/>
                <a:cs typeface="+mn-ea"/>
              </a:rPr>
              <a:t>1</a:t>
            </a:r>
            <a:r>
              <a:rPr lang="zh-CN" sz="1600" b="0">
                <a:latin typeface="+mn-ea"/>
                <a:cs typeface="+mn-ea"/>
              </a:rPr>
              <a:t>．界面介绍</a:t>
            </a:r>
            <a:endParaRPr lang="en-US" sz="1400" b="0">
              <a:latin typeface="+mn-ea"/>
              <a:cs typeface="+mn-ea"/>
            </a:endParaRPr>
          </a:p>
          <a:p>
            <a:pPr indent="266700"/>
            <a:r>
              <a:rPr lang="en-US" sz="1400" b="0">
                <a:latin typeface="+mn-ea"/>
                <a:cs typeface="+mn-ea"/>
              </a:rPr>
              <a:t>Hawk</a:t>
            </a:r>
            <a:r>
              <a:rPr lang="zh-CN" sz="1400" b="0">
                <a:latin typeface="+mn-ea"/>
                <a:cs typeface="+mn-ea"/>
              </a:rPr>
              <a:t>的主界面如图</a:t>
            </a:r>
            <a:r>
              <a:rPr lang="en-US" sz="1400" b="0">
                <a:latin typeface="+mn-ea"/>
                <a:cs typeface="+mn-ea"/>
              </a:rPr>
              <a:t>4-97</a:t>
            </a:r>
            <a:r>
              <a:rPr lang="zh-CN" sz="1400" b="0">
                <a:latin typeface="+mn-ea"/>
                <a:cs typeface="+mn-ea"/>
              </a:rPr>
              <a:t>所示。</a:t>
            </a:r>
            <a:endParaRPr lang="en-US" sz="1400" b="0">
              <a:latin typeface="+mn-ea"/>
              <a:cs typeface="+mn-ea"/>
            </a:endParaRPr>
          </a:p>
          <a:p>
            <a:pPr indent="266700"/>
            <a:r>
              <a:rPr lang="en-US" sz="1400" b="0">
                <a:latin typeface="+mn-ea"/>
                <a:cs typeface="+mn-ea"/>
              </a:rPr>
              <a:t>Hawk</a:t>
            </a:r>
            <a:r>
              <a:rPr lang="zh-CN" sz="1400" b="0">
                <a:latin typeface="+mn-ea"/>
                <a:cs typeface="+mn-ea"/>
              </a:rPr>
              <a:t>采用类似</a:t>
            </a:r>
            <a:r>
              <a:rPr lang="en-US" sz="1400" b="0">
                <a:latin typeface="+mn-ea"/>
                <a:cs typeface="+mn-ea"/>
              </a:rPr>
              <a:t>Visual Studio</a:t>
            </a:r>
            <a:r>
              <a:rPr lang="zh-CN" sz="1400" b="0">
                <a:latin typeface="+mn-ea"/>
                <a:cs typeface="+mn-ea"/>
              </a:rPr>
              <a:t>和</a:t>
            </a:r>
            <a:r>
              <a:rPr lang="en-US" sz="1400" b="0">
                <a:latin typeface="+mn-ea"/>
                <a:cs typeface="+mn-ea"/>
              </a:rPr>
              <a:t>Eclipse</a:t>
            </a:r>
            <a:r>
              <a:rPr lang="zh-CN" sz="1400" b="0">
                <a:latin typeface="+mn-ea"/>
                <a:cs typeface="+mn-ea"/>
              </a:rPr>
              <a:t>的</a:t>
            </a:r>
            <a:r>
              <a:rPr lang="en-US" sz="1400" b="0">
                <a:latin typeface="+mn-ea"/>
                <a:cs typeface="+mn-ea"/>
              </a:rPr>
              <a:t>Dock</a:t>
            </a:r>
            <a:r>
              <a:rPr lang="zh-CN" sz="1400" b="0">
                <a:latin typeface="+mn-ea"/>
                <a:cs typeface="+mn-ea"/>
              </a:rPr>
              <a:t>风格，所有的组件都可以悬停和切换。核心组件主要有以下几部分。</a:t>
            </a:r>
            <a:endParaRPr lang="zh-CN" sz="1400" b="0">
              <a:latin typeface="+mn-ea"/>
              <a:cs typeface="+mn-ea"/>
            </a:endParaRPr>
          </a:p>
          <a:p>
            <a:pPr indent="266700"/>
            <a:r>
              <a:rPr lang="zh-CN" sz="1400" b="0">
                <a:latin typeface="+mn-ea"/>
                <a:cs typeface="+mn-ea"/>
              </a:rPr>
              <a:t>（</a:t>
            </a:r>
            <a:r>
              <a:rPr lang="en-US" sz="1400" b="0">
                <a:latin typeface="+mn-ea"/>
                <a:cs typeface="+mn-ea"/>
              </a:rPr>
              <a:t>1</a:t>
            </a:r>
            <a:r>
              <a:rPr lang="zh-CN" sz="1400" b="0">
                <a:latin typeface="+mn-ea"/>
                <a:cs typeface="+mn-ea"/>
              </a:rPr>
              <a:t>）左上角区域：主要工作区，模块列表，初始有网页采集器和数据清洗模块；</a:t>
            </a:r>
            <a:endParaRPr lang="zh-CN" sz="1400" b="0">
              <a:latin typeface="+mn-ea"/>
              <a:cs typeface="+mn-ea"/>
            </a:endParaRPr>
          </a:p>
          <a:p>
            <a:pPr indent="266700"/>
            <a:r>
              <a:rPr lang="zh-CN" sz="1400" b="0">
                <a:latin typeface="+mn-ea"/>
                <a:cs typeface="+mn-ea"/>
              </a:rPr>
              <a:t>（</a:t>
            </a:r>
            <a:r>
              <a:rPr lang="en-US" sz="1400" b="0">
                <a:latin typeface="+mn-ea"/>
                <a:cs typeface="+mn-ea"/>
              </a:rPr>
              <a:t>2</a:t>
            </a:r>
            <a:r>
              <a:rPr lang="zh-CN" sz="1400" b="0">
                <a:latin typeface="+mn-ea"/>
                <a:cs typeface="+mn-ea"/>
              </a:rPr>
              <a:t>）下方：调试信息和任务管理输出窗口，用于监控任务的完成进度；</a:t>
            </a:r>
            <a:endParaRPr lang="zh-CN" sz="1400" b="0">
              <a:latin typeface="+mn-ea"/>
              <a:cs typeface="+mn-ea"/>
            </a:endParaRPr>
          </a:p>
          <a:p>
            <a:pPr indent="266700"/>
            <a:r>
              <a:rPr lang="zh-CN" sz="1400" b="0">
                <a:latin typeface="+mn-ea"/>
                <a:cs typeface="+mn-ea"/>
              </a:rPr>
              <a:t>（</a:t>
            </a:r>
            <a:r>
              <a:rPr lang="en-US" sz="1400" b="0">
                <a:latin typeface="+mn-ea"/>
                <a:cs typeface="+mn-ea"/>
              </a:rPr>
              <a:t>3</a:t>
            </a:r>
            <a:r>
              <a:rPr lang="zh-CN" sz="1400" b="0">
                <a:latin typeface="+mn-ea"/>
                <a:cs typeface="+mn-ea"/>
              </a:rPr>
              <a:t>）右上方区域：属性配置器，对不同的模块设置属性；</a:t>
            </a:r>
            <a:endParaRPr lang="zh-CN" sz="1400" b="0">
              <a:latin typeface="+mn-ea"/>
              <a:cs typeface="+mn-ea"/>
            </a:endParaRPr>
          </a:p>
          <a:p>
            <a:pPr indent="266700"/>
            <a:r>
              <a:rPr lang="zh-CN" sz="1400" b="0">
                <a:latin typeface="+mn-ea"/>
                <a:cs typeface="+mn-ea"/>
              </a:rPr>
              <a:t>（</a:t>
            </a:r>
            <a:r>
              <a:rPr lang="en-US" sz="1400" b="0">
                <a:latin typeface="+mn-ea"/>
                <a:cs typeface="+mn-ea"/>
              </a:rPr>
              <a:t>4</a:t>
            </a:r>
            <a:r>
              <a:rPr lang="zh-CN" sz="1400" b="0">
                <a:latin typeface="+mn-ea"/>
                <a:cs typeface="+mn-ea"/>
              </a:rPr>
              <a:t>）右下方区域：系统状态视图，分算法视图和数据视图，显示当前已经加载的所有数据表和模块。</a:t>
            </a:r>
            <a:endParaRPr lang="zh-CN" altLang="en-US" sz="1400">
              <a:latin typeface="+mn-ea"/>
              <a:cs typeface="+mn-ea"/>
            </a:endParaRPr>
          </a:p>
        </p:txBody>
      </p:sp>
      <p:sp>
        <p:nvSpPr>
          <p:cNvPr id="17" name="文本框 16"/>
          <p:cNvSpPr txBox="1"/>
          <p:nvPr/>
        </p:nvSpPr>
        <p:spPr>
          <a:xfrm>
            <a:off x="452120" y="4740592"/>
            <a:ext cx="5080000" cy="768350"/>
          </a:xfrm>
          <a:prstGeom prst="rect">
            <a:avLst/>
          </a:prstGeom>
          <a:noFill/>
          <a:ln w="9525">
            <a:noFill/>
          </a:ln>
        </p:spPr>
        <p:txBody>
          <a:bodyPr>
            <a:spAutoFit/>
          </a:bodyPr>
          <a:lstStyle/>
          <a:p>
            <a:pPr indent="266700"/>
            <a:r>
              <a:rPr lang="en-US" sz="1600" b="0">
                <a:latin typeface="+mn-ea"/>
                <a:cs typeface="+mn-ea"/>
              </a:rPr>
              <a:t>2</a:t>
            </a:r>
            <a:r>
              <a:rPr lang="zh-CN" sz="1600" b="0">
                <a:latin typeface="+mn-ea"/>
                <a:cs typeface="+mn-ea"/>
              </a:rPr>
              <a:t>．数据管理</a:t>
            </a:r>
            <a:endParaRPr lang="zh-CN" sz="1400" b="0">
              <a:latin typeface="+mn-ea"/>
              <a:cs typeface="+mn-ea"/>
            </a:endParaRPr>
          </a:p>
          <a:p>
            <a:pPr indent="266700"/>
            <a:r>
              <a:rPr lang="zh-CN" sz="1400" b="0">
                <a:latin typeface="+mn-ea"/>
                <a:cs typeface="+mn-ea"/>
              </a:rPr>
              <a:t>主界面中间的数据源区域，能够添加来自不同数据源的连接器，并对数据进行加载和管理，如图</a:t>
            </a:r>
            <a:r>
              <a:rPr lang="en-US" sz="1400" b="0">
                <a:latin typeface="+mn-ea"/>
                <a:cs typeface="+mn-ea"/>
              </a:rPr>
              <a:t>4-98</a:t>
            </a:r>
            <a:r>
              <a:rPr lang="zh-CN" sz="1400" b="0">
                <a:latin typeface="+mn-ea"/>
                <a:cs typeface="+mn-ea"/>
              </a:rPr>
              <a:t>所示。</a:t>
            </a:r>
            <a:endParaRPr lang="zh-CN" altLang="en-US" sz="1400">
              <a:latin typeface="+mn-ea"/>
              <a:cs typeface="+mn-ea"/>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9" name="图片 108"/>
          <p:cNvPicPr/>
          <p:nvPr/>
        </p:nvPicPr>
        <p:blipFill>
          <a:blip r:embed="rId1"/>
          <a:stretch>
            <a:fillRect/>
          </a:stretch>
        </p:blipFill>
        <p:spPr>
          <a:xfrm>
            <a:off x="424815" y="1089025"/>
            <a:ext cx="4678680" cy="3002915"/>
          </a:xfrm>
          <a:prstGeom prst="rect">
            <a:avLst/>
          </a:prstGeom>
          <a:noFill/>
          <a:ln w="9525">
            <a:noFill/>
          </a:ln>
        </p:spPr>
      </p:pic>
      <p:sp>
        <p:nvSpPr>
          <p:cNvPr id="110" name="文本框 109"/>
          <p:cNvSpPr txBox="1"/>
          <p:nvPr/>
        </p:nvSpPr>
        <p:spPr>
          <a:xfrm>
            <a:off x="3251200" y="3594735"/>
            <a:ext cx="5080000" cy="252730"/>
          </a:xfrm>
          <a:prstGeom prst="rect">
            <a:avLst/>
          </a:prstGeom>
          <a:noFill/>
          <a:ln w="9525">
            <a:noFill/>
          </a:ln>
        </p:spPr>
        <p:txBody>
          <a:bodyPr>
            <a:spAutoFit/>
          </a:bodyPr>
          <a:lstStyle/>
          <a:p>
            <a:pPr indent="0" algn="ctr"/>
            <a:r>
              <a:rPr lang="en-US" sz="1050" b="0">
                <a:latin typeface="宋体" panose="02010600030101010101" pitchFamily="2" charset="-122"/>
              </a:rPr>
              <a:t>    </a:t>
            </a:r>
            <a:endParaRPr lang="zh-CN" altLang="en-US"/>
          </a:p>
        </p:txBody>
      </p:sp>
      <p:pic>
        <p:nvPicPr>
          <p:cNvPr id="14" name="图片 13"/>
          <p:cNvPicPr/>
          <p:nvPr/>
        </p:nvPicPr>
        <p:blipFill>
          <a:blip r:embed="rId2"/>
          <a:stretch>
            <a:fillRect/>
          </a:stretch>
        </p:blipFill>
        <p:spPr>
          <a:xfrm>
            <a:off x="5613400" y="1699895"/>
            <a:ext cx="2717800" cy="1581785"/>
          </a:xfrm>
          <a:prstGeom prst="rect">
            <a:avLst/>
          </a:prstGeom>
          <a:noFill/>
          <a:ln w="9525">
            <a:noFill/>
          </a:ln>
        </p:spPr>
      </p:pic>
      <p:sp>
        <p:nvSpPr>
          <p:cNvPr id="111" name="文本框 110"/>
          <p:cNvSpPr txBox="1"/>
          <p:nvPr/>
        </p:nvSpPr>
        <p:spPr>
          <a:xfrm>
            <a:off x="5438775" y="3281680"/>
            <a:ext cx="2892425" cy="445135"/>
          </a:xfrm>
          <a:prstGeom prst="rect">
            <a:avLst/>
          </a:prstGeom>
          <a:noFill/>
          <a:ln w="9525">
            <a:noFill/>
          </a:ln>
        </p:spPr>
        <p:txBody>
          <a:bodyPr wrap="square">
            <a:spAutoFit/>
          </a:bodyPr>
          <a:lstStyle/>
          <a:p>
            <a:pPr indent="685800"/>
            <a:endParaRPr lang="zh-CN" sz="900" b="0">
              <a:latin typeface="Arial" panose="020B0604020202020204" pitchFamily="34" charset="0"/>
              <a:ea typeface="黑体" panose="02010609060101010101" charset="-122"/>
            </a:endParaRPr>
          </a:p>
          <a:p>
            <a:pPr indent="685800"/>
            <a:r>
              <a:rPr lang="zh-CN" sz="1400" b="0">
                <a:latin typeface="+mn-ea"/>
                <a:cs typeface="+mn-ea"/>
              </a:rPr>
              <a:t>   </a:t>
            </a:r>
            <a:r>
              <a:rPr lang="en-US" sz="1400" b="0">
                <a:latin typeface="+mn-ea"/>
                <a:cs typeface="+mn-ea"/>
              </a:rPr>
              <a:t>    </a:t>
            </a:r>
            <a:r>
              <a:rPr lang="zh-CN" sz="1400" b="0">
                <a:latin typeface="+mn-ea"/>
                <a:cs typeface="+mn-ea"/>
              </a:rPr>
              <a:t>图</a:t>
            </a:r>
            <a:r>
              <a:rPr lang="en-US" sz="1400" b="0">
                <a:latin typeface="+mn-ea"/>
                <a:cs typeface="+mn-ea"/>
              </a:rPr>
              <a:t>4-98  Hawk</a:t>
            </a:r>
            <a:r>
              <a:rPr lang="zh-CN" sz="1400" b="0">
                <a:latin typeface="+mn-ea"/>
                <a:cs typeface="+mn-ea"/>
              </a:rPr>
              <a:t>数据管理窗口</a:t>
            </a:r>
            <a:endParaRPr lang="zh-CN" altLang="en-US" sz="1400">
              <a:latin typeface="+mn-ea"/>
              <a:cs typeface="+mn-ea"/>
            </a:endParaRPr>
          </a:p>
        </p:txBody>
      </p:sp>
      <p:sp>
        <p:nvSpPr>
          <p:cNvPr id="15" name="文本框 14"/>
          <p:cNvSpPr txBox="1"/>
          <p:nvPr/>
        </p:nvSpPr>
        <p:spPr>
          <a:xfrm>
            <a:off x="1186815" y="4373880"/>
            <a:ext cx="2661920" cy="368300"/>
          </a:xfrm>
          <a:prstGeom prst="rect">
            <a:avLst/>
          </a:prstGeom>
          <a:noFill/>
        </p:spPr>
        <p:txBody>
          <a:bodyPr wrap="none" rtlCol="0" anchor="t">
            <a:spAutoFit/>
          </a:bodyPr>
          <a:lstStyle/>
          <a:p>
            <a:r>
              <a:rPr lang="zh-CN" sz="1400">
                <a:latin typeface="+mn-ea"/>
                <a:cs typeface="+mn-ea"/>
                <a:sym typeface="+mn-ea"/>
              </a:rPr>
              <a:t>图</a:t>
            </a:r>
            <a:r>
              <a:rPr lang="en-US" sz="1400">
                <a:latin typeface="+mn-ea"/>
                <a:cs typeface="+mn-ea"/>
                <a:sym typeface="+mn-ea"/>
              </a:rPr>
              <a:t>4-97  Hawk</a:t>
            </a:r>
            <a:r>
              <a:rPr lang="zh-CN" sz="1400">
                <a:latin typeface="+mn-ea"/>
                <a:cs typeface="+mn-ea"/>
                <a:sym typeface="+mn-ea"/>
              </a:rPr>
              <a:t>的启动界面</a:t>
            </a:r>
            <a:r>
              <a:rPr lang="zh-CN">
                <a:latin typeface="Arial" panose="020B0604020202020204" pitchFamily="34" charset="0"/>
                <a:ea typeface="黑体" panose="02010609060101010101" charset="-122"/>
                <a:sym typeface="+mn-ea"/>
              </a:rPr>
              <a:t>       </a:t>
            </a:r>
            <a:endParaRPr lang="zh-CN" altLang="en-US"/>
          </a:p>
        </p:txBody>
      </p:sp>
      <p:sp>
        <p:nvSpPr>
          <p:cNvPr id="16" name="文本框 15"/>
          <p:cNvSpPr txBox="1"/>
          <p:nvPr/>
        </p:nvSpPr>
        <p:spPr>
          <a:xfrm>
            <a:off x="198755" y="4820920"/>
            <a:ext cx="8945245" cy="1060450"/>
          </a:xfrm>
          <a:prstGeom prst="rect">
            <a:avLst/>
          </a:prstGeom>
          <a:noFill/>
          <a:ln w="9525">
            <a:noFill/>
          </a:ln>
        </p:spPr>
        <p:txBody>
          <a:bodyPr wrap="square">
            <a:spAutoFit/>
          </a:bodyPr>
          <a:lstStyle/>
          <a:p>
            <a:pPr indent="281940" fontAlgn="auto">
              <a:lnSpc>
                <a:spcPct val="150000"/>
              </a:lnSpc>
            </a:pPr>
            <a:r>
              <a:rPr lang="zh-CN" sz="1400" b="0">
                <a:latin typeface="+mn-ea"/>
              </a:rPr>
              <a:t>在数据源区域的空白处右击，可增加新的连接器。在连接器的数据表上双击可查看样例，右击，可以将数据加载到内存中。也可以选择加载虚拟数据集，此时系统会维护一个虚拟集合，当上层请求分页数据时，动态地访问数据库，从而有效提升性能。</a:t>
            </a:r>
            <a:endParaRPr lang="zh-CN" altLang="en-US" sz="1400">
              <a:latin typeface="+mn-ea"/>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文本框 110"/>
          <p:cNvSpPr txBox="1"/>
          <p:nvPr/>
        </p:nvSpPr>
        <p:spPr>
          <a:xfrm>
            <a:off x="368935" y="878840"/>
            <a:ext cx="8625205" cy="768350"/>
          </a:xfrm>
          <a:prstGeom prst="rect">
            <a:avLst/>
          </a:prstGeom>
          <a:noFill/>
          <a:ln w="9525">
            <a:noFill/>
          </a:ln>
        </p:spPr>
        <p:txBody>
          <a:bodyPr wrap="square">
            <a:spAutoFit/>
          </a:bodyPr>
          <a:lstStyle/>
          <a:p>
            <a:pPr indent="266700"/>
            <a:r>
              <a:rPr lang="en-US" sz="1600" b="0">
                <a:latin typeface="+mn-ea"/>
                <a:cs typeface="+mn-ea"/>
              </a:rPr>
              <a:t>3</a:t>
            </a:r>
            <a:r>
              <a:rPr lang="zh-CN" sz="1600" b="0">
                <a:latin typeface="+mn-ea"/>
                <a:cs typeface="+mn-ea"/>
              </a:rPr>
              <a:t>．模块管理</a:t>
            </a:r>
            <a:endParaRPr lang="zh-CN" sz="1400" b="0">
              <a:latin typeface="+mn-ea"/>
              <a:cs typeface="+mn-ea"/>
            </a:endParaRPr>
          </a:p>
          <a:p>
            <a:pPr indent="266700"/>
            <a:r>
              <a:rPr lang="zh-CN" sz="1400" b="0">
                <a:latin typeface="+mn-ea"/>
                <a:cs typeface="+mn-ea"/>
              </a:rPr>
              <a:t>系统默认提供两个模块：网页采集器和数据清洗，如图</a:t>
            </a:r>
            <a:r>
              <a:rPr lang="en-US" sz="1400" b="0">
                <a:latin typeface="+mn-ea"/>
                <a:cs typeface="+mn-ea"/>
              </a:rPr>
              <a:t>4-99</a:t>
            </a:r>
            <a:r>
              <a:rPr lang="zh-CN" sz="1400" b="0">
                <a:latin typeface="+mn-ea"/>
                <a:cs typeface="+mn-ea"/>
              </a:rPr>
              <a:t>所示，双击即可加载一个新的模块。</a:t>
            </a:r>
            <a:endParaRPr lang="zh-CN" sz="1400" b="0">
              <a:latin typeface="+mn-ea"/>
              <a:cs typeface="+mn-ea"/>
            </a:endParaRPr>
          </a:p>
          <a:p>
            <a:pPr indent="266700"/>
            <a:r>
              <a:rPr lang="zh-CN" sz="1400" b="0">
                <a:latin typeface="+mn-ea"/>
                <a:cs typeface="+mn-ea"/>
              </a:rPr>
              <a:t>之前配置好的模块，可以保存为任务，双击可加载一个已有任务，如图</a:t>
            </a:r>
            <a:r>
              <a:rPr lang="en-US" sz="1400" b="0">
                <a:latin typeface="+mn-ea"/>
                <a:cs typeface="+mn-ea"/>
              </a:rPr>
              <a:t>4-100</a:t>
            </a:r>
            <a:r>
              <a:rPr lang="zh-CN" sz="1400" b="0">
                <a:latin typeface="+mn-ea"/>
                <a:cs typeface="+mn-ea"/>
              </a:rPr>
              <a:t>所示。</a:t>
            </a:r>
            <a:endParaRPr lang="zh-CN" altLang="en-US" sz="1400">
              <a:latin typeface="+mn-ea"/>
              <a:cs typeface="+mn-ea"/>
            </a:endParaRPr>
          </a:p>
        </p:txBody>
      </p:sp>
      <p:pic>
        <p:nvPicPr>
          <p:cNvPr id="14" name="图片 13"/>
          <p:cNvPicPr/>
          <p:nvPr/>
        </p:nvPicPr>
        <p:blipFill>
          <a:blip r:embed="rId1"/>
          <a:stretch>
            <a:fillRect/>
          </a:stretch>
        </p:blipFill>
        <p:spPr>
          <a:xfrm>
            <a:off x="655320" y="1933575"/>
            <a:ext cx="3271520" cy="1901190"/>
          </a:xfrm>
          <a:prstGeom prst="rect">
            <a:avLst/>
          </a:prstGeom>
          <a:noFill/>
          <a:ln w="9525">
            <a:noFill/>
          </a:ln>
        </p:spPr>
      </p:pic>
      <p:sp>
        <p:nvSpPr>
          <p:cNvPr id="112" name="文本框 111"/>
          <p:cNvSpPr txBox="1"/>
          <p:nvPr/>
        </p:nvSpPr>
        <p:spPr>
          <a:xfrm>
            <a:off x="3829050" y="3235960"/>
            <a:ext cx="5080000" cy="252730"/>
          </a:xfrm>
          <a:prstGeom prst="rect">
            <a:avLst/>
          </a:prstGeom>
          <a:noFill/>
          <a:ln w="9525">
            <a:noFill/>
          </a:ln>
        </p:spPr>
        <p:txBody>
          <a:bodyPr>
            <a:spAutoFit/>
          </a:bodyPr>
          <a:lstStyle/>
          <a:p>
            <a:pPr indent="0" algn="ctr"/>
            <a:r>
              <a:rPr lang="en-US" sz="1050" b="0">
                <a:latin typeface="宋体" panose="02010600030101010101" pitchFamily="2" charset="-122"/>
              </a:rPr>
              <a:t>        </a:t>
            </a:r>
            <a:endParaRPr lang="zh-CN" altLang="en-US"/>
          </a:p>
        </p:txBody>
      </p:sp>
      <p:pic>
        <p:nvPicPr>
          <p:cNvPr id="15" name="图片 14"/>
          <p:cNvPicPr/>
          <p:nvPr/>
        </p:nvPicPr>
        <p:blipFill>
          <a:blip r:embed="rId2"/>
          <a:stretch>
            <a:fillRect/>
          </a:stretch>
        </p:blipFill>
        <p:spPr>
          <a:xfrm>
            <a:off x="4336415" y="2066290"/>
            <a:ext cx="4065905" cy="1422400"/>
          </a:xfrm>
          <a:prstGeom prst="rect">
            <a:avLst/>
          </a:prstGeom>
          <a:noFill/>
          <a:ln w="9525">
            <a:noFill/>
          </a:ln>
        </p:spPr>
      </p:pic>
      <p:sp>
        <p:nvSpPr>
          <p:cNvPr id="113" name="文本框 112"/>
          <p:cNvSpPr txBox="1"/>
          <p:nvPr/>
        </p:nvSpPr>
        <p:spPr>
          <a:xfrm>
            <a:off x="5113655" y="3645535"/>
            <a:ext cx="2510155" cy="414020"/>
          </a:xfrm>
          <a:prstGeom prst="rect">
            <a:avLst/>
          </a:prstGeom>
          <a:noFill/>
          <a:ln w="9525">
            <a:noFill/>
          </a:ln>
        </p:spPr>
        <p:txBody>
          <a:bodyPr wrap="square">
            <a:spAutoFit/>
          </a:bodyPr>
          <a:lstStyle/>
          <a:p>
            <a:pPr indent="342900"/>
            <a:endParaRPr lang="zh-CN" sz="900" b="0">
              <a:latin typeface="Arial" panose="020B0604020202020204" pitchFamily="34" charset="0"/>
              <a:ea typeface="黑体" panose="02010609060101010101" charset="-122"/>
            </a:endParaRPr>
          </a:p>
          <a:p>
            <a:pPr indent="342900"/>
            <a:r>
              <a:rPr lang="zh-CN" sz="1200" b="0">
                <a:latin typeface="+mn-ea"/>
                <a:cs typeface="+mn-ea"/>
              </a:rPr>
              <a:t>          图</a:t>
            </a:r>
            <a:r>
              <a:rPr lang="en-US" sz="1200" b="0">
                <a:latin typeface="+mn-ea"/>
                <a:cs typeface="+mn-ea"/>
              </a:rPr>
              <a:t>4-100  </a:t>
            </a:r>
            <a:r>
              <a:rPr lang="zh-CN" sz="1200" b="0">
                <a:latin typeface="+mn-ea"/>
                <a:cs typeface="+mn-ea"/>
              </a:rPr>
              <a:t>加载保存的任务</a:t>
            </a:r>
            <a:endParaRPr lang="zh-CN" altLang="en-US" sz="1200">
              <a:latin typeface="+mn-ea"/>
              <a:cs typeface="+mn-ea"/>
            </a:endParaRPr>
          </a:p>
        </p:txBody>
      </p:sp>
      <p:sp>
        <p:nvSpPr>
          <p:cNvPr id="16" name="文本框 15"/>
          <p:cNvSpPr txBox="1"/>
          <p:nvPr/>
        </p:nvSpPr>
        <p:spPr>
          <a:xfrm>
            <a:off x="1458595" y="3974465"/>
            <a:ext cx="2138045" cy="368300"/>
          </a:xfrm>
          <a:prstGeom prst="rect">
            <a:avLst/>
          </a:prstGeom>
          <a:noFill/>
        </p:spPr>
        <p:txBody>
          <a:bodyPr wrap="none" rtlCol="0" anchor="t">
            <a:spAutoFit/>
          </a:bodyPr>
          <a:lstStyle/>
          <a:p>
            <a:r>
              <a:rPr lang="zh-CN" sz="1200">
                <a:latin typeface="+mn-ea"/>
                <a:cs typeface="+mn-ea"/>
                <a:sym typeface="+mn-ea"/>
              </a:rPr>
              <a:t>图</a:t>
            </a:r>
            <a:r>
              <a:rPr lang="en-US" sz="1200">
                <a:latin typeface="+mn-ea"/>
                <a:cs typeface="+mn-ea"/>
                <a:sym typeface="+mn-ea"/>
              </a:rPr>
              <a:t>4-99  Hawk</a:t>
            </a:r>
            <a:r>
              <a:rPr lang="zh-CN" sz="1200">
                <a:latin typeface="+mn-ea"/>
                <a:cs typeface="+mn-ea"/>
                <a:sym typeface="+mn-ea"/>
              </a:rPr>
              <a:t>模块列表 </a:t>
            </a:r>
            <a:r>
              <a:rPr lang="zh-CN">
                <a:latin typeface="Arial" panose="020B0604020202020204" pitchFamily="34" charset="0"/>
                <a:ea typeface="黑体" panose="02010609060101010101" charset="-122"/>
                <a:sym typeface="+mn-ea"/>
              </a:rPr>
              <a:t>     </a:t>
            </a:r>
            <a:endParaRPr lang="zh-CN"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3" name="文本框 112"/>
          <p:cNvSpPr txBox="1"/>
          <p:nvPr/>
        </p:nvSpPr>
        <p:spPr>
          <a:xfrm>
            <a:off x="520700" y="1186180"/>
            <a:ext cx="8625205" cy="737235"/>
          </a:xfrm>
          <a:prstGeom prst="rect">
            <a:avLst/>
          </a:prstGeom>
          <a:noFill/>
          <a:ln w="9525">
            <a:noFill/>
          </a:ln>
        </p:spPr>
        <p:txBody>
          <a:bodyPr wrap="square">
            <a:spAutoFit/>
          </a:bodyPr>
          <a:lstStyle/>
          <a:p>
            <a:pPr indent="281940"/>
            <a:r>
              <a:rPr lang="zh-CN" sz="1400" b="0">
                <a:latin typeface="+mn-ea"/>
                <a:cs typeface="+mn-ea"/>
              </a:rPr>
              <a:t>在系统状态管理区中，可对加载数据集或模块进行查看和编辑。</a:t>
            </a:r>
            <a:endParaRPr lang="zh-CN" sz="1400" b="0">
              <a:latin typeface="+mn-ea"/>
              <a:cs typeface="+mn-ea"/>
            </a:endParaRPr>
          </a:p>
          <a:p>
            <a:pPr indent="281940"/>
            <a:r>
              <a:rPr lang="zh-CN" sz="1400" b="0">
                <a:latin typeface="+mn-ea"/>
                <a:cs typeface="+mn-ea"/>
              </a:rPr>
              <a:t>右击，可以对数据集进行配置、复制、删除等。也可以将数据集拖曳到下方的图标上，如拖曳到回收站，即可删除该模块，如图</a:t>
            </a:r>
            <a:r>
              <a:rPr lang="en-US" sz="1400" b="0">
                <a:latin typeface="+mn-ea"/>
                <a:cs typeface="+mn-ea"/>
              </a:rPr>
              <a:t>4-101</a:t>
            </a:r>
            <a:r>
              <a:rPr lang="zh-CN" sz="1400" b="0">
                <a:latin typeface="+mn-ea"/>
                <a:cs typeface="+mn-ea"/>
              </a:rPr>
              <a:t>所示。</a:t>
            </a:r>
            <a:endParaRPr lang="zh-CN" altLang="en-US" sz="1400">
              <a:latin typeface="+mn-ea"/>
              <a:cs typeface="+mn-ea"/>
            </a:endParaRPr>
          </a:p>
        </p:txBody>
      </p:sp>
      <p:pic>
        <p:nvPicPr>
          <p:cNvPr id="14" name="图片 13"/>
          <p:cNvPicPr/>
          <p:nvPr/>
        </p:nvPicPr>
        <p:blipFill>
          <a:blip r:embed="rId1"/>
          <a:stretch>
            <a:fillRect/>
          </a:stretch>
        </p:blipFill>
        <p:spPr>
          <a:xfrm>
            <a:off x="3221355" y="1699260"/>
            <a:ext cx="3009900" cy="3248025"/>
          </a:xfrm>
          <a:prstGeom prst="rect">
            <a:avLst/>
          </a:prstGeom>
          <a:noFill/>
          <a:ln w="9525">
            <a:noFill/>
          </a:ln>
        </p:spPr>
      </p:pic>
      <p:sp>
        <p:nvSpPr>
          <p:cNvPr id="114" name="文本框 113"/>
          <p:cNvSpPr txBox="1"/>
          <p:nvPr/>
        </p:nvSpPr>
        <p:spPr>
          <a:xfrm>
            <a:off x="635" y="5134610"/>
            <a:ext cx="9076690" cy="829945"/>
          </a:xfrm>
          <a:prstGeom prst="rect">
            <a:avLst/>
          </a:prstGeom>
          <a:noFill/>
          <a:ln w="9525">
            <a:noFill/>
          </a:ln>
        </p:spPr>
        <p:txBody>
          <a:bodyPr wrap="square">
            <a:spAutoFit/>
          </a:bodyPr>
          <a:lstStyle/>
          <a:p>
            <a:pPr indent="0" algn="ctr"/>
            <a:endParaRPr lang="zh-CN" sz="1600" b="0">
              <a:latin typeface="+mn-ea"/>
              <a:cs typeface="+mn-ea"/>
            </a:endParaRPr>
          </a:p>
          <a:p>
            <a:pPr indent="0" algn="ctr"/>
            <a:r>
              <a:rPr lang="zh-CN" sz="1600" b="0">
                <a:latin typeface="+mn-ea"/>
                <a:cs typeface="+mn-ea"/>
              </a:rPr>
              <a:t>双击数据集或模块，可查看模块的内容。将数据集拖曳到数据清洗（数据视图的下方第一个图标），可直接对本数据集做数据清洗。</a:t>
            </a:r>
            <a:endParaRPr lang="zh-CN" altLang="en-US" sz="1600">
              <a:latin typeface="+mn-ea"/>
              <a:cs typeface="+mn-ea"/>
            </a:endParaRPr>
          </a:p>
        </p:txBody>
      </p:sp>
      <p:sp>
        <p:nvSpPr>
          <p:cNvPr id="15" name="文本框 14"/>
          <p:cNvSpPr txBox="1"/>
          <p:nvPr/>
        </p:nvSpPr>
        <p:spPr>
          <a:xfrm>
            <a:off x="452120" y="848995"/>
            <a:ext cx="5080000" cy="337185"/>
          </a:xfrm>
          <a:prstGeom prst="rect">
            <a:avLst/>
          </a:prstGeom>
          <a:noFill/>
          <a:ln w="9525">
            <a:noFill/>
          </a:ln>
        </p:spPr>
        <p:txBody>
          <a:bodyPr>
            <a:spAutoFit/>
          </a:bodyPr>
          <a:lstStyle/>
          <a:p>
            <a:pPr indent="266700"/>
            <a:r>
              <a:rPr lang="en-US" sz="1600" b="0">
                <a:latin typeface="+mn-ea"/>
                <a:cs typeface="+mn-ea"/>
              </a:rPr>
              <a:t>4</a:t>
            </a:r>
            <a:r>
              <a:rPr lang="zh-CN" sz="1600" b="0">
                <a:latin typeface="+mn-ea"/>
                <a:cs typeface="+mn-ea"/>
              </a:rPr>
              <a:t>．系统状态管理</a:t>
            </a:r>
            <a:endParaRPr lang="zh-CN" altLang="en-US" sz="1600">
              <a:latin typeface="+mn-ea"/>
              <a:cs typeface="+mn-ea"/>
            </a:endParaRPr>
          </a:p>
        </p:txBody>
      </p:sp>
      <p:sp>
        <p:nvSpPr>
          <p:cNvPr id="16" name="文本框 15"/>
          <p:cNvSpPr txBox="1"/>
          <p:nvPr/>
        </p:nvSpPr>
        <p:spPr>
          <a:xfrm>
            <a:off x="3667125" y="5051425"/>
            <a:ext cx="1916430" cy="275590"/>
          </a:xfrm>
          <a:prstGeom prst="rect">
            <a:avLst/>
          </a:prstGeom>
          <a:noFill/>
        </p:spPr>
        <p:txBody>
          <a:bodyPr wrap="none" rtlCol="0" anchor="t">
            <a:spAutoFit/>
          </a:bodyPr>
          <a:lstStyle/>
          <a:p>
            <a:r>
              <a:rPr lang="zh-CN" sz="1200">
                <a:latin typeface="+mn-ea"/>
                <a:cs typeface="+mn-ea"/>
                <a:sym typeface="+mn-ea"/>
              </a:rPr>
              <a:t>图</a:t>
            </a:r>
            <a:r>
              <a:rPr lang="en-US" sz="1200">
                <a:latin typeface="+mn-ea"/>
                <a:cs typeface="+mn-ea"/>
                <a:sym typeface="+mn-ea"/>
              </a:rPr>
              <a:t>4-101  </a:t>
            </a:r>
            <a:r>
              <a:rPr lang="zh-CN" sz="1200">
                <a:latin typeface="+mn-ea"/>
                <a:cs typeface="+mn-ea"/>
                <a:sym typeface="+mn-ea"/>
              </a:rPr>
              <a:t>数据集状态操作</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文本框 113"/>
          <p:cNvSpPr txBox="1"/>
          <p:nvPr/>
        </p:nvSpPr>
        <p:spPr>
          <a:xfrm>
            <a:off x="442595" y="868045"/>
            <a:ext cx="5080000" cy="398780"/>
          </a:xfrm>
          <a:prstGeom prst="rect">
            <a:avLst/>
          </a:prstGeom>
          <a:noFill/>
          <a:ln w="9525">
            <a:noFill/>
          </a:ln>
        </p:spPr>
        <p:txBody>
          <a:bodyPr>
            <a:spAutoFit/>
          </a:bodyPr>
          <a:lstStyle/>
          <a:p>
            <a:pPr indent="0"/>
            <a:r>
              <a:rPr lang="en-US" sz="2000" b="0">
                <a:latin typeface="+mn-ea"/>
                <a:cs typeface="+mn-ea"/>
              </a:rPr>
              <a:t>4</a:t>
            </a:r>
            <a:r>
              <a:rPr lang="zh-CN" sz="2000" b="0">
                <a:latin typeface="+mn-ea"/>
                <a:cs typeface="+mn-ea"/>
              </a:rPr>
              <a:t>.5.2  Hawk基本操作</a:t>
            </a:r>
            <a:endParaRPr lang="zh-CN" altLang="en-US" sz="2000">
              <a:latin typeface="+mn-ea"/>
              <a:cs typeface="+mn-ea"/>
            </a:endParaRPr>
          </a:p>
        </p:txBody>
      </p:sp>
      <p:sp>
        <p:nvSpPr>
          <p:cNvPr id="14" name="文本框 13"/>
          <p:cNvSpPr txBox="1"/>
          <p:nvPr/>
        </p:nvSpPr>
        <p:spPr>
          <a:xfrm>
            <a:off x="737870" y="1812608"/>
            <a:ext cx="5080000" cy="2306955"/>
          </a:xfrm>
          <a:prstGeom prst="rect">
            <a:avLst/>
          </a:prstGeom>
          <a:noFill/>
          <a:ln w="9525">
            <a:noFill/>
          </a:ln>
        </p:spPr>
        <p:txBody>
          <a:bodyPr>
            <a:spAutoFit/>
          </a:bodyPr>
          <a:lstStyle/>
          <a:p>
            <a:pPr indent="0" fontAlgn="auto">
              <a:lnSpc>
                <a:spcPct val="200000"/>
              </a:lnSpc>
            </a:pPr>
            <a:r>
              <a:rPr lang="en-US" b="0">
                <a:latin typeface="+mn-ea"/>
                <a:cs typeface="+mn-ea"/>
              </a:rPr>
              <a:t>1</a:t>
            </a:r>
            <a:r>
              <a:rPr lang="zh-CN" b="0">
                <a:latin typeface="+mn-ea"/>
                <a:cs typeface="+mn-ea"/>
              </a:rPr>
              <a:t>．网页采集器</a:t>
            </a:r>
            <a:endParaRPr lang="en-US" b="0">
              <a:latin typeface="+mn-ea"/>
              <a:cs typeface="+mn-ea"/>
            </a:endParaRPr>
          </a:p>
          <a:p>
            <a:pPr indent="0" fontAlgn="auto">
              <a:lnSpc>
                <a:spcPct val="200000"/>
              </a:lnSpc>
            </a:pPr>
            <a:r>
              <a:rPr lang="en-US" b="0">
                <a:latin typeface="+mn-ea"/>
                <a:cs typeface="+mn-ea"/>
              </a:rPr>
              <a:t>2</a:t>
            </a:r>
            <a:r>
              <a:rPr lang="zh-CN" b="0">
                <a:latin typeface="+mn-ea"/>
                <a:cs typeface="+mn-ea"/>
              </a:rPr>
              <a:t>．数据清洗</a:t>
            </a:r>
            <a:endParaRPr lang="en-US" b="0">
              <a:latin typeface="+mn-ea"/>
              <a:cs typeface="+mn-ea"/>
            </a:endParaRPr>
          </a:p>
          <a:p>
            <a:pPr indent="0" fontAlgn="auto">
              <a:lnSpc>
                <a:spcPct val="200000"/>
              </a:lnSpc>
            </a:pPr>
            <a:r>
              <a:rPr lang="en-US" b="0">
                <a:latin typeface="+mn-ea"/>
                <a:cs typeface="+mn-ea"/>
              </a:rPr>
              <a:t>3</a:t>
            </a:r>
            <a:r>
              <a:rPr lang="zh-CN" b="0">
                <a:latin typeface="+mn-ea"/>
                <a:cs typeface="+mn-ea"/>
              </a:rPr>
              <a:t>．保存和导出数据</a:t>
            </a:r>
            <a:endParaRPr lang="en-US" b="0">
              <a:latin typeface="+mn-ea"/>
              <a:cs typeface="+mn-ea"/>
            </a:endParaRPr>
          </a:p>
          <a:p>
            <a:pPr indent="0" fontAlgn="auto">
              <a:lnSpc>
                <a:spcPct val="200000"/>
              </a:lnSpc>
            </a:pPr>
            <a:r>
              <a:rPr lang="en-US" b="0">
                <a:latin typeface="+mn-ea"/>
                <a:cs typeface="+mn-ea"/>
              </a:rPr>
              <a:t>4</a:t>
            </a:r>
            <a:r>
              <a:rPr lang="zh-CN" b="0">
                <a:latin typeface="+mn-ea"/>
                <a:cs typeface="+mn-ea"/>
              </a:rPr>
              <a:t>．保存任务</a:t>
            </a:r>
            <a:endParaRPr lang="zh-CN" altLang="en-US">
              <a:latin typeface="+mn-ea"/>
              <a:cs typeface="+mn-ea"/>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文本框 113"/>
          <p:cNvSpPr txBox="1"/>
          <p:nvPr/>
        </p:nvSpPr>
        <p:spPr>
          <a:xfrm>
            <a:off x="442595" y="858520"/>
            <a:ext cx="5080000" cy="398780"/>
          </a:xfrm>
          <a:prstGeom prst="rect">
            <a:avLst/>
          </a:prstGeom>
          <a:noFill/>
          <a:ln w="9525">
            <a:noFill/>
          </a:ln>
        </p:spPr>
        <p:txBody>
          <a:bodyPr>
            <a:spAutoFit/>
          </a:bodyPr>
          <a:lstStyle/>
          <a:p>
            <a:pPr indent="0"/>
            <a:r>
              <a:rPr lang="en-US" sz="2000" b="0">
                <a:latin typeface="+mn-ea"/>
                <a:cs typeface="+mn-ea"/>
              </a:rPr>
              <a:t>4</a:t>
            </a:r>
            <a:r>
              <a:rPr lang="zh-CN" sz="2000" b="0">
                <a:latin typeface="+mn-ea"/>
                <a:cs typeface="+mn-ea"/>
              </a:rPr>
              <a:t>.5.3  Hawk数据清洗实例操作</a:t>
            </a:r>
            <a:endParaRPr lang="zh-CN" altLang="en-US" sz="2000">
              <a:latin typeface="+mn-ea"/>
              <a:cs typeface="+mn-ea"/>
            </a:endParaRPr>
          </a:p>
        </p:txBody>
      </p:sp>
      <p:sp>
        <p:nvSpPr>
          <p:cNvPr id="14" name="文本框 13"/>
          <p:cNvSpPr txBox="1"/>
          <p:nvPr/>
        </p:nvSpPr>
        <p:spPr>
          <a:xfrm>
            <a:off x="259080" y="1257300"/>
            <a:ext cx="8625205" cy="953135"/>
          </a:xfrm>
          <a:prstGeom prst="rect">
            <a:avLst/>
          </a:prstGeom>
          <a:noFill/>
          <a:ln w="9525">
            <a:noFill/>
          </a:ln>
        </p:spPr>
        <p:txBody>
          <a:bodyPr wrap="square">
            <a:spAutoFit/>
          </a:bodyPr>
          <a:lstStyle/>
          <a:p>
            <a:pPr indent="281940"/>
            <a:r>
              <a:rPr lang="zh-CN" sz="1400" b="0">
                <a:latin typeface="+mn-ea"/>
                <a:cs typeface="+mn-ea"/>
              </a:rPr>
              <a:t>本节以南京中原地产的二手房信息为例，介绍利用</a:t>
            </a:r>
            <a:r>
              <a:rPr lang="en-US" sz="1400" b="0">
                <a:latin typeface="+mn-ea"/>
                <a:cs typeface="+mn-ea"/>
              </a:rPr>
              <a:t>Hawk</a:t>
            </a:r>
            <a:r>
              <a:rPr lang="zh-CN" sz="1400" b="0">
                <a:latin typeface="+mn-ea"/>
                <a:cs typeface="+mn-ea"/>
              </a:rPr>
              <a:t>进行网络爬虫抓取数据和数据清洗的详细步骤。</a:t>
            </a:r>
            <a:endParaRPr lang="zh-CN" sz="1400" b="0">
              <a:latin typeface="+mn-ea"/>
              <a:cs typeface="+mn-ea"/>
            </a:endParaRPr>
          </a:p>
          <a:p>
            <a:pPr indent="281940"/>
            <a:r>
              <a:rPr lang="zh-CN" sz="1400" b="0">
                <a:latin typeface="+mn-ea"/>
                <a:cs typeface="+mn-ea"/>
              </a:rPr>
              <a:t>运行</a:t>
            </a:r>
            <a:r>
              <a:rPr lang="en-US" sz="1400" b="0">
                <a:latin typeface="+mn-ea"/>
                <a:cs typeface="+mn-ea"/>
              </a:rPr>
              <a:t>Hawk</a:t>
            </a:r>
            <a:r>
              <a:rPr lang="zh-CN" sz="1400" b="0">
                <a:latin typeface="+mn-ea"/>
                <a:cs typeface="+mn-ea"/>
              </a:rPr>
              <a:t>软件，在模块列表中双击网页采集器图标，加载采集器，然后在最上方的地址栏中输入要采集的目标网址</a:t>
            </a:r>
            <a:r>
              <a:rPr lang="en-US" sz="1400" b="0">
                <a:solidFill>
                  <a:srgbClr val="0000FF"/>
                </a:solidFill>
                <a:latin typeface="+mn-ea"/>
                <a:cs typeface="+mn-ea"/>
                <a:hlinkClick r:id=""/>
              </a:rPr>
              <a:t>http://nj.centanet. com/ershoufang/?sem=sogou&amp;hmpl=nj6</a:t>
            </a:r>
            <a:r>
              <a:rPr lang="zh-CN" sz="1400" b="0">
                <a:latin typeface="+mn-ea"/>
                <a:cs typeface="+mn-ea"/>
              </a:rPr>
              <a:t>，并单击刷新网页，如图</a:t>
            </a:r>
            <a:r>
              <a:rPr lang="en-US" sz="1400" b="0">
                <a:latin typeface="+mn-ea"/>
                <a:cs typeface="+mn-ea"/>
              </a:rPr>
              <a:t>4-112</a:t>
            </a:r>
            <a:r>
              <a:rPr lang="zh-CN" sz="1400" b="0">
                <a:latin typeface="+mn-ea"/>
                <a:cs typeface="+mn-ea"/>
              </a:rPr>
              <a:t>所示。</a:t>
            </a:r>
            <a:endParaRPr lang="zh-CN" altLang="en-US" sz="1400">
              <a:latin typeface="+mn-ea"/>
              <a:cs typeface="+mn-ea"/>
            </a:endParaRPr>
          </a:p>
        </p:txBody>
      </p:sp>
      <p:pic>
        <p:nvPicPr>
          <p:cNvPr id="15" name="图片 460" descr="说明: 2017-05-30_16-07-16"/>
          <p:cNvPicPr>
            <a:picLocks noChangeAspect="1"/>
          </p:cNvPicPr>
          <p:nvPr/>
        </p:nvPicPr>
        <p:blipFill>
          <a:blip r:embed="rId1"/>
          <a:stretch>
            <a:fillRect/>
          </a:stretch>
        </p:blipFill>
        <p:spPr>
          <a:xfrm>
            <a:off x="1556385" y="2023110"/>
            <a:ext cx="6029960" cy="3627755"/>
          </a:xfrm>
          <a:prstGeom prst="rect">
            <a:avLst/>
          </a:prstGeom>
          <a:noFill/>
          <a:ln w="9525">
            <a:noFill/>
          </a:ln>
        </p:spPr>
      </p:pic>
      <p:sp>
        <p:nvSpPr>
          <p:cNvPr id="16" name="文本框 15"/>
          <p:cNvSpPr txBox="1"/>
          <p:nvPr/>
        </p:nvSpPr>
        <p:spPr>
          <a:xfrm>
            <a:off x="2031365" y="5749290"/>
            <a:ext cx="5080000" cy="275590"/>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4-112  </a:t>
            </a:r>
            <a:r>
              <a:rPr lang="zh-CN" sz="1200" b="0">
                <a:latin typeface="+mn-ea"/>
                <a:cs typeface="+mn-ea"/>
              </a:rPr>
              <a:t>网页采集器</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文本框 113"/>
          <p:cNvSpPr txBox="1"/>
          <p:nvPr/>
        </p:nvSpPr>
        <p:spPr>
          <a:xfrm>
            <a:off x="159385" y="792480"/>
            <a:ext cx="8379460" cy="306705"/>
          </a:xfrm>
          <a:prstGeom prst="rect">
            <a:avLst/>
          </a:prstGeom>
          <a:noFill/>
          <a:ln w="9525">
            <a:noFill/>
          </a:ln>
        </p:spPr>
        <p:txBody>
          <a:bodyPr wrap="square">
            <a:spAutoFit/>
          </a:bodyPr>
          <a:lstStyle/>
          <a:p>
            <a:pPr indent="281940"/>
            <a:r>
              <a:rPr lang="zh-CN" sz="1400" b="0">
                <a:latin typeface="+mn-ea"/>
                <a:cs typeface="+mn-ea"/>
              </a:rPr>
              <a:t>此时，下方展示的是获取的</a:t>
            </a:r>
            <a:r>
              <a:rPr lang="en-US" sz="1400" b="0">
                <a:latin typeface="+mn-ea"/>
                <a:cs typeface="+mn-ea"/>
              </a:rPr>
              <a:t>HTML</a:t>
            </a:r>
            <a:r>
              <a:rPr lang="zh-CN" sz="1400" b="0">
                <a:latin typeface="+mn-ea"/>
                <a:cs typeface="+mn-ea"/>
              </a:rPr>
              <a:t>文本。原始网站页面如图</a:t>
            </a:r>
            <a:r>
              <a:rPr lang="en-US" sz="1400" b="0">
                <a:latin typeface="+mn-ea"/>
                <a:cs typeface="+mn-ea"/>
              </a:rPr>
              <a:t>4-113</a:t>
            </a:r>
            <a:r>
              <a:rPr lang="zh-CN" sz="1400" b="0">
                <a:latin typeface="+mn-ea"/>
                <a:cs typeface="+mn-ea"/>
              </a:rPr>
              <a:t>所示。</a:t>
            </a:r>
            <a:endParaRPr lang="zh-CN" altLang="en-US" sz="1400">
              <a:latin typeface="+mn-ea"/>
              <a:cs typeface="+mn-ea"/>
            </a:endParaRPr>
          </a:p>
        </p:txBody>
      </p:sp>
      <p:pic>
        <p:nvPicPr>
          <p:cNvPr id="14" name="图片 13"/>
          <p:cNvPicPr/>
          <p:nvPr/>
        </p:nvPicPr>
        <p:blipFill>
          <a:blip r:embed="rId1"/>
          <a:stretch>
            <a:fillRect/>
          </a:stretch>
        </p:blipFill>
        <p:spPr>
          <a:xfrm>
            <a:off x="6059805" y="792480"/>
            <a:ext cx="3086100" cy="3022600"/>
          </a:xfrm>
          <a:prstGeom prst="rect">
            <a:avLst/>
          </a:prstGeom>
          <a:noFill/>
          <a:ln w="9525">
            <a:noFill/>
          </a:ln>
        </p:spPr>
      </p:pic>
      <p:sp>
        <p:nvSpPr>
          <p:cNvPr id="15" name="文本框 14"/>
          <p:cNvSpPr txBox="1"/>
          <p:nvPr/>
        </p:nvSpPr>
        <p:spPr>
          <a:xfrm>
            <a:off x="5977255" y="4025900"/>
            <a:ext cx="3168015" cy="275590"/>
          </a:xfrm>
          <a:prstGeom prst="rect">
            <a:avLst/>
          </a:prstGeom>
          <a:noFill/>
          <a:ln w="9525">
            <a:noFill/>
          </a:ln>
        </p:spPr>
        <p:txBody>
          <a:bodyPr wrap="square">
            <a:spAutoFit/>
          </a:bodyPr>
          <a:lstStyle/>
          <a:p>
            <a:pPr indent="0" algn="ctr"/>
            <a:r>
              <a:rPr lang="zh-CN" sz="1200" b="0">
                <a:latin typeface="+mn-ea"/>
                <a:cs typeface="+mn-ea"/>
              </a:rPr>
              <a:t>图</a:t>
            </a:r>
            <a:r>
              <a:rPr lang="en-US" sz="1200" b="0">
                <a:latin typeface="+mn-ea"/>
                <a:cs typeface="+mn-ea"/>
              </a:rPr>
              <a:t>4-113  </a:t>
            </a:r>
            <a:r>
              <a:rPr lang="zh-CN" sz="1200" b="0">
                <a:latin typeface="+mn-ea"/>
                <a:cs typeface="+mn-ea"/>
              </a:rPr>
              <a:t>原始网页信息</a:t>
            </a:r>
            <a:endParaRPr lang="zh-CN" altLang="en-US" sz="1200">
              <a:latin typeface="+mn-ea"/>
              <a:cs typeface="+mn-ea"/>
            </a:endParaRPr>
          </a:p>
        </p:txBody>
      </p:sp>
      <p:sp>
        <p:nvSpPr>
          <p:cNvPr id="16" name="文本框 15"/>
          <p:cNvSpPr txBox="1"/>
          <p:nvPr/>
        </p:nvSpPr>
        <p:spPr>
          <a:xfrm>
            <a:off x="452120" y="1210310"/>
            <a:ext cx="4549140" cy="2999740"/>
          </a:xfrm>
          <a:prstGeom prst="rect">
            <a:avLst/>
          </a:prstGeom>
          <a:noFill/>
          <a:ln w="9525">
            <a:noFill/>
          </a:ln>
        </p:spPr>
        <p:txBody>
          <a:bodyPr wrap="square">
            <a:spAutoFit/>
          </a:bodyPr>
          <a:lstStyle/>
          <a:p>
            <a:pPr indent="281940" fontAlgn="auto">
              <a:lnSpc>
                <a:spcPct val="150000"/>
              </a:lnSpc>
            </a:pPr>
            <a:r>
              <a:rPr lang="zh-CN" sz="1400" b="0">
                <a:latin typeface="+mn-ea"/>
                <a:cs typeface="+mn-ea"/>
              </a:rPr>
              <a:t>手工设定搜索关键字，以上述页面为例，检索</a:t>
            </a:r>
            <a:r>
              <a:rPr lang="en-US" sz="1400" b="0">
                <a:latin typeface="+mn-ea"/>
                <a:cs typeface="+mn-ea"/>
              </a:rPr>
              <a:t>1380</a:t>
            </a:r>
            <a:r>
              <a:rPr lang="zh-CN" sz="1400" b="0">
                <a:latin typeface="+mn-ea"/>
                <a:cs typeface="+mn-ea"/>
              </a:rPr>
              <a:t>万和</a:t>
            </a:r>
            <a:r>
              <a:rPr lang="en-US" sz="1400" b="0">
                <a:latin typeface="+mn-ea"/>
                <a:cs typeface="+mn-ea"/>
              </a:rPr>
              <a:t>44172</a:t>
            </a:r>
            <a:r>
              <a:rPr lang="zh-CN" sz="1400" b="0">
                <a:latin typeface="+mn-ea"/>
                <a:cs typeface="+mn-ea"/>
              </a:rPr>
              <a:t>（总价和单价，每次采集时都会有所不同），以此通过</a:t>
            </a:r>
            <a:r>
              <a:rPr lang="en-US" sz="1400" b="0">
                <a:latin typeface="+mn-ea"/>
                <a:cs typeface="+mn-ea"/>
              </a:rPr>
              <a:t>DOM</a:t>
            </a:r>
            <a:r>
              <a:rPr lang="zh-CN" sz="1400" b="0">
                <a:latin typeface="+mn-ea"/>
                <a:cs typeface="+mn-ea"/>
              </a:rPr>
              <a:t>树的路径找出整个房源列表的根节点，操作步骤如下：</a:t>
            </a:r>
            <a:endParaRPr lang="zh-CN" sz="1400" b="0">
              <a:latin typeface="+mn-ea"/>
              <a:cs typeface="+mn-ea"/>
            </a:endParaRPr>
          </a:p>
          <a:p>
            <a:pPr indent="281940" fontAlgn="auto">
              <a:lnSpc>
                <a:spcPct val="150000"/>
              </a:lnSpc>
            </a:pPr>
            <a:r>
              <a:rPr lang="zh-CN" sz="1400" b="0">
                <a:latin typeface="+mn-ea"/>
                <a:cs typeface="+mn-ea"/>
              </a:rPr>
              <a:t>由于要抓取列表，所以读取模式选择</a:t>
            </a:r>
            <a:r>
              <a:rPr lang="en-US" sz="1400" b="0">
                <a:latin typeface="+mn-ea"/>
                <a:cs typeface="+mn-ea"/>
              </a:rPr>
              <a:t>List</a:t>
            </a:r>
            <a:r>
              <a:rPr lang="zh-CN" sz="1400" b="0">
                <a:latin typeface="+mn-ea"/>
                <a:cs typeface="+mn-ea"/>
              </a:rPr>
              <a:t>。输入搜索字符</a:t>
            </a:r>
            <a:r>
              <a:rPr lang="en-US" sz="1400" b="0">
                <a:latin typeface="+mn-ea"/>
                <a:cs typeface="+mn-ea"/>
              </a:rPr>
              <a:t>44172</a:t>
            </a:r>
            <a:r>
              <a:rPr lang="zh-CN" sz="1400" b="0">
                <a:latin typeface="+mn-ea"/>
                <a:cs typeface="+mn-ea"/>
              </a:rPr>
              <a:t>，发现能够成功获取</a:t>
            </a:r>
            <a:r>
              <a:rPr lang="en-US" sz="1400" b="0">
                <a:latin typeface="+mn-ea"/>
                <a:cs typeface="+mn-ea"/>
              </a:rPr>
              <a:t>XPath</a:t>
            </a:r>
            <a:r>
              <a:rPr lang="zh-CN" sz="1400" b="0">
                <a:latin typeface="+mn-ea"/>
                <a:cs typeface="+mn-ea"/>
              </a:rPr>
              <a:t>，属性名称为“属性</a:t>
            </a:r>
            <a:r>
              <a:rPr lang="en-US" sz="1400" b="0">
                <a:latin typeface="+mn-ea"/>
                <a:cs typeface="+mn-ea"/>
              </a:rPr>
              <a:t>0</a:t>
            </a:r>
            <a:r>
              <a:rPr lang="zh-CN" sz="1400" b="0">
                <a:latin typeface="+mn-ea"/>
                <a:cs typeface="+mn-ea"/>
              </a:rPr>
              <a:t>”，单击“添加字段”按钮，即可添加一个属性。类似地，再输入</a:t>
            </a:r>
            <a:r>
              <a:rPr lang="en-US" sz="1400" b="0">
                <a:latin typeface="+mn-ea"/>
                <a:cs typeface="+mn-ea"/>
              </a:rPr>
              <a:t>1380</a:t>
            </a:r>
            <a:r>
              <a:rPr lang="zh-CN" sz="1400" b="0">
                <a:latin typeface="+mn-ea"/>
                <a:cs typeface="+mn-ea"/>
              </a:rPr>
              <a:t>，设置属性名称为“属性</a:t>
            </a:r>
            <a:r>
              <a:rPr lang="en-US" sz="1400" b="0">
                <a:latin typeface="+mn-ea"/>
                <a:cs typeface="+mn-ea"/>
              </a:rPr>
              <a:t>1</a:t>
            </a:r>
            <a:r>
              <a:rPr lang="zh-CN" sz="1400" b="0">
                <a:latin typeface="+mn-ea"/>
                <a:cs typeface="+mn-ea"/>
              </a:rPr>
              <a:t>”，即可添加另外一个属性，如图</a:t>
            </a:r>
            <a:r>
              <a:rPr lang="en-US" sz="1400" b="0">
                <a:latin typeface="+mn-ea"/>
                <a:cs typeface="+mn-ea"/>
              </a:rPr>
              <a:t>4-114</a:t>
            </a:r>
            <a:r>
              <a:rPr lang="zh-CN" sz="1400" b="0">
                <a:latin typeface="+mn-ea"/>
                <a:cs typeface="+mn-ea"/>
              </a:rPr>
              <a:t>所示。</a:t>
            </a:r>
            <a:endParaRPr lang="zh-CN" altLang="en-US" sz="1400">
              <a:latin typeface="+mn-ea"/>
              <a:cs typeface="+mn-ea"/>
            </a:endParaRPr>
          </a:p>
        </p:txBody>
      </p:sp>
      <p:pic>
        <p:nvPicPr>
          <p:cNvPr id="17" name="图片 458" descr="说明: 2017-05-30_21-37-30"/>
          <p:cNvPicPr>
            <a:picLocks noChangeAspect="1"/>
          </p:cNvPicPr>
          <p:nvPr/>
        </p:nvPicPr>
        <p:blipFill>
          <a:blip r:embed="rId2"/>
          <a:stretch>
            <a:fillRect/>
          </a:stretch>
        </p:blipFill>
        <p:spPr>
          <a:xfrm>
            <a:off x="4326255" y="3815080"/>
            <a:ext cx="1651000" cy="2038350"/>
          </a:xfrm>
          <a:prstGeom prst="rect">
            <a:avLst/>
          </a:prstGeom>
          <a:noFill/>
          <a:ln w="9525">
            <a:noFill/>
          </a:ln>
        </p:spPr>
      </p:pic>
      <p:sp>
        <p:nvSpPr>
          <p:cNvPr id="20" name="文本框 19"/>
          <p:cNvSpPr txBox="1"/>
          <p:nvPr/>
        </p:nvSpPr>
        <p:spPr>
          <a:xfrm>
            <a:off x="3075940" y="5853430"/>
            <a:ext cx="4073525" cy="275590"/>
          </a:xfrm>
          <a:prstGeom prst="rect">
            <a:avLst/>
          </a:prstGeom>
          <a:noFill/>
          <a:ln w="9525">
            <a:noFill/>
          </a:ln>
        </p:spPr>
        <p:txBody>
          <a:bodyPr wrap="square">
            <a:spAutoFit/>
          </a:bodyPr>
          <a:lstStyle/>
          <a:p>
            <a:pPr indent="0" algn="ctr"/>
            <a:r>
              <a:rPr lang="zh-CN" sz="1200" b="0">
                <a:latin typeface="+mn-ea"/>
                <a:cs typeface="+mn-ea"/>
              </a:rPr>
              <a:t>图</a:t>
            </a:r>
            <a:r>
              <a:rPr lang="en-US" sz="1200" b="0">
                <a:latin typeface="+mn-ea"/>
                <a:cs typeface="+mn-ea"/>
              </a:rPr>
              <a:t>4-114  </a:t>
            </a:r>
            <a:r>
              <a:rPr lang="zh-CN" sz="1200" b="0">
                <a:latin typeface="+mn-ea"/>
                <a:cs typeface="+mn-ea"/>
              </a:rPr>
              <a:t>设置搜索属性</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文本框 114"/>
          <p:cNvSpPr txBox="1"/>
          <p:nvPr/>
        </p:nvSpPr>
        <p:spPr>
          <a:xfrm>
            <a:off x="442595" y="975995"/>
            <a:ext cx="8625205" cy="521970"/>
          </a:xfrm>
          <a:prstGeom prst="rect">
            <a:avLst/>
          </a:prstGeom>
          <a:noFill/>
          <a:ln w="9525">
            <a:noFill/>
          </a:ln>
        </p:spPr>
        <p:txBody>
          <a:bodyPr wrap="square">
            <a:spAutoFit/>
          </a:bodyPr>
          <a:lstStyle/>
          <a:p>
            <a:pPr indent="281940"/>
            <a:r>
              <a:rPr lang="zh-CN" sz="1400" b="0">
                <a:latin typeface="+mn-ea"/>
                <a:cs typeface="+mn-ea"/>
              </a:rPr>
              <a:t>将所有要抓取的特征字段添加进去，或是“直接单击手气不错”，系统会根据目前的属性推测其他属性，显示初步能抓取到的数据集，如图</a:t>
            </a:r>
            <a:r>
              <a:rPr lang="en-US" sz="1400" b="0">
                <a:latin typeface="+mn-ea"/>
                <a:cs typeface="+mn-ea"/>
              </a:rPr>
              <a:t>4-115</a:t>
            </a:r>
            <a:r>
              <a:rPr lang="zh-CN" sz="1400" b="0">
                <a:latin typeface="+mn-ea"/>
                <a:cs typeface="+mn-ea"/>
              </a:rPr>
              <a:t>所示。</a:t>
            </a:r>
            <a:endParaRPr lang="zh-CN" altLang="en-US" sz="1400">
              <a:latin typeface="+mn-ea"/>
              <a:cs typeface="+mn-ea"/>
            </a:endParaRPr>
          </a:p>
        </p:txBody>
      </p:sp>
      <p:pic>
        <p:nvPicPr>
          <p:cNvPr id="14" name="图片 13"/>
          <p:cNvPicPr/>
          <p:nvPr/>
        </p:nvPicPr>
        <p:blipFill>
          <a:blip r:embed="rId1"/>
          <a:stretch>
            <a:fillRect/>
          </a:stretch>
        </p:blipFill>
        <p:spPr>
          <a:xfrm>
            <a:off x="1038225" y="1436370"/>
            <a:ext cx="6621780" cy="3110865"/>
          </a:xfrm>
          <a:prstGeom prst="rect">
            <a:avLst/>
          </a:prstGeom>
          <a:noFill/>
          <a:ln w="9525">
            <a:noFill/>
          </a:ln>
        </p:spPr>
      </p:pic>
      <p:sp>
        <p:nvSpPr>
          <p:cNvPr id="116" name="文本框 115"/>
          <p:cNvSpPr txBox="1"/>
          <p:nvPr/>
        </p:nvSpPr>
        <p:spPr>
          <a:xfrm>
            <a:off x="2032000" y="4441825"/>
            <a:ext cx="5080000" cy="414020"/>
          </a:xfrm>
          <a:prstGeom prst="rect">
            <a:avLst/>
          </a:prstGeom>
          <a:noFill/>
          <a:ln w="9525">
            <a:noFill/>
          </a:ln>
        </p:spPr>
        <p:txBody>
          <a:bodyPr>
            <a:spAutoFit/>
          </a:bodyPr>
          <a:lstStyle/>
          <a:p>
            <a:pPr indent="0" algn="ctr"/>
            <a:endParaRPr lang="en-US" sz="1050" b="0">
              <a:latin typeface="Times New Roman" panose="02020603050405020304" charset="0"/>
            </a:endParaRPr>
          </a:p>
          <a:p>
            <a:pPr indent="0" algn="ctr"/>
            <a:r>
              <a:rPr lang="en-US" sz="1050" b="0">
                <a:latin typeface="Times New Roman" panose="02020603050405020304" charset="0"/>
              </a:rPr>
              <a:t> </a:t>
            </a:r>
            <a:endParaRPr lang="zh-CN" altLang="en-US"/>
          </a:p>
        </p:txBody>
      </p:sp>
      <p:sp>
        <p:nvSpPr>
          <p:cNvPr id="15" name="文本框 14"/>
          <p:cNvSpPr txBox="1"/>
          <p:nvPr/>
        </p:nvSpPr>
        <p:spPr>
          <a:xfrm>
            <a:off x="2006600" y="4653915"/>
            <a:ext cx="5080000" cy="275590"/>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4-115  </a:t>
            </a:r>
            <a:r>
              <a:rPr lang="zh-CN" sz="1200" b="0">
                <a:latin typeface="+mn-ea"/>
                <a:cs typeface="+mn-ea"/>
              </a:rPr>
              <a:t>通过手气不错显示能抓取的数据</a:t>
            </a:r>
            <a:endParaRPr lang="zh-CN" altLang="en-US" sz="1200">
              <a:latin typeface="+mn-ea"/>
              <a:cs typeface="+mn-ea"/>
            </a:endParaRPr>
          </a:p>
        </p:txBody>
      </p:sp>
      <p:sp>
        <p:nvSpPr>
          <p:cNvPr id="16" name="文本框 15"/>
          <p:cNvSpPr txBox="1"/>
          <p:nvPr/>
        </p:nvSpPr>
        <p:spPr>
          <a:xfrm>
            <a:off x="544195" y="5265420"/>
            <a:ext cx="8533130" cy="521970"/>
          </a:xfrm>
          <a:prstGeom prst="rect">
            <a:avLst/>
          </a:prstGeom>
          <a:noFill/>
          <a:ln w="9525">
            <a:noFill/>
          </a:ln>
        </p:spPr>
        <p:txBody>
          <a:bodyPr wrap="square">
            <a:spAutoFit/>
          </a:bodyPr>
          <a:lstStyle/>
          <a:p>
            <a:pPr indent="281940"/>
            <a:r>
              <a:rPr lang="zh-CN" sz="1400" b="0">
                <a:latin typeface="+mn-ea"/>
              </a:rPr>
              <a:t>此时显示的数据还不完整，只是显示了一页的信息，所以需要做进一步抓取设置，就需要使用数据清洗模块了。</a:t>
            </a:r>
            <a:endParaRPr lang="zh-CN" altLang="en-US" sz="1400">
              <a:latin typeface="+mn-ea"/>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文本框 115"/>
          <p:cNvSpPr txBox="1"/>
          <p:nvPr/>
        </p:nvSpPr>
        <p:spPr>
          <a:xfrm>
            <a:off x="90170" y="875030"/>
            <a:ext cx="8963025" cy="953135"/>
          </a:xfrm>
          <a:prstGeom prst="rect">
            <a:avLst/>
          </a:prstGeom>
          <a:noFill/>
          <a:ln w="9525">
            <a:noFill/>
          </a:ln>
        </p:spPr>
        <p:txBody>
          <a:bodyPr wrap="square">
            <a:spAutoFit/>
          </a:bodyPr>
          <a:lstStyle/>
          <a:p>
            <a:pPr indent="281940"/>
            <a:r>
              <a:rPr lang="zh-CN" sz="1400" b="0">
                <a:latin typeface="+mn-ea"/>
                <a:cs typeface="+mn-ea"/>
              </a:rPr>
              <a:t>在模块列表中双击数据清洗模块，调出数据清洗设置界面，在数据清洗左侧的搜索栏中搜索“生成区间数”模块，用于设置抓取的网页范围，将该模块拖到右侧上方的栏目中，在右侧栏目中双击“生成区间数”，弹出设置窗口，设置列名为“</a:t>
            </a:r>
            <a:r>
              <a:rPr lang="en-US" sz="1400" b="0">
                <a:latin typeface="+mn-ea"/>
                <a:cs typeface="+mn-ea"/>
              </a:rPr>
              <a:t>id</a:t>
            </a:r>
            <a:r>
              <a:rPr lang="zh-CN" sz="1400" b="0">
                <a:latin typeface="+mn-ea"/>
                <a:cs typeface="+mn-ea"/>
              </a:rPr>
              <a:t>”，最大值填写</a:t>
            </a:r>
            <a:r>
              <a:rPr lang="en-US" sz="1400" b="0">
                <a:latin typeface="+mn-ea"/>
                <a:cs typeface="+mn-ea"/>
              </a:rPr>
              <a:t>20</a:t>
            </a:r>
            <a:r>
              <a:rPr lang="zh-CN" sz="1400" b="0">
                <a:latin typeface="+mn-ea"/>
                <a:cs typeface="+mn-ea"/>
              </a:rPr>
              <a:t>，生成模式默认为</a:t>
            </a:r>
            <a:r>
              <a:rPr lang="en-US" sz="1400" b="0">
                <a:latin typeface="+mn-ea"/>
                <a:cs typeface="+mn-ea"/>
              </a:rPr>
              <a:t>Append</a:t>
            </a:r>
            <a:r>
              <a:rPr lang="zh-CN" sz="1400" b="0">
                <a:latin typeface="+mn-ea"/>
                <a:cs typeface="+mn-ea"/>
              </a:rPr>
              <a:t>，如图</a:t>
            </a:r>
            <a:r>
              <a:rPr lang="en-US" sz="1400" b="0">
                <a:latin typeface="+mn-ea"/>
                <a:cs typeface="+mn-ea"/>
              </a:rPr>
              <a:t>4-116</a:t>
            </a:r>
            <a:r>
              <a:rPr lang="zh-CN" sz="1400" b="0">
                <a:latin typeface="+mn-ea"/>
                <a:cs typeface="+mn-ea"/>
              </a:rPr>
              <a:t>所示。</a:t>
            </a:r>
            <a:endParaRPr lang="zh-CN" sz="1400" b="0">
              <a:latin typeface="+mn-ea"/>
              <a:cs typeface="+mn-ea"/>
            </a:endParaRPr>
          </a:p>
          <a:p>
            <a:pPr indent="281940"/>
            <a:r>
              <a:rPr lang="zh-CN" sz="1400" b="0">
                <a:latin typeface="+mn-ea"/>
                <a:cs typeface="+mn-ea"/>
              </a:rPr>
              <a:t>     将数字转换为</a:t>
            </a:r>
            <a:r>
              <a:rPr lang="en-US" sz="1400" b="0">
                <a:latin typeface="+mn-ea"/>
                <a:cs typeface="+mn-ea"/>
              </a:rPr>
              <a:t>url</a:t>
            </a:r>
            <a:r>
              <a:rPr lang="zh-CN" sz="1400" b="0">
                <a:latin typeface="+mn-ea"/>
                <a:cs typeface="+mn-ea"/>
              </a:rPr>
              <a:t>，搜索“合并多列”模块，拖曳到</a:t>
            </a:r>
            <a:r>
              <a:rPr lang="en-US" sz="1400" b="0">
                <a:latin typeface="+mn-ea"/>
                <a:cs typeface="+mn-ea"/>
              </a:rPr>
              <a:t>id</a:t>
            </a:r>
            <a:r>
              <a:rPr lang="zh-CN" sz="1400" b="0">
                <a:latin typeface="+mn-ea"/>
                <a:cs typeface="+mn-ea"/>
              </a:rPr>
              <a:t>列，将原先的数值列变换为一组</a:t>
            </a:r>
            <a:r>
              <a:rPr lang="en-US" sz="1400" b="0">
                <a:latin typeface="+mn-ea"/>
                <a:cs typeface="+mn-ea"/>
              </a:rPr>
              <a:t>url</a:t>
            </a:r>
            <a:r>
              <a:rPr lang="zh-CN" sz="1400" b="0">
                <a:latin typeface="+mn-ea"/>
                <a:cs typeface="+mn-ea"/>
              </a:rPr>
              <a:t>，如图</a:t>
            </a:r>
            <a:r>
              <a:rPr lang="en-US" sz="1400" b="0">
                <a:latin typeface="+mn-ea"/>
                <a:cs typeface="+mn-ea"/>
              </a:rPr>
              <a:t>4-117</a:t>
            </a:r>
            <a:r>
              <a:rPr lang="zh-CN" sz="1400" b="0">
                <a:latin typeface="+mn-ea"/>
                <a:cs typeface="+mn-ea"/>
              </a:rPr>
              <a:t>所示。</a:t>
            </a:r>
            <a:endParaRPr lang="zh-CN" altLang="en-US" sz="1400">
              <a:latin typeface="+mn-ea"/>
              <a:cs typeface="+mn-ea"/>
            </a:endParaRPr>
          </a:p>
        </p:txBody>
      </p:sp>
      <p:pic>
        <p:nvPicPr>
          <p:cNvPr id="14" name="图片 456" descr="说明: 捕获1"/>
          <p:cNvPicPr>
            <a:picLocks noChangeAspect="1"/>
          </p:cNvPicPr>
          <p:nvPr/>
        </p:nvPicPr>
        <p:blipFill>
          <a:blip r:embed="rId1"/>
          <a:stretch>
            <a:fillRect/>
          </a:stretch>
        </p:blipFill>
        <p:spPr>
          <a:xfrm>
            <a:off x="370205" y="2265680"/>
            <a:ext cx="3886835" cy="2435225"/>
          </a:xfrm>
          <a:prstGeom prst="rect">
            <a:avLst/>
          </a:prstGeom>
          <a:noFill/>
          <a:ln w="9525">
            <a:noFill/>
          </a:ln>
        </p:spPr>
      </p:pic>
      <p:pic>
        <p:nvPicPr>
          <p:cNvPr id="15" name="图片 3" descr="说明: 2017-10-23_20-45-07"/>
          <p:cNvPicPr>
            <a:picLocks noChangeAspect="1"/>
          </p:cNvPicPr>
          <p:nvPr/>
        </p:nvPicPr>
        <p:blipFill>
          <a:blip r:embed="rId2"/>
          <a:stretch>
            <a:fillRect/>
          </a:stretch>
        </p:blipFill>
        <p:spPr>
          <a:xfrm>
            <a:off x="4729480" y="2300605"/>
            <a:ext cx="4174490" cy="2365375"/>
          </a:xfrm>
          <a:prstGeom prst="rect">
            <a:avLst/>
          </a:prstGeom>
          <a:noFill/>
          <a:ln w="9525">
            <a:noFill/>
          </a:ln>
        </p:spPr>
      </p:pic>
      <p:sp>
        <p:nvSpPr>
          <p:cNvPr id="16" name="文本框 15"/>
          <p:cNvSpPr txBox="1"/>
          <p:nvPr/>
        </p:nvSpPr>
        <p:spPr>
          <a:xfrm>
            <a:off x="-69215" y="4820285"/>
            <a:ext cx="5080000" cy="275590"/>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4-116  </a:t>
            </a:r>
            <a:r>
              <a:rPr lang="zh-CN" sz="1200" b="0">
                <a:latin typeface="+mn-ea"/>
                <a:cs typeface="+mn-ea"/>
              </a:rPr>
              <a:t>生成区间数设置</a:t>
            </a:r>
            <a:endParaRPr lang="zh-CN" altLang="en-US" sz="1200">
              <a:latin typeface="+mn-ea"/>
              <a:cs typeface="+mn-ea"/>
            </a:endParaRPr>
          </a:p>
        </p:txBody>
      </p:sp>
      <p:sp>
        <p:nvSpPr>
          <p:cNvPr id="17" name="文本框 16"/>
          <p:cNvSpPr txBox="1"/>
          <p:nvPr/>
        </p:nvSpPr>
        <p:spPr>
          <a:xfrm>
            <a:off x="4137660" y="4820285"/>
            <a:ext cx="5080000" cy="275590"/>
          </a:xfrm>
          <a:prstGeom prst="rect">
            <a:avLst/>
          </a:prstGeom>
          <a:noFill/>
          <a:ln w="9525">
            <a:noFill/>
          </a:ln>
        </p:spPr>
        <p:txBody>
          <a:bodyPr>
            <a:spAutoFit/>
          </a:bodyPr>
          <a:lstStyle/>
          <a:p>
            <a:pPr indent="0" algn="ctr"/>
            <a:r>
              <a:rPr lang="zh-CN" sz="1200" b="0">
                <a:latin typeface="+mn-ea"/>
                <a:cs typeface="+mn-ea"/>
              </a:rPr>
              <a:t>图</a:t>
            </a:r>
            <a:r>
              <a:rPr lang="en-US" sz="1200" b="0">
                <a:latin typeface="+mn-ea"/>
                <a:cs typeface="+mn-ea"/>
              </a:rPr>
              <a:t>4-117  </a:t>
            </a:r>
            <a:r>
              <a:rPr lang="zh-CN" sz="1200" b="0">
                <a:latin typeface="+mn-ea"/>
                <a:cs typeface="+mn-ea"/>
              </a:rPr>
              <a:t>设置合并多列</a:t>
            </a:r>
            <a:endParaRPr lang="zh-CN" altLang="en-US" sz="1200">
              <a:latin typeface="+mn-ea"/>
              <a:cs typeface="+mn-ea"/>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3293745" cy="414020"/>
          </a:xfrm>
          <a:prstGeom prst="rect">
            <a:avLst/>
          </a:prstGeom>
          <a:noFill/>
        </p:spPr>
        <p:txBody>
          <a:bodyPr wrap="none" rtlCol="0">
            <a:spAutoFit/>
          </a:bodyPr>
          <a:lstStyle/>
          <a:p>
            <a:r>
              <a:rPr lang="en-US" altLang="zh-CN" sz="2100" dirty="0">
                <a:solidFill>
                  <a:schemeClr val="bg1"/>
                </a:solidFill>
                <a:sym typeface="+mn-ea"/>
              </a:rPr>
              <a:t>4.5  Hawk简介及基本操作</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文本框 115"/>
          <p:cNvSpPr txBox="1"/>
          <p:nvPr/>
        </p:nvSpPr>
        <p:spPr>
          <a:xfrm>
            <a:off x="385445" y="1050290"/>
            <a:ext cx="8691880" cy="521970"/>
          </a:xfrm>
          <a:prstGeom prst="rect">
            <a:avLst/>
          </a:prstGeom>
          <a:noFill/>
          <a:ln w="9525">
            <a:noFill/>
          </a:ln>
        </p:spPr>
        <p:txBody>
          <a:bodyPr wrap="square">
            <a:spAutoFit/>
          </a:bodyPr>
          <a:lstStyle/>
          <a:p>
            <a:pPr indent="281940"/>
            <a:r>
              <a:rPr lang="zh-CN" sz="1400" b="0">
                <a:latin typeface="+mn-ea"/>
                <a:cs typeface="+mn-ea"/>
              </a:rPr>
              <a:t>拖曳“从爬虫转换”模块到当前的</a:t>
            </a:r>
            <a:r>
              <a:rPr lang="en-US" sz="1400" b="0">
                <a:latin typeface="+mn-ea"/>
                <a:cs typeface="+mn-ea"/>
              </a:rPr>
              <a:t>url</a:t>
            </a:r>
            <a:r>
              <a:rPr lang="zh-CN" sz="1400" b="0">
                <a:latin typeface="+mn-ea"/>
                <a:cs typeface="+mn-ea"/>
              </a:rPr>
              <a:t>，双击该模块，将刚才的网页采集器的名称，填入爬虫选择栏目中，系统就会转换出爬取的前</a:t>
            </a:r>
            <a:r>
              <a:rPr lang="en-US" sz="1400" b="0">
                <a:latin typeface="+mn-ea"/>
                <a:cs typeface="+mn-ea"/>
              </a:rPr>
              <a:t>20</a:t>
            </a:r>
            <a:r>
              <a:rPr lang="zh-CN" sz="1400" b="0">
                <a:latin typeface="+mn-ea"/>
                <a:cs typeface="+mn-ea"/>
              </a:rPr>
              <a:t>条数据，如图</a:t>
            </a:r>
            <a:r>
              <a:rPr lang="en-US" sz="1400" b="0">
                <a:latin typeface="+mn-ea"/>
                <a:cs typeface="+mn-ea"/>
              </a:rPr>
              <a:t>4-118</a:t>
            </a:r>
            <a:r>
              <a:rPr lang="zh-CN" sz="1400" b="0">
                <a:latin typeface="+mn-ea"/>
                <a:cs typeface="+mn-ea"/>
              </a:rPr>
              <a:t>所示。</a:t>
            </a:r>
            <a:endParaRPr lang="zh-CN" altLang="en-US" sz="1400">
              <a:latin typeface="+mn-ea"/>
              <a:cs typeface="+mn-ea"/>
            </a:endParaRPr>
          </a:p>
        </p:txBody>
      </p:sp>
      <p:sp>
        <p:nvSpPr>
          <p:cNvPr id="14" name="文本框 13"/>
          <p:cNvSpPr txBox="1"/>
          <p:nvPr/>
        </p:nvSpPr>
        <p:spPr>
          <a:xfrm>
            <a:off x="385445" y="1648460"/>
            <a:ext cx="8634095" cy="953135"/>
          </a:xfrm>
          <a:prstGeom prst="rect">
            <a:avLst/>
          </a:prstGeom>
          <a:noFill/>
          <a:ln w="9525">
            <a:noFill/>
          </a:ln>
        </p:spPr>
        <p:txBody>
          <a:bodyPr wrap="square">
            <a:spAutoFit/>
          </a:bodyPr>
          <a:lstStyle/>
          <a:p>
            <a:pPr indent="281940"/>
            <a:r>
              <a:rPr lang="zh-CN" sz="1400" b="0">
                <a:latin typeface="+mn-ea"/>
                <a:cs typeface="+mn-ea"/>
              </a:rPr>
              <a:t>以上就是简单抓取过滤出来的数据，可以看到数据中有出现重复、错误以及列名错误等情形，需要进行清洗操作。</a:t>
            </a:r>
            <a:endParaRPr lang="zh-CN" sz="1400" b="0">
              <a:latin typeface="+mn-ea"/>
              <a:cs typeface="+mn-ea"/>
            </a:endParaRPr>
          </a:p>
          <a:p>
            <a:pPr indent="281940"/>
            <a:r>
              <a:rPr lang="zh-CN" sz="1400" b="0">
                <a:latin typeface="+mn-ea"/>
                <a:cs typeface="+mn-ea"/>
              </a:rPr>
              <a:t>     对于那些错误或重复的数据可以通过“删除该列”模块来操作，将“删除该列”模块拖曳到错误或重复的数据列里就可将其删除，如图</a:t>
            </a:r>
            <a:r>
              <a:rPr lang="en-US" sz="1400" b="0">
                <a:latin typeface="+mn-ea"/>
                <a:cs typeface="+mn-ea"/>
              </a:rPr>
              <a:t>4-119</a:t>
            </a:r>
            <a:r>
              <a:rPr lang="zh-CN" sz="1400" b="0">
                <a:latin typeface="+mn-ea"/>
                <a:cs typeface="+mn-ea"/>
              </a:rPr>
              <a:t>所示就是经过处理之后的数据。</a:t>
            </a:r>
            <a:endParaRPr lang="zh-CN" altLang="en-US" sz="1400">
              <a:latin typeface="+mn-ea"/>
              <a:cs typeface="+mn-ea"/>
            </a:endParaRPr>
          </a:p>
        </p:txBody>
      </p:sp>
      <p:sp>
        <p:nvSpPr>
          <p:cNvPr id="15" name="文本框 14"/>
          <p:cNvSpPr txBox="1"/>
          <p:nvPr/>
        </p:nvSpPr>
        <p:spPr>
          <a:xfrm>
            <a:off x="442595" y="2601595"/>
            <a:ext cx="8701405" cy="521970"/>
          </a:xfrm>
          <a:prstGeom prst="rect">
            <a:avLst/>
          </a:prstGeom>
          <a:noFill/>
          <a:ln w="9525">
            <a:noFill/>
          </a:ln>
        </p:spPr>
        <p:txBody>
          <a:bodyPr wrap="square">
            <a:spAutoFit/>
          </a:bodyPr>
          <a:lstStyle/>
          <a:p>
            <a:pPr indent="281940"/>
            <a:r>
              <a:rPr lang="zh-CN" sz="1400" b="0">
                <a:latin typeface="+mn-ea"/>
                <a:cs typeface="+mn-ea"/>
              </a:rPr>
              <a:t>如果要修改列名，在最上方的列名上直接修改即可。单价列中包含数字和汉字，若想把数字单独提取出来，可以将“提取数字”模块拖曳到该列上，即可提取出所有数字，如图</a:t>
            </a:r>
            <a:r>
              <a:rPr lang="en-US" sz="1400" b="0">
                <a:latin typeface="+mn-ea"/>
                <a:cs typeface="+mn-ea"/>
              </a:rPr>
              <a:t>4-120</a:t>
            </a:r>
            <a:r>
              <a:rPr lang="zh-CN" sz="1400" b="0">
                <a:latin typeface="+mn-ea"/>
                <a:cs typeface="+mn-ea"/>
              </a:rPr>
              <a:t>所示。</a:t>
            </a:r>
            <a:endParaRPr lang="zh-CN" altLang="en-US" sz="1400">
              <a:latin typeface="+mn-ea"/>
              <a:cs typeface="+mn-ea"/>
            </a:endParaRPr>
          </a:p>
        </p:txBody>
      </p:sp>
      <p:grpSp>
        <p:nvGrpSpPr>
          <p:cNvPr id="17" name="组合 16"/>
          <p:cNvGrpSpPr/>
          <p:nvPr/>
        </p:nvGrpSpPr>
        <p:grpSpPr>
          <a:xfrm>
            <a:off x="2051050" y="3123565"/>
            <a:ext cx="5148580" cy="2999740"/>
            <a:chOff x="3230" y="4919"/>
            <a:chExt cx="8108" cy="4724"/>
          </a:xfrm>
        </p:grpSpPr>
        <p:pic>
          <p:nvPicPr>
            <p:cNvPr id="16" name="图片 454" descr="说明: 2017-05-30_16-28-46"/>
            <p:cNvPicPr>
              <a:picLocks noChangeAspect="1"/>
            </p:cNvPicPr>
            <p:nvPr/>
          </p:nvPicPr>
          <p:blipFill>
            <a:blip r:embed="rId1"/>
            <a:stretch>
              <a:fillRect/>
            </a:stretch>
          </p:blipFill>
          <p:spPr>
            <a:xfrm>
              <a:off x="3230" y="4919"/>
              <a:ext cx="8109" cy="4303"/>
            </a:xfrm>
            <a:prstGeom prst="rect">
              <a:avLst/>
            </a:prstGeom>
            <a:noFill/>
            <a:ln w="9525">
              <a:noFill/>
            </a:ln>
          </p:spPr>
        </p:pic>
        <p:sp>
          <p:nvSpPr>
            <p:cNvPr id="20" name="文本框 19"/>
            <p:cNvSpPr txBox="1"/>
            <p:nvPr/>
          </p:nvSpPr>
          <p:spPr>
            <a:xfrm>
              <a:off x="3230" y="9281"/>
              <a:ext cx="8000" cy="362"/>
            </a:xfrm>
            <a:prstGeom prst="rect">
              <a:avLst/>
            </a:prstGeom>
            <a:noFill/>
            <a:ln w="9525">
              <a:noFill/>
            </a:ln>
          </p:spPr>
          <p:txBody>
            <a:bodyPr>
              <a:spAutoFit/>
            </a:bodyPr>
            <a:lstStyle/>
            <a:p>
              <a:pPr indent="0" algn="ctr"/>
              <a:r>
                <a:rPr lang="zh-CN" sz="900" b="0">
                  <a:latin typeface="Arial" panose="020B0604020202020204" pitchFamily="34" charset="0"/>
                  <a:ea typeface="黑体" panose="02010609060101010101" charset="-122"/>
                </a:rPr>
                <a:t>图</a:t>
              </a:r>
              <a:r>
                <a:rPr lang="en-US" sz="900" b="0">
                  <a:latin typeface="Arial" panose="020B0604020202020204" pitchFamily="34" charset="0"/>
                  <a:ea typeface="黑体" panose="02010609060101010101" charset="-122"/>
                </a:rPr>
                <a:t>4-118  </a:t>
              </a:r>
              <a:r>
                <a:rPr lang="zh-CN" sz="900" b="0">
                  <a:latin typeface="Arial" panose="020B0604020202020204" pitchFamily="34" charset="0"/>
                  <a:ea typeface="黑体" panose="02010609060101010101" charset="-122"/>
                </a:rPr>
                <a:t>显示爬取的前</a:t>
              </a:r>
              <a:r>
                <a:rPr lang="en-US" sz="900" b="0">
                  <a:latin typeface="Arial" panose="020B0604020202020204" pitchFamily="34" charset="0"/>
                  <a:ea typeface="黑体" panose="02010609060101010101" charset="-122"/>
                </a:rPr>
                <a:t>20</a:t>
              </a:r>
              <a:r>
                <a:rPr lang="zh-CN" sz="900" b="0">
                  <a:latin typeface="Arial" panose="020B0604020202020204" pitchFamily="34" charset="0"/>
                  <a:ea typeface="黑体" panose="02010609060101010101" charset="-122"/>
                </a:rPr>
                <a:t>条数据</a:t>
              </a:r>
              <a:endParaRPr lang="zh-CN" altLang="en-US"/>
            </a:p>
          </p:txBody>
        </p:sp>
      </p:grpSp>
      <p:grpSp>
        <p:nvGrpSpPr>
          <p:cNvPr id="21" name="组合 20"/>
          <p:cNvGrpSpPr/>
          <p:nvPr/>
        </p:nvGrpSpPr>
        <p:grpSpPr>
          <a:xfrm>
            <a:off x="1983105" y="3088640"/>
            <a:ext cx="5357495" cy="2997200"/>
            <a:chOff x="3123" y="4864"/>
            <a:chExt cx="8437" cy="4720"/>
          </a:xfrm>
        </p:grpSpPr>
        <p:pic>
          <p:nvPicPr>
            <p:cNvPr id="22" name="图片 -2147482484" descr="说明: 2017-05-30_16-43-22"/>
            <p:cNvPicPr>
              <a:picLocks noChangeAspect="1"/>
            </p:cNvPicPr>
            <p:nvPr/>
          </p:nvPicPr>
          <p:blipFill>
            <a:blip r:embed="rId2"/>
            <a:stretch>
              <a:fillRect/>
            </a:stretch>
          </p:blipFill>
          <p:spPr>
            <a:xfrm>
              <a:off x="3123" y="4864"/>
              <a:ext cx="8323" cy="4358"/>
            </a:xfrm>
            <a:prstGeom prst="rect">
              <a:avLst/>
            </a:prstGeom>
            <a:noFill/>
            <a:ln w="9525">
              <a:noFill/>
            </a:ln>
          </p:spPr>
        </p:pic>
        <p:sp>
          <p:nvSpPr>
            <p:cNvPr id="23" name="文本框 22"/>
            <p:cNvSpPr txBox="1"/>
            <p:nvPr/>
          </p:nvSpPr>
          <p:spPr>
            <a:xfrm>
              <a:off x="3560" y="9222"/>
              <a:ext cx="8000" cy="362"/>
            </a:xfrm>
            <a:prstGeom prst="rect">
              <a:avLst/>
            </a:prstGeom>
            <a:solidFill>
              <a:srgbClr val="F2F2F2"/>
            </a:solidFill>
            <a:ln w="9525">
              <a:noFill/>
            </a:ln>
          </p:spPr>
          <p:txBody>
            <a:bodyPr>
              <a:spAutoFit/>
            </a:bodyPr>
            <a:lstStyle/>
            <a:p>
              <a:pPr indent="0" algn="ctr"/>
              <a:r>
                <a:rPr lang="zh-CN" sz="900" b="0">
                  <a:latin typeface="Arial" panose="020B0604020202020204" pitchFamily="34" charset="0"/>
                  <a:ea typeface="黑体" panose="02010609060101010101" charset="-122"/>
                </a:rPr>
                <a:t>图</a:t>
              </a:r>
              <a:r>
                <a:rPr lang="en-US" sz="900" b="0">
                  <a:latin typeface="Arial" panose="020B0604020202020204" pitchFamily="34" charset="0"/>
                  <a:ea typeface="黑体" panose="02010609060101010101" charset="-122"/>
                </a:rPr>
                <a:t>4-119  </a:t>
              </a:r>
              <a:r>
                <a:rPr lang="zh-CN" sz="900" b="0">
                  <a:latin typeface="Arial" panose="020B0604020202020204" pitchFamily="34" charset="0"/>
                  <a:ea typeface="黑体" panose="02010609060101010101" charset="-122"/>
                </a:rPr>
                <a:t>经过删除操作后的数据集</a:t>
              </a:r>
              <a:endParaRPr lang="zh-CN" altLang="en-US"/>
            </a:p>
          </p:txBody>
        </p:sp>
      </p:grpSp>
      <p:grpSp>
        <p:nvGrpSpPr>
          <p:cNvPr id="24" name="组合 23"/>
          <p:cNvGrpSpPr/>
          <p:nvPr/>
        </p:nvGrpSpPr>
        <p:grpSpPr>
          <a:xfrm>
            <a:off x="2320290" y="1167765"/>
            <a:ext cx="5161915" cy="4918075"/>
            <a:chOff x="3654" y="1839"/>
            <a:chExt cx="8129" cy="7745"/>
          </a:xfrm>
        </p:grpSpPr>
        <p:pic>
          <p:nvPicPr>
            <p:cNvPr id="25" name="图片 452" descr="说明: 2017-05-30_16-50-17"/>
            <p:cNvPicPr>
              <a:picLocks noChangeAspect="1"/>
            </p:cNvPicPr>
            <p:nvPr/>
          </p:nvPicPr>
          <p:blipFill>
            <a:blip r:embed="rId3"/>
            <a:stretch>
              <a:fillRect/>
            </a:stretch>
          </p:blipFill>
          <p:spPr>
            <a:xfrm>
              <a:off x="3654" y="1839"/>
              <a:ext cx="7507" cy="6664"/>
            </a:xfrm>
            <a:prstGeom prst="rect">
              <a:avLst/>
            </a:prstGeom>
            <a:noFill/>
            <a:ln w="9525">
              <a:noFill/>
            </a:ln>
          </p:spPr>
        </p:pic>
        <p:sp>
          <p:nvSpPr>
            <p:cNvPr id="26" name="文本框 25"/>
            <p:cNvSpPr txBox="1"/>
            <p:nvPr/>
          </p:nvSpPr>
          <p:spPr>
            <a:xfrm>
              <a:off x="3783" y="9150"/>
              <a:ext cx="8000" cy="434"/>
            </a:xfrm>
            <a:prstGeom prst="rect">
              <a:avLst/>
            </a:prstGeom>
            <a:solidFill>
              <a:srgbClr val="F2F2F2"/>
            </a:solidFill>
            <a:ln w="9525">
              <a:noFill/>
            </a:ln>
          </p:spPr>
          <p:txBody>
            <a:bodyPr>
              <a:spAutoFit/>
            </a:bodyPr>
            <a:lstStyle/>
            <a:p>
              <a:pPr indent="0" algn="ctr"/>
              <a:r>
                <a:rPr lang="zh-CN" sz="1200" b="0">
                  <a:latin typeface="+mn-ea"/>
                  <a:cs typeface="+mn-ea"/>
                </a:rPr>
                <a:t>图</a:t>
              </a:r>
              <a:r>
                <a:rPr lang="en-US" sz="1200" b="0">
                  <a:latin typeface="+mn-ea"/>
                  <a:cs typeface="+mn-ea"/>
                </a:rPr>
                <a:t>4-120  </a:t>
              </a:r>
              <a:r>
                <a:rPr lang="zh-CN" sz="1200" b="0">
                  <a:latin typeface="+mn-ea"/>
                  <a:cs typeface="+mn-ea"/>
                </a:rPr>
                <a:t>提取数字操作</a:t>
              </a:r>
              <a:endParaRPr lang="zh-CN" altLang="en-US" sz="1200">
                <a:latin typeface="+mn-ea"/>
                <a:cs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1" name="组合 10"/>
          <p:cNvGrpSpPr/>
          <p:nvPr/>
        </p:nvGrpSpPr>
        <p:grpSpPr>
          <a:xfrm>
            <a:off x="-1" y="-2439"/>
            <a:ext cx="9145786" cy="718410"/>
            <a:chOff x="-1" y="190175"/>
            <a:chExt cx="9145786" cy="525795"/>
          </a:xfrm>
        </p:grpSpPr>
        <p:sp>
          <p:nvSpPr>
            <p:cNvPr id="12" name="任意多边形 1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任意多边形 1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任意多边形 1"/>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5"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1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100" name="文本框 99"/>
          <p:cNvSpPr txBox="1"/>
          <p:nvPr/>
        </p:nvSpPr>
        <p:spPr>
          <a:xfrm>
            <a:off x="452120" y="918210"/>
            <a:ext cx="8462645" cy="583565"/>
          </a:xfrm>
          <a:prstGeom prst="rect">
            <a:avLst/>
          </a:prstGeom>
          <a:noFill/>
          <a:ln w="9525">
            <a:noFill/>
          </a:ln>
        </p:spPr>
        <p:txBody>
          <a:bodyPr wrap="square">
            <a:spAutoFit/>
          </a:bodyPr>
          <a:lstStyle/>
          <a:p>
            <a:pPr indent="266700"/>
            <a:r>
              <a:rPr lang="zh-CN" sz="1600" b="1">
                <a:ea typeface="+mn-lt"/>
                <a:cs typeface="+mn-lt"/>
              </a:rPr>
              <a:t>步骤</a:t>
            </a:r>
            <a:r>
              <a:rPr lang="en-US" sz="1600" b="1">
                <a:ea typeface="+mn-lt"/>
                <a:cs typeface="+mn-lt"/>
              </a:rPr>
              <a:t>4</a:t>
            </a:r>
            <a:r>
              <a:rPr lang="zh-CN" sz="1600" b="1">
                <a:ea typeface="+mn-lt"/>
                <a:cs typeface="+mn-lt"/>
              </a:rPr>
              <a:t>：</a:t>
            </a:r>
            <a:r>
              <a:rPr lang="zh-CN" sz="1600" b="0">
                <a:ea typeface="+mn-lt"/>
                <a:cs typeface="+mn-lt"/>
              </a:rPr>
              <a:t>设置分列后各列的数据格式，根据实际情况而定，这里设为文本格式，选中“文本”单选按钮，如图</a:t>
            </a:r>
            <a:r>
              <a:rPr lang="en-US" sz="1600" b="0">
                <a:ea typeface="+mn-lt"/>
                <a:cs typeface="+mn-lt"/>
              </a:rPr>
              <a:t>4-5</a:t>
            </a:r>
            <a:r>
              <a:rPr lang="zh-CN" sz="1600" b="0">
                <a:ea typeface="+mn-lt"/>
                <a:cs typeface="+mn-lt"/>
              </a:rPr>
              <a:t>所示。</a:t>
            </a:r>
            <a:endParaRPr lang="zh-CN" altLang="en-US" sz="1600">
              <a:ea typeface="+mn-lt"/>
              <a:cs typeface="+mn-lt"/>
            </a:endParaRPr>
          </a:p>
        </p:txBody>
      </p:sp>
      <p:sp>
        <p:nvSpPr>
          <p:cNvPr id="3" name="文本框 2"/>
          <p:cNvSpPr txBox="1"/>
          <p:nvPr/>
        </p:nvSpPr>
        <p:spPr>
          <a:xfrm>
            <a:off x="380365" y="1501775"/>
            <a:ext cx="8227695" cy="337185"/>
          </a:xfrm>
          <a:prstGeom prst="rect">
            <a:avLst/>
          </a:prstGeom>
          <a:noFill/>
          <a:ln w="9525">
            <a:noFill/>
          </a:ln>
        </p:spPr>
        <p:txBody>
          <a:bodyPr wrap="square">
            <a:spAutoFit/>
          </a:bodyPr>
          <a:lstStyle/>
          <a:p>
            <a:pPr indent="281940"/>
            <a:r>
              <a:rPr lang="zh-CN" sz="1600" b="1">
                <a:latin typeface="+mn-ea"/>
                <a:cs typeface="+mn-ea"/>
              </a:rPr>
              <a:t>步骤</a:t>
            </a:r>
            <a:r>
              <a:rPr lang="en-US" sz="1600" b="1">
                <a:latin typeface="+mn-ea"/>
                <a:cs typeface="+mn-ea"/>
              </a:rPr>
              <a:t>5</a:t>
            </a:r>
            <a:r>
              <a:rPr lang="zh-CN" sz="1600" b="1">
                <a:latin typeface="+mn-ea"/>
                <a:cs typeface="+mn-ea"/>
              </a:rPr>
              <a:t>：</a:t>
            </a:r>
            <a:r>
              <a:rPr lang="zh-CN" sz="1600" b="0">
                <a:latin typeface="+mn-ea"/>
                <a:cs typeface="+mn-ea"/>
              </a:rPr>
              <a:t>设置分列后，还可设置数据存放的区域，如图</a:t>
            </a:r>
            <a:r>
              <a:rPr lang="en-US" sz="1600" b="0">
                <a:latin typeface="+mn-ea"/>
                <a:cs typeface="+mn-ea"/>
              </a:rPr>
              <a:t>4-6</a:t>
            </a:r>
            <a:r>
              <a:rPr lang="zh-CN" sz="1600" b="0">
                <a:latin typeface="+mn-ea"/>
                <a:cs typeface="+mn-ea"/>
              </a:rPr>
              <a:t>所示，单击“完成”按钮。</a:t>
            </a:r>
            <a:endParaRPr lang="zh-CN" altLang="en-US" sz="1600">
              <a:latin typeface="+mn-ea"/>
              <a:cs typeface="+mn-ea"/>
            </a:endParaRPr>
          </a:p>
        </p:txBody>
      </p:sp>
      <p:pic>
        <p:nvPicPr>
          <p:cNvPr id="4" name="图片 569"/>
          <p:cNvPicPr>
            <a:picLocks noChangeAspect="1"/>
          </p:cNvPicPr>
          <p:nvPr/>
        </p:nvPicPr>
        <p:blipFill>
          <a:blip r:embed="rId1"/>
          <a:stretch>
            <a:fillRect/>
          </a:stretch>
        </p:blipFill>
        <p:spPr>
          <a:xfrm>
            <a:off x="609600" y="2272665"/>
            <a:ext cx="3806825" cy="2712720"/>
          </a:xfrm>
          <a:prstGeom prst="rect">
            <a:avLst/>
          </a:prstGeom>
          <a:noFill/>
          <a:ln w="9525">
            <a:noFill/>
          </a:ln>
        </p:spPr>
      </p:pic>
      <p:pic>
        <p:nvPicPr>
          <p:cNvPr id="5" name="图片 568"/>
          <p:cNvPicPr>
            <a:picLocks noChangeAspect="1"/>
          </p:cNvPicPr>
          <p:nvPr/>
        </p:nvPicPr>
        <p:blipFill>
          <a:blip r:embed="rId2"/>
          <a:stretch>
            <a:fillRect/>
          </a:stretch>
        </p:blipFill>
        <p:spPr>
          <a:xfrm>
            <a:off x="4467225" y="2153285"/>
            <a:ext cx="4231640" cy="2951480"/>
          </a:xfrm>
          <a:prstGeom prst="rect">
            <a:avLst/>
          </a:prstGeom>
          <a:noFill/>
          <a:ln w="9525">
            <a:noFill/>
          </a:ln>
        </p:spPr>
      </p:pic>
      <p:sp>
        <p:nvSpPr>
          <p:cNvPr id="7" name="文本框 6"/>
          <p:cNvSpPr txBox="1"/>
          <p:nvPr/>
        </p:nvSpPr>
        <p:spPr>
          <a:xfrm>
            <a:off x="609600" y="5354955"/>
            <a:ext cx="3806825" cy="291465"/>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4-5  </a:t>
            </a:r>
            <a:r>
              <a:rPr lang="zh-CN" sz="1300" b="0">
                <a:latin typeface="+mn-ea"/>
                <a:cs typeface="+mn-ea"/>
              </a:rPr>
              <a:t>文本分列向导第</a:t>
            </a:r>
            <a:r>
              <a:rPr lang="en-US" sz="1300" b="0">
                <a:latin typeface="+mn-ea"/>
                <a:cs typeface="+mn-ea"/>
              </a:rPr>
              <a:t>3</a:t>
            </a:r>
            <a:r>
              <a:rPr lang="zh-CN" sz="1300" b="0">
                <a:latin typeface="+mn-ea"/>
                <a:cs typeface="+mn-ea"/>
              </a:rPr>
              <a:t>步</a:t>
            </a:r>
            <a:endParaRPr lang="zh-CN" altLang="en-US" sz="1300">
              <a:latin typeface="+mn-ea"/>
              <a:cs typeface="+mn-ea"/>
            </a:endParaRPr>
          </a:p>
        </p:txBody>
      </p:sp>
      <p:sp>
        <p:nvSpPr>
          <p:cNvPr id="8" name="文本框 7"/>
          <p:cNvSpPr txBox="1"/>
          <p:nvPr/>
        </p:nvSpPr>
        <p:spPr>
          <a:xfrm>
            <a:off x="4467225" y="5416550"/>
            <a:ext cx="4231640" cy="291465"/>
          </a:xfrm>
          <a:prstGeom prst="rect">
            <a:avLst/>
          </a:prstGeom>
          <a:noFill/>
          <a:ln w="9525">
            <a:noFill/>
          </a:ln>
        </p:spPr>
        <p:txBody>
          <a:bodyPr wrap="square">
            <a:spAutoFit/>
          </a:bodyPr>
          <a:lstStyle/>
          <a:p>
            <a:pPr indent="0" algn="ctr"/>
            <a:r>
              <a:rPr lang="zh-CN" sz="1300" b="0">
                <a:latin typeface="+mn-ea"/>
                <a:cs typeface="+mn-ea"/>
              </a:rPr>
              <a:t>图</a:t>
            </a:r>
            <a:r>
              <a:rPr lang="en-US" sz="1300" b="0">
                <a:latin typeface="+mn-ea"/>
                <a:cs typeface="+mn-ea"/>
              </a:rPr>
              <a:t>4-6  </a:t>
            </a:r>
            <a:r>
              <a:rPr lang="zh-CN" sz="1300" b="0">
                <a:latin typeface="+mn-ea"/>
                <a:cs typeface="+mn-ea"/>
              </a:rPr>
              <a:t>设置数据存放区域</a:t>
            </a:r>
            <a:endParaRPr lang="zh-CN" altLang="en-US" sz="1300">
              <a:latin typeface="+mn-ea"/>
              <a:cs typeface="+mn-ea"/>
            </a:endParaRPr>
          </a:p>
        </p:txBody>
      </p:sp>
      <p:sp>
        <p:nvSpPr>
          <p:cNvPr id="184" name=" 184"/>
          <p:cNvSpPr/>
          <p:nvPr/>
        </p:nvSpPr>
        <p:spPr>
          <a:xfrm>
            <a:off x="452120" y="1570990"/>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 184"/>
          <p:cNvSpPr/>
          <p:nvPr/>
        </p:nvSpPr>
        <p:spPr>
          <a:xfrm>
            <a:off x="452120" y="1009015"/>
            <a:ext cx="199390" cy="19939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500380" y="659130"/>
            <a:ext cx="8201660" cy="817835"/>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49198" y="1207884"/>
              <a:ext cx="2804030" cy="498493"/>
            </a:xfrm>
            <a:prstGeom prst="rect">
              <a:avLst/>
            </a:prstGeom>
            <a:noFill/>
          </p:spPr>
          <p:txBody>
            <a:bodyPr wrap="square" rtlCol="0">
              <a:spAutoFit/>
            </a:bodyPr>
            <a:lstStyle/>
            <a:p>
              <a:pPr algn="ctr"/>
              <a:r>
                <a:rPr lang="zh-CN" altLang="en-US" sz="2800" dirty="0">
                  <a:solidFill>
                    <a:schemeClr val="accent4"/>
                  </a:solidFill>
                </a:rPr>
                <a:t>第四</a:t>
              </a:r>
              <a:r>
                <a:rPr lang="zh-CN" altLang="en-US" sz="2800" dirty="0" smtClean="0">
                  <a:solidFill>
                    <a:schemeClr val="accent4"/>
                  </a:solidFill>
                </a:rPr>
                <a:t>章 常用数据清洗工具及基本操作</a:t>
              </a:r>
              <a:endParaRPr lang="zh-CN" altLang="en-US" sz="2800" dirty="0" smtClean="0">
                <a:solidFill>
                  <a:schemeClr val="accent4"/>
                </a:solidFill>
              </a:endParaRPr>
            </a:p>
          </p:txBody>
        </p:sp>
      </p:grpSp>
      <p:grpSp>
        <p:nvGrpSpPr>
          <p:cNvPr id="67" name="组合 66"/>
          <p:cNvGrpSpPr/>
          <p:nvPr/>
        </p:nvGrpSpPr>
        <p:grpSpPr>
          <a:xfrm>
            <a:off x="1663094" y="234445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728085" cy="414020"/>
            </a:xfrm>
            <a:prstGeom prst="rect">
              <a:avLst/>
            </a:prstGeom>
            <a:grpFill/>
            <a:ln>
              <a:noFill/>
            </a:ln>
          </p:spPr>
          <p:txBody>
            <a:bodyPr wrap="none">
              <a:spAutoFit/>
            </a:bodyPr>
            <a:lstStyle/>
            <a:p>
              <a:pPr algn="l"/>
              <a:r>
                <a:rPr lang="en-US" altLang="zh-CN" sz="2100" spc="225" dirty="0" smtClean="0">
                  <a:solidFill>
                    <a:srgbClr val="414160"/>
                  </a:solidFill>
                  <a:latin typeface="微软雅黑" panose="020B0503020204020204" pitchFamily="34" charset="-122"/>
                  <a:ea typeface="微软雅黑" panose="020B0503020204020204" pitchFamily="34" charset="-122"/>
                  <a:sym typeface="+mn-ea"/>
                </a:rPr>
                <a:t>4.2</a:t>
              </a:r>
              <a:r>
                <a:rPr lang="zh-CN" altLang="en-US" sz="2100" spc="225" dirty="0" smtClean="0">
                  <a:solidFill>
                    <a:srgbClr val="414160"/>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smtClean="0">
                <a:solidFill>
                  <a:srgbClr val="414160"/>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659919" y="177438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5474335" cy="414020"/>
            </a:xfrm>
            <a:prstGeom prst="rect">
              <a:avLst/>
            </a:prstGeom>
          </p:spPr>
          <p:txBody>
            <a:bodyPr wrap="none">
              <a:spAutoFit/>
            </a:bodyPr>
            <a:lstStyle/>
            <a:p>
              <a:pPr algn="l"/>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4.1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grpSp>
      <p:grpSp>
        <p:nvGrpSpPr>
          <p:cNvPr id="69" name="组合 68"/>
          <p:cNvGrpSpPr/>
          <p:nvPr/>
        </p:nvGrpSpPr>
        <p:grpSpPr>
          <a:xfrm>
            <a:off x="1663094" y="2942293"/>
            <a:ext cx="5693399" cy="424815"/>
            <a:chOff x="1807265" y="3400693"/>
            <a:chExt cx="5693399" cy="424815"/>
          </a:xfrm>
          <a:solidFill>
            <a:srgbClr val="E6E6E6"/>
          </a:solidFill>
        </p:grpSpPr>
        <p:sp>
          <p:nvSpPr>
            <p:cNvPr id="51" name="圆角矩形 50"/>
            <p:cNvSpPr/>
            <p:nvPr/>
          </p:nvSpPr>
          <p:spPr>
            <a:xfrm>
              <a:off x="1807265" y="3400693"/>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560" y="3411488"/>
              <a:ext cx="4612640" cy="414020"/>
            </a:xfrm>
            <a:prstGeom prst="rect">
              <a:avLst/>
            </a:prstGeom>
            <a:grpFill/>
            <a:ln>
              <a:solidFill>
                <a:srgbClr val="E6E6E6"/>
              </a:solidFill>
            </a:ln>
          </p:spPr>
          <p:txBody>
            <a:bodyPr wrap="square">
              <a:spAutoFit/>
            </a:bodyPr>
            <a:lstStyle/>
            <a:p>
              <a:pPr algn="l"/>
              <a:r>
                <a:rPr lang="en-US" altLang="zh-CN" sz="2100" spc="225" dirty="0" smtClean="0">
                  <a:solidFill>
                    <a:srgbClr val="404040"/>
                  </a:solidFill>
                  <a:latin typeface="微软雅黑" panose="020B0503020204020204" pitchFamily="34" charset="-122"/>
                  <a:ea typeface="微软雅黑" panose="020B0503020204020204" pitchFamily="34" charset="-122"/>
                </a:rPr>
                <a:t>4.3</a:t>
              </a:r>
              <a:r>
                <a:rPr lang="zh-CN" altLang="en-US" sz="2100" spc="225" dirty="0" smtClean="0">
                  <a:solidFill>
                    <a:srgbClr val="404040"/>
                  </a:solidFill>
                  <a:latin typeface="微软雅黑" panose="020B0503020204020204" pitchFamily="34" charset="-122"/>
                  <a:ea typeface="微软雅黑" panose="020B0503020204020204" pitchFamily="34" charset="-122"/>
                </a:rPr>
                <a:t> OpenRefine简介及基本操作</a:t>
              </a:r>
              <a:endParaRPr lang="zh-CN" altLang="en-US" sz="2100" spc="225" dirty="0" smtClean="0">
                <a:solidFill>
                  <a:srgbClr val="404040"/>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63094" y="4147666"/>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293745" cy="737235"/>
            </a:xfrm>
            <a:prstGeom prst="rect">
              <a:avLst/>
            </a:prstGeom>
          </p:spPr>
          <p:txBody>
            <a:bodyPr wrap="none">
              <a:spAutoFit/>
            </a:bodyPr>
            <a:lstStyle/>
            <a:p>
              <a:pPr algn="l"/>
              <a:r>
                <a:rPr lang="en-US" altLang="zh-CN" sz="2100" dirty="0">
                  <a:solidFill>
                    <a:schemeClr val="tx1">
                      <a:lumMod val="75000"/>
                      <a:lumOff val="25000"/>
                    </a:schemeClr>
                  </a:solidFill>
                </a:rPr>
                <a:t>4.5  Hawk简介及基本操作</a:t>
              </a:r>
              <a:endParaRPr lang="en-US" altLang="zh-CN"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63094" y="3513635"/>
            <a:ext cx="5693399" cy="414020"/>
            <a:chOff x="1807265" y="2935074"/>
            <a:chExt cx="5693399" cy="414020"/>
          </a:xfrm>
          <a:solidFill>
            <a:srgbClr val="E6E6E6"/>
          </a:solidFill>
        </p:grpSpPr>
        <p:sp>
          <p:nvSpPr>
            <p:cNvPr id="3" name="圆角矩形 2"/>
            <p:cNvSpPr/>
            <p:nvPr/>
          </p:nvSpPr>
          <p:spPr>
            <a:xfrm>
              <a:off x="1807265" y="2935089"/>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878639" y="2935074"/>
              <a:ext cx="4938395" cy="414020"/>
            </a:xfrm>
            <a:prstGeom prst="rect">
              <a:avLst/>
            </a:prstGeom>
            <a:noFill/>
            <a:ln>
              <a:solidFill>
                <a:srgbClr val="E6E6E6"/>
              </a:solidFill>
            </a:ln>
            <a:extLst>
              <a:ext uri="{909E8E84-426E-40DD-AFC4-6F175D3DCCD1}">
                <a14:hiddenFill xmlns:a14="http://schemas.microsoft.com/office/drawing/2010/main">
                  <a:grpFill/>
                </a14:hiddenFill>
              </a:ext>
            </a:extLst>
          </p:spPr>
          <p:txBody>
            <a:bodyPr wrap="none">
              <a:spAutoFit/>
            </a:bodyPr>
            <a:lstStyle/>
            <a:p>
              <a:pPr algn="l"/>
              <a:r>
                <a:rPr lang="en-US" altLang="zh-CN" sz="2100" spc="225" dirty="0" smtClean="0">
                  <a:solidFill>
                    <a:srgbClr val="404040"/>
                  </a:solidFill>
                  <a:latin typeface="微软雅黑" panose="020B0503020204020204" pitchFamily="34" charset="-122"/>
                  <a:ea typeface="微软雅黑" panose="020B0503020204020204" pitchFamily="34" charset="-122"/>
                </a:rPr>
                <a:t>4.4</a:t>
              </a:r>
              <a:r>
                <a:rPr lang="zh-CN" altLang="en-US" sz="2100" spc="225" dirty="0" smtClean="0">
                  <a:solidFill>
                    <a:srgbClr val="404040"/>
                  </a:solidFill>
                  <a:latin typeface="微软雅黑" panose="020B0503020204020204" pitchFamily="34" charset="-122"/>
                  <a:ea typeface="微软雅黑" panose="020B0503020204020204" pitchFamily="34" charset="-122"/>
                </a:rPr>
                <a:t> DataWrangler简介及基本操作</a:t>
              </a:r>
              <a:endParaRPr lang="zh-CN" altLang="en-US" sz="2100" spc="225" dirty="0" smtClean="0">
                <a:solidFill>
                  <a:srgbClr val="40404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3094" y="4741377"/>
            <a:ext cx="5693399" cy="415498"/>
            <a:chOff x="1807265" y="3866282"/>
            <a:chExt cx="5693399" cy="415498"/>
          </a:xfrm>
          <a:solidFill>
            <a:srgbClr val="3D89BC"/>
          </a:solidFill>
        </p:grpSpPr>
        <p:sp>
          <p:nvSpPr>
            <p:cNvPr id="15" name="圆角矩形 14"/>
            <p:cNvSpPr/>
            <p:nvPr/>
          </p:nvSpPr>
          <p:spPr>
            <a:xfrm>
              <a:off x="1807265" y="3866296"/>
              <a:ext cx="5693399" cy="394200"/>
            </a:xfrm>
            <a:prstGeom prst="roundRect">
              <a:avLst>
                <a:gd name="adj" fmla="val 20658"/>
              </a:avLst>
            </a:prstGeom>
            <a:grpFill/>
            <a:ln>
              <a:solidFill>
                <a:srgbClr val="3D89B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07519" y="3866282"/>
              <a:ext cx="4019697" cy="415498"/>
            </a:xfrm>
            <a:prstGeom prst="rect">
              <a:avLst/>
            </a:prstGeom>
            <a:noFill/>
            <a:extLst>
              <a:ext uri="{909E8E84-426E-40DD-AFC4-6F175D3DCCD1}">
                <a14:hiddenFill xmlns:a14="http://schemas.microsoft.com/office/drawing/2010/main">
                  <a:grpFill/>
                </a14:hiddenFill>
              </a:ext>
            </a:extLst>
          </p:spPr>
          <p:txBody>
            <a:bodyPr wrap="square">
              <a:spAutoFit/>
            </a:bodyPr>
            <a:lstStyle/>
            <a:p>
              <a:pPr algn="l"/>
              <a:r>
                <a:rPr lang="en-US" altLang="zh-CN" sz="2100" dirty="0">
                  <a:solidFill>
                    <a:schemeClr val="bg1"/>
                  </a:solidFill>
                </a:rPr>
                <a:t>4</a:t>
              </a:r>
              <a:r>
                <a:rPr lang="zh-CN" altLang="en-US" sz="2100" dirty="0">
                  <a:solidFill>
                    <a:schemeClr val="bg1"/>
                  </a:solidFill>
                </a:rPr>
                <a:t>.6  上机练习与实</a:t>
              </a:r>
              <a:r>
                <a:rPr lang="zh-CN" altLang="en-US" sz="2100" dirty="0" smtClean="0">
                  <a:solidFill>
                    <a:schemeClr val="bg1"/>
                  </a:solidFill>
                </a:rPr>
                <a:t>训</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63094" y="5312256"/>
            <a:ext cx="5693399" cy="748016"/>
            <a:chOff x="1807265" y="3866296"/>
            <a:chExt cx="5693399" cy="748016"/>
          </a:xfrm>
        </p:grpSpPr>
        <p:sp>
          <p:nvSpPr>
            <p:cNvPr id="21" name="圆角矩形 20"/>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881814" y="3877077"/>
              <a:ext cx="716280" cy="737235"/>
            </a:xfrm>
            <a:prstGeom prst="rect">
              <a:avLst/>
            </a:prstGeom>
          </p:spPr>
          <p:txBody>
            <a:bodyPr wrap="none">
              <a:spAutoFit/>
            </a:bodyPr>
            <a:lstStyle/>
            <a:p>
              <a:pPr algn="l"/>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2583815" cy="414020"/>
          </a:xfrm>
          <a:prstGeom prst="rect">
            <a:avLst/>
          </a:prstGeom>
          <a:noFill/>
        </p:spPr>
        <p:txBody>
          <a:bodyPr wrap="none" rtlCol="0">
            <a:spAutoFit/>
          </a:bodyPr>
          <a:lstStyle/>
          <a:p>
            <a:r>
              <a:rPr lang="en-US" altLang="zh-CN" sz="2100" dirty="0">
                <a:solidFill>
                  <a:schemeClr val="bg1"/>
                </a:solidFill>
                <a:sym typeface="+mn-ea"/>
              </a:rPr>
              <a:t>4</a:t>
            </a:r>
            <a:r>
              <a:rPr lang="zh-CN" altLang="en-US" sz="2100" dirty="0">
                <a:solidFill>
                  <a:schemeClr val="bg1"/>
                </a:solidFill>
                <a:sym typeface="+mn-ea"/>
              </a:rPr>
              <a:t>.6  上机练习与实训</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8" name=" 168"/>
          <p:cNvSpPr/>
          <p:nvPr/>
        </p:nvSpPr>
        <p:spPr>
          <a:xfrm>
            <a:off x="636270" y="1127125"/>
            <a:ext cx="5102225" cy="490220"/>
          </a:xfrm>
          <a:prstGeom prst="roundRect">
            <a:avLst/>
          </a:prstGeom>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7" name="文本框 116"/>
          <p:cNvSpPr txBox="1"/>
          <p:nvPr/>
        </p:nvSpPr>
        <p:spPr>
          <a:xfrm>
            <a:off x="658495" y="1172845"/>
            <a:ext cx="5080000" cy="398780"/>
          </a:xfrm>
          <a:prstGeom prst="rect">
            <a:avLst/>
          </a:prstGeom>
          <a:noFill/>
          <a:ln w="9525">
            <a:noFill/>
          </a:ln>
        </p:spPr>
        <p:txBody>
          <a:bodyPr>
            <a:spAutoFit/>
          </a:bodyPr>
          <a:lstStyle/>
          <a:p>
            <a:pPr indent="266700"/>
            <a:r>
              <a:rPr lang="zh-CN" sz="2000" b="0">
                <a:latin typeface="+mn-ea"/>
                <a:cs typeface="+mn-ea"/>
              </a:rPr>
              <a:t>实训题目</a:t>
            </a:r>
            <a:r>
              <a:rPr lang="en-US" sz="2000" b="0">
                <a:latin typeface="+mn-ea"/>
                <a:cs typeface="+mn-ea"/>
              </a:rPr>
              <a:t>  </a:t>
            </a:r>
            <a:r>
              <a:rPr lang="zh-CN" sz="2000" b="0">
                <a:latin typeface="+mn-ea"/>
                <a:cs typeface="+mn-ea"/>
              </a:rPr>
              <a:t>使用工具进行数据清洗练习</a:t>
            </a:r>
            <a:endParaRPr lang="zh-CN" altLang="en-US" sz="2000">
              <a:latin typeface="+mn-ea"/>
              <a:cs typeface="+mn-ea"/>
            </a:endParaRPr>
          </a:p>
        </p:txBody>
      </p:sp>
      <p:grpSp>
        <p:nvGrpSpPr>
          <p:cNvPr id="14" name="组合 13"/>
          <p:cNvGrpSpPr/>
          <p:nvPr/>
        </p:nvGrpSpPr>
        <p:grpSpPr>
          <a:xfrm>
            <a:off x="757555" y="2040255"/>
            <a:ext cx="1154430" cy="257810"/>
            <a:chOff x="1047" y="2820"/>
            <a:chExt cx="1818" cy="406"/>
          </a:xfrm>
        </p:grpSpPr>
        <p:sp>
          <p:nvSpPr>
            <p:cNvPr id="219" name=" 219"/>
            <p:cNvSpPr/>
            <p:nvPr/>
          </p:nvSpPr>
          <p:spPr>
            <a:xfrm>
              <a:off x="1337" y="2964"/>
              <a:ext cx="1528" cy="119"/>
            </a:xfrm>
            <a:prstGeom prst="roundRect">
              <a:avLst>
                <a:gd name="adj" fmla="val 50000"/>
              </a:avLst>
            </a:prstGeom>
            <a:solidFill>
              <a:schemeClr val="accent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6" name=" 186"/>
            <p:cNvSpPr/>
            <p:nvPr/>
          </p:nvSpPr>
          <p:spPr>
            <a:xfrm>
              <a:off x="1047" y="2820"/>
              <a:ext cx="406" cy="406"/>
            </a:xfrm>
            <a:prstGeom prst="ellipse">
              <a:avLst/>
            </a:prstGeom>
            <a:solidFill>
              <a:schemeClr val="accent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118" name="文本框 117"/>
          <p:cNvSpPr txBox="1"/>
          <p:nvPr/>
        </p:nvSpPr>
        <p:spPr>
          <a:xfrm>
            <a:off x="636270" y="1794510"/>
            <a:ext cx="2797175" cy="337185"/>
          </a:xfrm>
          <a:prstGeom prst="rect">
            <a:avLst/>
          </a:prstGeom>
          <a:noFill/>
          <a:ln w="9525">
            <a:noFill/>
          </a:ln>
        </p:spPr>
        <p:txBody>
          <a:bodyPr wrap="square">
            <a:spAutoFit/>
          </a:bodyPr>
          <a:lstStyle/>
          <a:p>
            <a:pPr indent="266700"/>
            <a:r>
              <a:rPr lang="zh-CN" sz="1600" b="0">
                <a:latin typeface="+mn-ea"/>
              </a:rPr>
              <a:t>实训原理</a:t>
            </a:r>
            <a:endParaRPr lang="zh-CN" altLang="en-US" sz="1600">
              <a:latin typeface="+mn-ea"/>
            </a:endParaRPr>
          </a:p>
        </p:txBody>
      </p:sp>
      <p:sp>
        <p:nvSpPr>
          <p:cNvPr id="16" name="文本框 15"/>
          <p:cNvSpPr txBox="1"/>
          <p:nvPr/>
        </p:nvSpPr>
        <p:spPr>
          <a:xfrm>
            <a:off x="812800" y="2298065"/>
            <a:ext cx="6762115" cy="3646170"/>
          </a:xfrm>
          <a:prstGeom prst="rect">
            <a:avLst/>
          </a:prstGeom>
          <a:noFill/>
          <a:ln w="9525">
            <a:noFill/>
          </a:ln>
        </p:spPr>
        <p:txBody>
          <a:bodyPr wrap="square">
            <a:spAutoFit/>
          </a:bodyPr>
          <a:lstStyle/>
          <a:p>
            <a:pPr indent="266700" fontAlgn="auto">
              <a:lnSpc>
                <a:spcPct val="150000"/>
              </a:lnSpc>
            </a:pPr>
            <a:r>
              <a:rPr lang="zh-CN" sz="1400" b="0">
                <a:latin typeface="+mn-ea"/>
                <a:cs typeface="+mn-ea"/>
              </a:rPr>
              <a:t>数据清洗就是利用有关技术如数理统计、数据挖掘或预定义的清理规则将“脏”数据转化为满足数据质量要求的数据。数据清洗的实现方式主要有</a:t>
            </a:r>
            <a:r>
              <a:rPr lang="en-US" sz="1400" b="0">
                <a:latin typeface="+mn-ea"/>
                <a:cs typeface="+mn-ea"/>
              </a:rPr>
              <a:t>4</a:t>
            </a:r>
            <a:r>
              <a:rPr lang="zh-CN" sz="1400" b="0">
                <a:latin typeface="+mn-ea"/>
                <a:cs typeface="+mn-ea"/>
              </a:rPr>
              <a:t>种：手工方式、专门工具方式、特定应用域方式和与应用域无关方式。不管哪种方式，大致都由</a:t>
            </a:r>
            <a:r>
              <a:rPr lang="en-US" sz="1400" b="0">
                <a:latin typeface="+mn-ea"/>
                <a:cs typeface="+mn-ea"/>
              </a:rPr>
              <a:t>3</a:t>
            </a:r>
            <a:r>
              <a:rPr lang="zh-CN" sz="1400" b="0">
                <a:latin typeface="+mn-ea"/>
                <a:cs typeface="+mn-ea"/>
              </a:rPr>
              <a:t>个阶段组成：数据分析，定义错误类型；搜索，识别错误记录；修正错误。数据清理一般针对具体应用，因而难以归纳统一的方法和步骤，但是根据数据不同可以给出相应的数据清理方法。</a:t>
            </a:r>
            <a:endParaRPr lang="zh-CN" sz="1400" b="0">
              <a:latin typeface="+mn-ea"/>
              <a:cs typeface="+mn-ea"/>
            </a:endParaRPr>
          </a:p>
          <a:p>
            <a:pPr indent="266700" fontAlgn="auto">
              <a:lnSpc>
                <a:spcPct val="150000"/>
              </a:lnSpc>
            </a:pPr>
            <a:r>
              <a:rPr lang="zh-CN" sz="1400" b="0">
                <a:latin typeface="+mn-ea"/>
                <a:cs typeface="+mn-ea"/>
              </a:rPr>
              <a:t>     一般来说，数据清理是将数据库精简以除去重复记录，并使剩余部分转换成标准可接收格式的过程。数据清理标准模型是将数据输入数据清理处理器，通过一系列步骤“清理”数据，然后以期望的格式输出清理过的数据。数据清理从数据的准确性、完整性、一致性、唯一性、适时性、有效性几个方面，处理数据的丢失值、越界值、不一致代码、重复数据等问题。</a:t>
            </a:r>
            <a:endParaRPr lang="zh-CN" altLang="en-US" sz="1400">
              <a:latin typeface="+mn-ea"/>
              <a:cs typeface="+mn-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7086600" y="6356350"/>
            <a:ext cx="2057400" cy="365125"/>
          </a:xfrm>
        </p:spPr>
        <p:txBody>
          <a:bodyPr/>
          <a:lstStyle/>
          <a:p>
            <a:fld id="{22308F32-F09A-4344-B65D-3757FEAF56BD}" type="slidenum">
              <a:rPr lang="zh-CN" altLang="en-US" smtClean="0"/>
            </a:fld>
            <a:endParaRPr lang="zh-CN" altLang="en-US"/>
          </a:p>
        </p:txBody>
      </p:sp>
      <p:grpSp>
        <p:nvGrpSpPr>
          <p:cNvPr id="5" name="组合 4"/>
          <p:cNvGrpSpPr/>
          <p:nvPr/>
        </p:nvGrpSpPr>
        <p:grpSpPr>
          <a:xfrm>
            <a:off x="-1" y="-2439"/>
            <a:ext cx="9145786" cy="718410"/>
            <a:chOff x="-1" y="190175"/>
            <a:chExt cx="9145786" cy="525795"/>
          </a:xfrm>
        </p:grpSpPr>
        <p:sp>
          <p:nvSpPr>
            <p:cNvPr id="6" name="任意多边形 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任意多边形 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文本框 6"/>
          <p:cNvSpPr txBox="1"/>
          <p:nvPr/>
        </p:nvSpPr>
        <p:spPr>
          <a:xfrm>
            <a:off x="452232" y="173917"/>
            <a:ext cx="2583815" cy="414020"/>
          </a:xfrm>
          <a:prstGeom prst="rect">
            <a:avLst/>
          </a:prstGeom>
          <a:noFill/>
        </p:spPr>
        <p:txBody>
          <a:bodyPr wrap="none" rtlCol="0">
            <a:spAutoFit/>
          </a:bodyPr>
          <a:lstStyle/>
          <a:p>
            <a:r>
              <a:rPr lang="en-US" altLang="zh-CN" sz="2100" dirty="0">
                <a:solidFill>
                  <a:schemeClr val="bg1"/>
                </a:solidFill>
                <a:sym typeface="+mn-ea"/>
              </a:rPr>
              <a:t>4</a:t>
            </a:r>
            <a:r>
              <a:rPr lang="zh-CN" altLang="en-US" sz="2100" dirty="0">
                <a:solidFill>
                  <a:schemeClr val="bg1"/>
                </a:solidFill>
                <a:sym typeface="+mn-ea"/>
              </a:rPr>
              <a:t>.6  上机练习与实训</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sp>
        <p:nvSpPr>
          <p:cNvPr id="10"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文本框 27"/>
          <p:cNvSpPr txBox="1"/>
          <p:nvPr/>
        </p:nvSpPr>
        <p:spPr>
          <a:xfrm>
            <a:off x="6470015" y="161290"/>
            <a:ext cx="2607310"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smtClean="0">
              <a:solidFill>
                <a:schemeClr val="bg1"/>
              </a:solidFill>
              <a:sym typeface="+mn-ea"/>
            </a:endParaRPr>
          </a:p>
        </p:txBody>
      </p:sp>
      <p:sp>
        <p:nvSpPr>
          <p:cNvPr id="3" name="灯片编号占位符 1"/>
          <p:cNvSpPr>
            <a:spLocks noGrp="1"/>
          </p:cNvSpPr>
          <p:nvPr/>
        </p:nvSpPr>
        <p:spPr>
          <a:xfrm>
            <a:off x="7213600" y="6483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4" name="灯片编号占位符 1"/>
          <p:cNvSpPr>
            <a:spLocks noGrp="1"/>
          </p:cNvSpPr>
          <p:nvPr/>
        </p:nvSpPr>
        <p:spPr>
          <a:xfrm>
            <a:off x="7340600" y="6610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08F32-F09A-4344-B65D-3757FEAF56BD}" type="slidenum">
              <a:rPr lang="zh-CN" altLang="en-US" smtClean="0"/>
            </a:fld>
            <a:endParaRPr lang="zh-CN" altLang="en-US"/>
          </a:p>
        </p:txBody>
      </p:sp>
      <p:sp>
        <p:nvSpPr>
          <p:cNvPr id="18" name="矩形 17"/>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a:off x="517525" y="1171575"/>
            <a:ext cx="1154430" cy="257810"/>
            <a:chOff x="1047" y="2820"/>
            <a:chExt cx="1818" cy="406"/>
          </a:xfrm>
        </p:grpSpPr>
        <p:sp>
          <p:nvSpPr>
            <p:cNvPr id="219" name=" 219"/>
            <p:cNvSpPr/>
            <p:nvPr/>
          </p:nvSpPr>
          <p:spPr>
            <a:xfrm>
              <a:off x="1337" y="2964"/>
              <a:ext cx="1528" cy="119"/>
            </a:xfrm>
            <a:prstGeom prst="roundRect">
              <a:avLst>
                <a:gd name="adj" fmla="val 50000"/>
              </a:avLst>
            </a:prstGeom>
            <a:solidFill>
              <a:schemeClr val="accent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6" name=" 186"/>
            <p:cNvSpPr/>
            <p:nvPr/>
          </p:nvSpPr>
          <p:spPr>
            <a:xfrm>
              <a:off x="1047" y="2820"/>
              <a:ext cx="406" cy="406"/>
            </a:xfrm>
            <a:prstGeom prst="ellipse">
              <a:avLst/>
            </a:prstGeom>
            <a:solidFill>
              <a:schemeClr val="accent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20" name="文本框 19"/>
          <p:cNvSpPr txBox="1"/>
          <p:nvPr/>
        </p:nvSpPr>
        <p:spPr>
          <a:xfrm>
            <a:off x="701675" y="925830"/>
            <a:ext cx="1146175" cy="337185"/>
          </a:xfrm>
          <a:prstGeom prst="rect">
            <a:avLst/>
          </a:prstGeom>
          <a:noFill/>
        </p:spPr>
        <p:txBody>
          <a:bodyPr wrap="square" rtlCol="0">
            <a:spAutoFit/>
          </a:bodyPr>
          <a:lstStyle/>
          <a:p>
            <a:r>
              <a:rPr lang="zh-CN" altLang="en-US" sz="1600"/>
              <a:t>实训内容</a:t>
            </a:r>
            <a:endParaRPr lang="zh-CN" altLang="en-US" sz="1600"/>
          </a:p>
        </p:txBody>
      </p:sp>
      <p:sp>
        <p:nvSpPr>
          <p:cNvPr id="118" name="文本框 117"/>
          <p:cNvSpPr txBox="1"/>
          <p:nvPr/>
        </p:nvSpPr>
        <p:spPr>
          <a:xfrm>
            <a:off x="678815" y="1565275"/>
            <a:ext cx="7786370" cy="1168400"/>
          </a:xfrm>
          <a:prstGeom prst="rect">
            <a:avLst/>
          </a:prstGeom>
          <a:noFill/>
          <a:ln w="9525">
            <a:noFill/>
          </a:ln>
        </p:spPr>
        <p:txBody>
          <a:bodyPr wrap="square">
            <a:spAutoFit/>
          </a:bodyPr>
          <a:lstStyle/>
          <a:p>
            <a:pPr indent="266700"/>
            <a:r>
              <a:rPr lang="zh-CN" sz="1400" b="0">
                <a:cs typeface="楷体_GB2312" panose="02010609030101010101" charset="-122"/>
              </a:rPr>
              <a:t>现有一家企业的招聘职位信息，约有</a:t>
            </a:r>
            <a:r>
              <a:rPr lang="en-US" sz="1400" b="0">
                <a:latin typeface="楷体_GB2312" panose="02010609030101010101" charset="-122"/>
              </a:rPr>
              <a:t>5000</a:t>
            </a:r>
            <a:r>
              <a:rPr lang="zh-CN" sz="1400" b="0">
                <a:cs typeface="楷体_GB2312" panose="02010609030101010101" charset="-122"/>
              </a:rPr>
              <a:t>条数据，如图</a:t>
            </a:r>
            <a:r>
              <a:rPr lang="en-US" sz="1400" b="0">
                <a:latin typeface="Times New Roman" panose="02020603050405020304" charset="0"/>
              </a:rPr>
              <a:t>4-21</a:t>
            </a:r>
            <a:r>
              <a:rPr lang="zh-CN" sz="1400" b="0">
                <a:cs typeface="楷体_GB2312" panose="02010609030101010101" charset="-122"/>
              </a:rPr>
              <a:t>所示。现有客户提出需要了解数据分析师岗位情况，包括岗位分布和特点、能力要求、工资和薪酬等。由于数据集没有经过处理，所以表中的数据还很不规范，如含有大量数据重复、缺失、单列数据粒度过大等问题，因此，在进行数据分析前，需要进行数据清洗操作，以使数据规范化。本次数据清洗实验将使用</a:t>
            </a:r>
            <a:r>
              <a:rPr lang="en-US" sz="1400" b="0">
                <a:latin typeface="Times New Roman" panose="02020603050405020304" charset="0"/>
              </a:rPr>
              <a:t>D</a:t>
            </a:r>
            <a:r>
              <a:rPr lang="en-US" sz="1400" b="0">
                <a:latin typeface="Times New Roman" panose="02020603050405020304" charset="0"/>
                <a:cs typeface="楷体_GB2312" panose="02010609030101010101" charset="-122"/>
              </a:rPr>
              <a:t>ataWrangle</a:t>
            </a:r>
            <a:r>
              <a:rPr lang="en-US" sz="1400" b="0">
                <a:latin typeface="楷体_GB2312" panose="02010609030101010101" charset="-122"/>
              </a:rPr>
              <a:t>r</a:t>
            </a:r>
            <a:r>
              <a:rPr lang="zh-CN" sz="1400" b="0">
                <a:cs typeface="楷体_GB2312" panose="02010609030101010101" charset="-122"/>
              </a:rPr>
              <a:t>工具来进行。</a:t>
            </a:r>
            <a:endParaRPr lang="zh-CN" altLang="en-US" sz="1400"/>
          </a:p>
        </p:txBody>
      </p:sp>
      <p:grpSp>
        <p:nvGrpSpPr>
          <p:cNvPr id="21" name="组合 20"/>
          <p:cNvGrpSpPr/>
          <p:nvPr/>
        </p:nvGrpSpPr>
        <p:grpSpPr>
          <a:xfrm>
            <a:off x="591185" y="2905760"/>
            <a:ext cx="1154430" cy="257810"/>
            <a:chOff x="1047" y="2820"/>
            <a:chExt cx="1818" cy="406"/>
          </a:xfrm>
        </p:grpSpPr>
        <p:sp>
          <p:nvSpPr>
            <p:cNvPr id="22" name=" 219"/>
            <p:cNvSpPr/>
            <p:nvPr/>
          </p:nvSpPr>
          <p:spPr>
            <a:xfrm>
              <a:off x="1337" y="2964"/>
              <a:ext cx="1528" cy="119"/>
            </a:xfrm>
            <a:prstGeom prst="roundRect">
              <a:avLst>
                <a:gd name="adj" fmla="val 50000"/>
              </a:avLst>
            </a:prstGeom>
            <a:solidFill>
              <a:schemeClr val="accent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 186"/>
            <p:cNvSpPr/>
            <p:nvPr/>
          </p:nvSpPr>
          <p:spPr>
            <a:xfrm>
              <a:off x="1047" y="2820"/>
              <a:ext cx="406" cy="406"/>
            </a:xfrm>
            <a:prstGeom prst="ellipse">
              <a:avLst/>
            </a:prstGeom>
            <a:solidFill>
              <a:schemeClr val="accent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24" name="文本框 23"/>
          <p:cNvSpPr txBox="1"/>
          <p:nvPr/>
        </p:nvSpPr>
        <p:spPr>
          <a:xfrm>
            <a:off x="848995" y="2733675"/>
            <a:ext cx="1450975" cy="337185"/>
          </a:xfrm>
          <a:prstGeom prst="rect">
            <a:avLst/>
          </a:prstGeom>
          <a:noFill/>
        </p:spPr>
        <p:txBody>
          <a:bodyPr wrap="square" rtlCol="0">
            <a:spAutoFit/>
          </a:bodyPr>
          <a:lstStyle/>
          <a:p>
            <a:r>
              <a:rPr lang="zh-CN" altLang="en-US" sz="1600"/>
              <a:t>实训指导</a:t>
            </a:r>
            <a:endParaRPr lang="zh-CN" altLang="en-US" sz="1600"/>
          </a:p>
        </p:txBody>
      </p:sp>
      <p:sp>
        <p:nvSpPr>
          <p:cNvPr id="25" name="文本框 24"/>
          <p:cNvSpPr txBox="1"/>
          <p:nvPr/>
        </p:nvSpPr>
        <p:spPr>
          <a:xfrm>
            <a:off x="678815" y="3221990"/>
            <a:ext cx="8398510" cy="521970"/>
          </a:xfrm>
          <a:prstGeom prst="rect">
            <a:avLst/>
          </a:prstGeom>
          <a:noFill/>
          <a:ln w="9525">
            <a:noFill/>
          </a:ln>
        </p:spPr>
        <p:txBody>
          <a:bodyPr wrap="square">
            <a:spAutoFit/>
          </a:bodyPr>
          <a:lstStyle/>
          <a:p>
            <a:pPr indent="281940"/>
            <a:r>
              <a:rPr lang="zh-CN" sz="1400" b="0">
                <a:latin typeface="+mn-ea"/>
                <a:cs typeface="+mn-ea"/>
              </a:rPr>
              <a:t>按照前述数据清洗的</a:t>
            </a:r>
            <a:r>
              <a:rPr lang="en-US" sz="1400" b="0">
                <a:latin typeface="+mn-ea"/>
                <a:cs typeface="+mn-ea"/>
              </a:rPr>
              <a:t>3</a:t>
            </a:r>
            <a:r>
              <a:rPr lang="zh-CN" sz="1400" b="0">
                <a:latin typeface="+mn-ea"/>
                <a:cs typeface="+mn-ea"/>
              </a:rPr>
              <a:t>个阶段，首先预览数据集，通过观察发现数据集主要存在数据缺失、数据不一致、存在“脏”数据和数据不规范等问题，详见</a:t>
            </a:r>
            <a:r>
              <a:rPr lang="en-US" sz="1400" b="0">
                <a:latin typeface="+mn-ea"/>
                <a:cs typeface="+mn-ea"/>
              </a:rPr>
              <a:t>4.1.2</a:t>
            </a:r>
            <a:r>
              <a:rPr lang="zh-CN" sz="1400" b="0">
                <a:latin typeface="+mn-ea"/>
                <a:cs typeface="+mn-ea"/>
              </a:rPr>
              <a:t>节。</a:t>
            </a:r>
            <a:endParaRPr lang="zh-CN" altLang="en-US" sz="1400">
              <a:latin typeface="+mn-ea"/>
              <a:cs typeface="+mn-ea"/>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500380" y="659130"/>
            <a:ext cx="8201660" cy="817835"/>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49198" y="1207884"/>
              <a:ext cx="2804030" cy="498493"/>
            </a:xfrm>
            <a:prstGeom prst="rect">
              <a:avLst/>
            </a:prstGeom>
            <a:noFill/>
          </p:spPr>
          <p:txBody>
            <a:bodyPr wrap="square" rtlCol="0">
              <a:spAutoFit/>
            </a:bodyPr>
            <a:lstStyle/>
            <a:p>
              <a:pPr algn="ctr"/>
              <a:r>
                <a:rPr lang="zh-CN" altLang="en-US" sz="2800" dirty="0">
                  <a:solidFill>
                    <a:schemeClr val="accent4"/>
                  </a:solidFill>
                </a:rPr>
                <a:t>第四</a:t>
              </a:r>
              <a:r>
                <a:rPr lang="zh-CN" altLang="en-US" sz="2800" dirty="0" smtClean="0">
                  <a:solidFill>
                    <a:schemeClr val="accent4"/>
                  </a:solidFill>
                </a:rPr>
                <a:t>章 常用数据清洗工具及基本操作</a:t>
              </a:r>
              <a:endParaRPr lang="zh-CN" altLang="en-US" sz="2800" dirty="0" smtClean="0">
                <a:solidFill>
                  <a:schemeClr val="accent4"/>
                </a:solidFill>
              </a:endParaRPr>
            </a:p>
          </p:txBody>
        </p:sp>
      </p:grpSp>
      <p:grpSp>
        <p:nvGrpSpPr>
          <p:cNvPr id="67" name="组合 66"/>
          <p:cNvGrpSpPr/>
          <p:nvPr/>
        </p:nvGrpSpPr>
        <p:grpSpPr>
          <a:xfrm>
            <a:off x="1663094" y="234445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728085" cy="414020"/>
            </a:xfrm>
            <a:prstGeom prst="rect">
              <a:avLst/>
            </a:prstGeom>
            <a:grpFill/>
            <a:ln>
              <a:noFill/>
            </a:ln>
          </p:spPr>
          <p:txBody>
            <a:bodyPr wrap="none">
              <a:spAutoFit/>
            </a:bodyPr>
            <a:lstStyle/>
            <a:p>
              <a:pPr algn="l"/>
              <a:r>
                <a:rPr lang="en-US" altLang="zh-CN" sz="2100" spc="225" dirty="0" smtClean="0">
                  <a:solidFill>
                    <a:srgbClr val="414160"/>
                  </a:solidFill>
                  <a:latin typeface="微软雅黑" panose="020B0503020204020204" pitchFamily="34" charset="-122"/>
                  <a:ea typeface="微软雅黑" panose="020B0503020204020204" pitchFamily="34" charset="-122"/>
                  <a:sym typeface="+mn-ea"/>
                </a:rPr>
                <a:t>4.2</a:t>
              </a:r>
              <a:r>
                <a:rPr lang="zh-CN" altLang="en-US" sz="2100" spc="225" dirty="0" smtClean="0">
                  <a:solidFill>
                    <a:srgbClr val="414160"/>
                  </a:solidFill>
                  <a:latin typeface="微软雅黑" panose="020B0503020204020204" pitchFamily="34" charset="-122"/>
                  <a:ea typeface="微软雅黑" panose="020B0503020204020204" pitchFamily="34" charset="-122"/>
                  <a:sym typeface="+mn-ea"/>
                </a:rPr>
                <a:t> Kettle简介及基本操作</a:t>
              </a:r>
              <a:endParaRPr lang="zh-CN" altLang="en-US" sz="2100" spc="225" dirty="0" smtClean="0">
                <a:solidFill>
                  <a:srgbClr val="414160"/>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659919" y="177438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5474335" cy="414020"/>
            </a:xfrm>
            <a:prstGeom prst="rect">
              <a:avLst/>
            </a:prstGeom>
          </p:spPr>
          <p:txBody>
            <a:bodyPr wrap="none">
              <a:spAutoFit/>
            </a:bodyPr>
            <a:lstStyle/>
            <a:p>
              <a:pPr algn="l"/>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4.1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grpSp>
      <p:grpSp>
        <p:nvGrpSpPr>
          <p:cNvPr id="69" name="组合 68"/>
          <p:cNvGrpSpPr/>
          <p:nvPr/>
        </p:nvGrpSpPr>
        <p:grpSpPr>
          <a:xfrm>
            <a:off x="1663094" y="2942293"/>
            <a:ext cx="5693399" cy="424815"/>
            <a:chOff x="1807265" y="3400693"/>
            <a:chExt cx="5693399" cy="424815"/>
          </a:xfrm>
          <a:solidFill>
            <a:srgbClr val="E6E6E6"/>
          </a:solidFill>
        </p:grpSpPr>
        <p:sp>
          <p:nvSpPr>
            <p:cNvPr id="51" name="圆角矩形 50"/>
            <p:cNvSpPr/>
            <p:nvPr/>
          </p:nvSpPr>
          <p:spPr>
            <a:xfrm>
              <a:off x="1807265" y="3400693"/>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560" y="3411488"/>
              <a:ext cx="4612640" cy="414020"/>
            </a:xfrm>
            <a:prstGeom prst="rect">
              <a:avLst/>
            </a:prstGeom>
            <a:grpFill/>
            <a:ln>
              <a:solidFill>
                <a:srgbClr val="E6E6E6"/>
              </a:solidFill>
            </a:ln>
          </p:spPr>
          <p:txBody>
            <a:bodyPr wrap="square">
              <a:spAutoFit/>
            </a:bodyPr>
            <a:lstStyle/>
            <a:p>
              <a:pPr algn="l"/>
              <a:r>
                <a:rPr lang="en-US" altLang="zh-CN" sz="2100" spc="225" dirty="0" smtClean="0">
                  <a:solidFill>
                    <a:srgbClr val="404040"/>
                  </a:solidFill>
                  <a:latin typeface="微软雅黑" panose="020B0503020204020204" pitchFamily="34" charset="-122"/>
                  <a:ea typeface="微软雅黑" panose="020B0503020204020204" pitchFamily="34" charset="-122"/>
                </a:rPr>
                <a:t>4.3</a:t>
              </a:r>
              <a:r>
                <a:rPr lang="zh-CN" altLang="en-US" sz="2100" spc="225" dirty="0" smtClean="0">
                  <a:solidFill>
                    <a:srgbClr val="404040"/>
                  </a:solidFill>
                  <a:latin typeface="微软雅黑" panose="020B0503020204020204" pitchFamily="34" charset="-122"/>
                  <a:ea typeface="微软雅黑" panose="020B0503020204020204" pitchFamily="34" charset="-122"/>
                </a:rPr>
                <a:t> OpenRefine简介及基本操作</a:t>
              </a:r>
              <a:endParaRPr lang="zh-CN" altLang="en-US" sz="2100" spc="225" dirty="0" smtClean="0">
                <a:solidFill>
                  <a:srgbClr val="404040"/>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63094" y="4147666"/>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293745" cy="737235"/>
            </a:xfrm>
            <a:prstGeom prst="rect">
              <a:avLst/>
            </a:prstGeom>
          </p:spPr>
          <p:txBody>
            <a:bodyPr wrap="none">
              <a:spAutoFit/>
            </a:bodyPr>
            <a:lstStyle/>
            <a:p>
              <a:pPr algn="l"/>
              <a:r>
                <a:rPr lang="en-US" altLang="zh-CN" sz="2100" dirty="0">
                  <a:solidFill>
                    <a:schemeClr val="tx1">
                      <a:lumMod val="75000"/>
                      <a:lumOff val="25000"/>
                    </a:schemeClr>
                  </a:solidFill>
                </a:rPr>
                <a:t>4.5  Hawk简介及基本操作</a:t>
              </a:r>
              <a:endParaRPr lang="en-US" altLang="zh-CN"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63094" y="3513635"/>
            <a:ext cx="5693399" cy="414020"/>
            <a:chOff x="1807265" y="2935074"/>
            <a:chExt cx="5693399" cy="414020"/>
          </a:xfrm>
          <a:solidFill>
            <a:srgbClr val="E6E6E6"/>
          </a:solidFill>
        </p:grpSpPr>
        <p:sp>
          <p:nvSpPr>
            <p:cNvPr id="3" name="圆角矩形 2"/>
            <p:cNvSpPr/>
            <p:nvPr/>
          </p:nvSpPr>
          <p:spPr>
            <a:xfrm>
              <a:off x="1807265" y="2935089"/>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878639" y="2935074"/>
              <a:ext cx="4938395" cy="414020"/>
            </a:xfrm>
            <a:prstGeom prst="rect">
              <a:avLst/>
            </a:prstGeom>
            <a:noFill/>
            <a:ln>
              <a:solidFill>
                <a:srgbClr val="E6E6E6"/>
              </a:solidFill>
            </a:ln>
            <a:extLst>
              <a:ext uri="{909E8E84-426E-40DD-AFC4-6F175D3DCCD1}">
                <a14:hiddenFill xmlns:a14="http://schemas.microsoft.com/office/drawing/2010/main">
                  <a:grpFill/>
                </a14:hiddenFill>
              </a:ext>
            </a:extLst>
          </p:spPr>
          <p:txBody>
            <a:bodyPr wrap="none">
              <a:spAutoFit/>
            </a:bodyPr>
            <a:lstStyle/>
            <a:p>
              <a:pPr algn="l"/>
              <a:r>
                <a:rPr lang="en-US" altLang="zh-CN" sz="2100" spc="225" dirty="0" smtClean="0">
                  <a:solidFill>
                    <a:srgbClr val="404040"/>
                  </a:solidFill>
                  <a:latin typeface="微软雅黑" panose="020B0503020204020204" pitchFamily="34" charset="-122"/>
                  <a:ea typeface="微软雅黑" panose="020B0503020204020204" pitchFamily="34" charset="-122"/>
                </a:rPr>
                <a:t>4.4</a:t>
              </a:r>
              <a:r>
                <a:rPr lang="zh-CN" altLang="en-US" sz="2100" spc="225" dirty="0" smtClean="0">
                  <a:solidFill>
                    <a:srgbClr val="404040"/>
                  </a:solidFill>
                  <a:latin typeface="微软雅黑" panose="020B0503020204020204" pitchFamily="34" charset="-122"/>
                  <a:ea typeface="微软雅黑" panose="020B0503020204020204" pitchFamily="34" charset="-122"/>
                </a:rPr>
                <a:t> DataWrangler简介及基本操作</a:t>
              </a:r>
              <a:endParaRPr lang="zh-CN" altLang="en-US" sz="2100" spc="225" dirty="0" smtClean="0">
                <a:solidFill>
                  <a:srgbClr val="40404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663094" y="4741377"/>
            <a:ext cx="5693399" cy="415498"/>
            <a:chOff x="1807265" y="3866282"/>
            <a:chExt cx="5693399" cy="415498"/>
          </a:xfrm>
          <a:solidFill>
            <a:srgbClr val="E6E6E6"/>
          </a:solidFill>
        </p:grpSpPr>
        <p:sp>
          <p:nvSpPr>
            <p:cNvPr id="15" name="圆角矩形 14"/>
            <p:cNvSpPr/>
            <p:nvPr/>
          </p:nvSpPr>
          <p:spPr>
            <a:xfrm>
              <a:off x="1807265" y="3866296"/>
              <a:ext cx="5693399" cy="394200"/>
            </a:xfrm>
            <a:prstGeom prst="roundRect">
              <a:avLst>
                <a:gd name="adj" fmla="val 20658"/>
              </a:avLst>
            </a:prstGeom>
            <a:grpFill/>
            <a:ln>
              <a:solidFill>
                <a:srgbClr val="E6E6E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nvSpPr>
          <p:spPr>
            <a:xfrm>
              <a:off x="1807519" y="3866282"/>
              <a:ext cx="3439671" cy="415498"/>
            </a:xfrm>
            <a:prstGeom prst="rect">
              <a:avLst/>
            </a:prstGeom>
            <a:grpFill/>
            <a:ln>
              <a:solidFill>
                <a:srgbClr val="E6E6E6"/>
              </a:solidFill>
            </a:ln>
          </p:spPr>
          <p:txBody>
            <a:bodyPr wrap="square">
              <a:spAutoFit/>
            </a:bodyPr>
            <a:lstStyle/>
            <a:p>
              <a:pPr algn="l"/>
              <a:r>
                <a:rPr lang="en-US" altLang="zh-CN" sz="2100" dirty="0">
                  <a:solidFill>
                    <a:srgbClr val="404040"/>
                  </a:solidFill>
                </a:rPr>
                <a:t>4</a:t>
              </a:r>
              <a:r>
                <a:rPr lang="zh-CN" altLang="en-US" sz="2100" dirty="0">
                  <a:solidFill>
                    <a:srgbClr val="404040"/>
                  </a:solidFill>
                </a:rPr>
                <a:t>.6  上机练习与实</a:t>
              </a:r>
              <a:r>
                <a:rPr lang="zh-CN" altLang="en-US" sz="2100" dirty="0" smtClean="0">
                  <a:solidFill>
                    <a:srgbClr val="404040"/>
                  </a:solidFill>
                </a:rPr>
                <a:t>训</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663094" y="5312256"/>
            <a:ext cx="5693399" cy="748016"/>
            <a:chOff x="1807265" y="3866296"/>
            <a:chExt cx="5693399" cy="748016"/>
          </a:xfrm>
          <a:solidFill>
            <a:srgbClr val="3D89BC"/>
          </a:solidFill>
        </p:grpSpPr>
        <p:sp>
          <p:nvSpPr>
            <p:cNvPr id="21" name="圆角矩形 20"/>
            <p:cNvSpPr/>
            <p:nvPr/>
          </p:nvSpPr>
          <p:spPr>
            <a:xfrm>
              <a:off x="1807265" y="3866296"/>
              <a:ext cx="5693399" cy="394200"/>
            </a:xfrm>
            <a:prstGeom prst="roundRect">
              <a:avLst>
                <a:gd name="adj" fmla="val 20658"/>
              </a:avLst>
            </a:prstGeom>
            <a:grpFill/>
            <a:ln>
              <a:solidFill>
                <a:srgbClr val="3D89B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a:off x="1881814" y="3877077"/>
              <a:ext cx="716280" cy="737235"/>
            </a:xfrm>
            <a:prstGeom prst="rect">
              <a:avLst/>
            </a:prstGeom>
            <a:noFill/>
            <a:ln>
              <a:noFill/>
            </a:ln>
            <a:extLst>
              <a:ext uri="{909E8E84-426E-40DD-AFC4-6F175D3DCCD1}">
                <a14:hiddenFill xmlns:a14="http://schemas.microsoft.com/office/drawing/2010/main">
                  <a:grpFill/>
                </a14:hiddenFill>
              </a:ext>
            </a:extLst>
          </p:spPr>
          <p:txBody>
            <a:bodyPr wrap="none">
              <a:spAutoFit/>
            </a:bodyPr>
            <a:lstStyle/>
            <a:p>
              <a:pPr algn="l"/>
              <a:r>
                <a:rPr lang="zh-CN" altLang="en-US" sz="2100" dirty="0">
                  <a:solidFill>
                    <a:schemeClr val="bg1"/>
                  </a:solidFill>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2383" y="97791"/>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2280118"/>
            <a:ext cx="7961879" cy="2515235"/>
          </a:xfrm>
          <a:prstGeom prst="rect">
            <a:avLst/>
          </a:prstGeom>
        </p:spPr>
        <p:txBody>
          <a:bodyPr wrap="square">
            <a:spAutoFit/>
          </a:bodyPr>
          <a:lstStyle/>
          <a:p>
            <a:pPr>
              <a:lnSpc>
                <a:spcPct val="150000"/>
              </a:lnSpc>
            </a:pPr>
            <a:r>
              <a:rPr altLang="zh-CN" sz="2100" spc="225" dirty="0">
                <a:solidFill>
                  <a:prstClr val="white"/>
                </a:solidFill>
              </a:rPr>
              <a:t>1. 对招聘信息实验数据集，分别用Excel、Kettle、OpenRefine、DataWrangler等工具进行清洗处理练习。</a:t>
            </a:r>
            <a:endParaRPr altLang="zh-CN" sz="2100" spc="225" dirty="0">
              <a:solidFill>
                <a:prstClr val="white"/>
              </a:solidFill>
            </a:endParaRPr>
          </a:p>
          <a:p>
            <a:pPr>
              <a:lnSpc>
                <a:spcPct val="150000"/>
              </a:lnSpc>
            </a:pPr>
            <a:r>
              <a:rPr altLang="zh-CN" sz="2100" spc="225" dirty="0">
                <a:solidFill>
                  <a:prstClr val="white"/>
                </a:solidFill>
              </a:rPr>
              <a:t>2. 对几种工具进行比较分析，指出各自的优势和不足。</a:t>
            </a:r>
            <a:endParaRPr altLang="zh-CN" sz="2100" spc="225" dirty="0">
              <a:solidFill>
                <a:prstClr val="white"/>
              </a:solidFill>
            </a:endParaRPr>
          </a:p>
          <a:p>
            <a:pPr>
              <a:lnSpc>
                <a:spcPct val="150000"/>
              </a:lnSpc>
            </a:pPr>
            <a:r>
              <a:rPr altLang="zh-CN" sz="2100" spc="225" dirty="0">
                <a:solidFill>
                  <a:prstClr val="white"/>
                </a:solidFill>
              </a:rPr>
              <a:t>3. 利用Hawk就某一主题从网页中抓取数据，并做数据清洗操作。</a:t>
            </a:r>
            <a:endParaRPr altLang="zh-CN" sz="21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TextBox 60"/>
          <p:cNvSpPr txBox="1"/>
          <p:nvPr/>
        </p:nvSpPr>
        <p:spPr>
          <a:xfrm>
            <a:off x="2313042" y="3336577"/>
            <a:ext cx="1345816" cy="861774"/>
          </a:xfrm>
          <a:prstGeom prst="rect">
            <a:avLst/>
          </a:prstGeom>
          <a:noFill/>
        </p:spPr>
        <p:txBody>
          <a:bodyPr wrap="square" lIns="0" tIns="0" rIns="0" bIns="0" rtlCol="0">
            <a:spAutoFit/>
          </a:bodyPr>
          <a:lstStyle/>
          <a:p>
            <a:pPr algn="ctr"/>
            <a:endParaRPr lang="en-US" altLang="zh-CN" sz="1400" dirty="0" smtClean="0">
              <a:solidFill>
                <a:schemeClr val="bg1"/>
              </a:solidFill>
            </a:endParaRPr>
          </a:p>
          <a:p>
            <a:pPr algn="ctr"/>
            <a:r>
              <a:rPr lang="zh-CN" altLang="en-US" sz="1400" dirty="0" smtClean="0">
                <a:solidFill>
                  <a:schemeClr val="bg1"/>
                </a:solidFill>
              </a:rPr>
              <a:t>存储</a:t>
            </a:r>
            <a:endParaRPr lang="en-US" altLang="zh-CN" sz="1400" dirty="0" smtClean="0">
              <a:solidFill>
                <a:schemeClr val="bg1"/>
              </a:solidFill>
            </a:endParaRPr>
          </a:p>
          <a:p>
            <a:endParaRPr lang="en-US" altLang="zh-CN" sz="1400" dirty="0" smtClean="0">
              <a:solidFill>
                <a:schemeClr val="bg1"/>
              </a:solidFill>
            </a:endParaRPr>
          </a:p>
          <a:p>
            <a:r>
              <a:rPr lang="zh-CN" altLang="en-US" sz="1400" dirty="0" smtClean="0">
                <a:solidFill>
                  <a:schemeClr val="bg1"/>
                </a:solidFill>
              </a:rPr>
              <a:t>   存储成本下降</a:t>
            </a:r>
            <a:endParaRPr lang="zh-CN" altLang="en-US" sz="1400" dirty="0">
              <a:solidFill>
                <a:schemeClr val="bg1"/>
              </a:solidFill>
            </a:endParaRPr>
          </a:p>
        </p:txBody>
      </p:sp>
      <p:grpSp>
        <p:nvGrpSpPr>
          <p:cNvPr id="11" name="组合 10"/>
          <p:cNvGrpSpPr/>
          <p:nvPr/>
        </p:nvGrpSpPr>
        <p:grpSpPr>
          <a:xfrm>
            <a:off x="-1" y="-2439"/>
            <a:ext cx="9145786" cy="718410"/>
            <a:chOff x="-1" y="190175"/>
            <a:chExt cx="9145786" cy="525795"/>
          </a:xfrm>
        </p:grpSpPr>
        <p:sp>
          <p:nvSpPr>
            <p:cNvPr id="12" name="任意多边形 11"/>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任意多边形 12"/>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5"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1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26" name="文本框 25"/>
          <p:cNvSpPr txBox="1"/>
          <p:nvPr/>
        </p:nvSpPr>
        <p:spPr>
          <a:xfrm>
            <a:off x="929005" y="1044575"/>
            <a:ext cx="5080000" cy="337185"/>
          </a:xfrm>
          <a:prstGeom prst="rect">
            <a:avLst/>
          </a:prstGeom>
          <a:noFill/>
          <a:ln w="9525">
            <a:noFill/>
          </a:ln>
        </p:spPr>
        <p:txBody>
          <a:bodyPr>
            <a:spAutoFit/>
          </a:bodyPr>
          <a:lstStyle/>
          <a:p>
            <a:pPr indent="266700"/>
            <a:r>
              <a:rPr lang="zh-CN" sz="1600" b="0">
                <a:latin typeface="+mn-ea"/>
                <a:cs typeface="+mn-ea"/>
              </a:rPr>
              <a:t>可以看到，数据已被完美地分开，如图</a:t>
            </a:r>
            <a:r>
              <a:rPr lang="en-US" sz="1600" b="0">
                <a:latin typeface="+mn-ea"/>
                <a:cs typeface="+mn-ea"/>
              </a:rPr>
              <a:t>4-7</a:t>
            </a:r>
            <a:r>
              <a:rPr lang="zh-CN" sz="1600" b="0">
                <a:latin typeface="+mn-ea"/>
                <a:cs typeface="+mn-ea"/>
              </a:rPr>
              <a:t>所示。</a:t>
            </a:r>
            <a:endParaRPr lang="zh-CN" altLang="en-US" sz="1600">
              <a:latin typeface="+mn-ea"/>
              <a:cs typeface="+mn-ea"/>
            </a:endParaRPr>
          </a:p>
        </p:txBody>
      </p:sp>
      <p:pic>
        <p:nvPicPr>
          <p:cNvPr id="2" name="图片 567"/>
          <p:cNvPicPr>
            <a:picLocks noChangeAspect="1"/>
          </p:cNvPicPr>
          <p:nvPr/>
        </p:nvPicPr>
        <p:blipFill>
          <a:blip r:embed="rId1"/>
          <a:stretch>
            <a:fillRect/>
          </a:stretch>
        </p:blipFill>
        <p:spPr>
          <a:xfrm>
            <a:off x="1339850" y="2016760"/>
            <a:ext cx="6464935" cy="1644650"/>
          </a:xfrm>
          <a:prstGeom prst="rect">
            <a:avLst/>
          </a:prstGeom>
          <a:noFill/>
          <a:ln w="9525">
            <a:noFill/>
          </a:ln>
        </p:spPr>
      </p:pic>
      <p:sp>
        <p:nvSpPr>
          <p:cNvPr id="34" name="文本框 33"/>
          <p:cNvSpPr txBox="1"/>
          <p:nvPr/>
        </p:nvSpPr>
        <p:spPr>
          <a:xfrm>
            <a:off x="2032000" y="3661410"/>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4-7  </a:t>
            </a:r>
            <a:r>
              <a:rPr lang="zh-CN" sz="1300" b="0">
                <a:latin typeface="+mn-ea"/>
                <a:cs typeface="+mn-ea"/>
              </a:rPr>
              <a:t>完成数据分列</a:t>
            </a:r>
            <a:endParaRPr lang="zh-CN" altLang="en-US" sz="1300">
              <a:latin typeface="+mn-ea"/>
              <a:cs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 y="-2439"/>
            <a:ext cx="9145786" cy="718410"/>
            <a:chOff x="-1" y="190175"/>
            <a:chExt cx="9145786" cy="525795"/>
          </a:xfrm>
        </p:grpSpPr>
        <p:sp>
          <p:nvSpPr>
            <p:cNvPr id="3" name="任意多边形 2"/>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任意多边形 3"/>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 name="任意多边形 4"/>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5"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文本框 27"/>
          <p:cNvSpPr txBox="1"/>
          <p:nvPr/>
        </p:nvSpPr>
        <p:spPr>
          <a:xfrm>
            <a:off x="6494145" y="161925"/>
            <a:ext cx="2642235" cy="506730"/>
          </a:xfrm>
          <a:prstGeom prst="rect">
            <a:avLst/>
          </a:prstGeom>
          <a:noFill/>
        </p:spPr>
        <p:txBody>
          <a:bodyPr wrap="square" rtlCol="0">
            <a:spAutoFit/>
          </a:bodyPr>
          <a:lstStyle/>
          <a:p>
            <a:pPr algn="ctr"/>
            <a:r>
              <a:rPr lang="zh-CN" altLang="en-US" sz="1350" dirty="0">
                <a:solidFill>
                  <a:schemeClr val="bg1"/>
                </a:solidFill>
                <a:sym typeface="+mn-ea"/>
              </a:rPr>
              <a:t>第四</a:t>
            </a:r>
            <a:r>
              <a:rPr lang="zh-CN" altLang="en-US" sz="1350" dirty="0" smtClean="0">
                <a:solidFill>
                  <a:schemeClr val="bg1"/>
                </a:solidFill>
                <a:sym typeface="+mn-ea"/>
              </a:rPr>
              <a:t>章 常用数据清洗工具及基本操作</a:t>
            </a:r>
            <a:endParaRPr lang="zh-CN" altLang="en-US" sz="1350" dirty="0">
              <a:solidFill>
                <a:prstClr val="white"/>
              </a:solidFill>
            </a:endParaRPr>
          </a:p>
        </p:txBody>
      </p:sp>
      <p:sp>
        <p:nvSpPr>
          <p:cNvPr id="17" name="文本框 6"/>
          <p:cNvSpPr txBox="1"/>
          <p:nvPr/>
        </p:nvSpPr>
        <p:spPr>
          <a:xfrm>
            <a:off x="452232" y="173917"/>
            <a:ext cx="5474335" cy="414020"/>
          </a:xfrm>
          <a:prstGeom prst="rect">
            <a:avLst/>
          </a:prstGeom>
          <a:noFill/>
        </p:spPr>
        <p:txBody>
          <a:bodyPr wrap="none" rtlCol="0">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4.1</a:t>
            </a:r>
            <a:r>
              <a:rPr lang="zh-CN" altLang="en-US" sz="2100" spc="225" dirty="0">
                <a:solidFill>
                  <a:schemeClr val="bg1"/>
                </a:solidFill>
                <a:latin typeface="微软雅黑" panose="020B0503020204020204" pitchFamily="34" charset="-122"/>
                <a:ea typeface="微软雅黑" panose="020B0503020204020204" pitchFamily="34" charset="-122"/>
                <a:sym typeface="+mn-ea"/>
              </a:rPr>
              <a:t> Microsoft Excel数据清洗基本操作</a:t>
            </a:r>
            <a:endParaRPr lang="zh-CN" altLang="en-US" sz="2100" b="1" spc="225" dirty="0">
              <a:solidFill>
                <a:prstClr val="white"/>
              </a:solidFill>
            </a:endParaRPr>
          </a:p>
        </p:txBody>
      </p:sp>
      <p:sp>
        <p:nvSpPr>
          <p:cNvPr id="18" name="文本框 17"/>
          <p:cNvSpPr txBox="1"/>
          <p:nvPr/>
        </p:nvSpPr>
        <p:spPr>
          <a:xfrm>
            <a:off x="508635" y="931545"/>
            <a:ext cx="2191385" cy="337185"/>
          </a:xfrm>
          <a:prstGeom prst="rect">
            <a:avLst/>
          </a:prstGeom>
          <a:noFill/>
        </p:spPr>
        <p:txBody>
          <a:bodyPr wrap="none" rtlCol="0" anchor="t">
            <a:spAutoFit/>
          </a:bodyPr>
          <a:lstStyle/>
          <a:p>
            <a:r>
              <a:rPr lang="en-US" altLang="zh-CN" sz="1600" dirty="0">
                <a:solidFill>
                  <a:schemeClr val="tx1"/>
                </a:solidFill>
                <a:latin typeface="+mn-ea"/>
                <a:cs typeface="+mn-ea"/>
                <a:sym typeface="+mn-ea"/>
              </a:rPr>
              <a:t>2 </a:t>
            </a:r>
            <a:r>
              <a:rPr altLang="zh-CN" sz="1600" dirty="0">
                <a:solidFill>
                  <a:schemeClr val="tx1"/>
                </a:solidFill>
                <a:latin typeface="+mn-ea"/>
                <a:cs typeface="+mn-ea"/>
                <a:sym typeface="+mn-ea"/>
              </a:rPr>
              <a:t>快速定位和快速填充</a:t>
            </a:r>
            <a:endParaRPr altLang="zh-CN" sz="1600" dirty="0">
              <a:solidFill>
                <a:schemeClr val="tx1"/>
              </a:solidFill>
              <a:latin typeface="+mn-ea"/>
              <a:cs typeface="+mn-ea"/>
              <a:sym typeface="+mn-ea"/>
            </a:endParaRPr>
          </a:p>
        </p:txBody>
      </p:sp>
      <p:sp>
        <p:nvSpPr>
          <p:cNvPr id="100" name="文本框 99"/>
          <p:cNvSpPr txBox="1"/>
          <p:nvPr/>
        </p:nvSpPr>
        <p:spPr>
          <a:xfrm>
            <a:off x="648970" y="1344930"/>
            <a:ext cx="7755890" cy="829945"/>
          </a:xfrm>
          <a:prstGeom prst="rect">
            <a:avLst/>
          </a:prstGeom>
          <a:noFill/>
          <a:ln w="9525">
            <a:noFill/>
          </a:ln>
        </p:spPr>
        <p:txBody>
          <a:bodyPr wrap="square">
            <a:spAutoFit/>
          </a:bodyPr>
          <a:lstStyle/>
          <a:p>
            <a:pPr indent="266700"/>
            <a:r>
              <a:rPr lang="zh-CN" sz="1600" b="0">
                <a:latin typeface="+mn-ea"/>
                <a:cs typeface="+mn-ea"/>
              </a:rPr>
              <a:t>在日常的工作中经常会看到一些重复项合并的</a:t>
            </a:r>
            <a:r>
              <a:rPr lang="en-US" sz="1600" b="0">
                <a:latin typeface="+mn-ea"/>
                <a:cs typeface="+mn-ea"/>
              </a:rPr>
              <a:t>Excel</a:t>
            </a:r>
            <a:r>
              <a:rPr lang="zh-CN" sz="1600" b="0">
                <a:latin typeface="+mn-ea"/>
                <a:cs typeface="+mn-ea"/>
              </a:rPr>
              <a:t>表格，如月份、地区等，主要是为了方便查看，如图</a:t>
            </a:r>
            <a:r>
              <a:rPr lang="en-US" sz="1600" b="0">
                <a:latin typeface="+mn-ea"/>
                <a:cs typeface="+mn-ea"/>
              </a:rPr>
              <a:t>4-8</a:t>
            </a:r>
            <a:r>
              <a:rPr lang="zh-CN" sz="1600" b="0">
                <a:latin typeface="+mn-ea"/>
                <a:cs typeface="+mn-ea"/>
              </a:rPr>
              <a:t>所示</a:t>
            </a:r>
            <a:r>
              <a:rPr lang="en-US" sz="1600" b="0">
                <a:latin typeface="+mn-ea"/>
                <a:cs typeface="+mn-ea"/>
              </a:rPr>
              <a:t>A</a:t>
            </a:r>
            <a:r>
              <a:rPr lang="zh-CN" sz="1600" b="0">
                <a:latin typeface="+mn-ea"/>
                <a:cs typeface="+mn-ea"/>
              </a:rPr>
              <a:t>列的销售区。但这样的工作表，没有办法使用数据透视表功能进行统计、汇总和分析等。</a:t>
            </a:r>
            <a:endParaRPr lang="zh-CN" altLang="en-US" sz="1600">
              <a:latin typeface="+mn-ea"/>
              <a:cs typeface="+mn-ea"/>
            </a:endParaRPr>
          </a:p>
        </p:txBody>
      </p:sp>
      <p:pic>
        <p:nvPicPr>
          <p:cNvPr id="6" name="图片 566"/>
          <p:cNvPicPr>
            <a:picLocks noChangeAspect="1"/>
          </p:cNvPicPr>
          <p:nvPr/>
        </p:nvPicPr>
        <p:blipFill>
          <a:blip r:embed="rId1"/>
          <a:stretch>
            <a:fillRect/>
          </a:stretch>
        </p:blipFill>
        <p:spPr>
          <a:xfrm>
            <a:off x="1960880" y="2175510"/>
            <a:ext cx="5132070" cy="3531235"/>
          </a:xfrm>
          <a:prstGeom prst="rect">
            <a:avLst/>
          </a:prstGeom>
          <a:noFill/>
          <a:ln w="9525">
            <a:noFill/>
          </a:ln>
        </p:spPr>
      </p:pic>
      <p:sp>
        <p:nvSpPr>
          <p:cNvPr id="19" name="文本框 18"/>
          <p:cNvSpPr txBox="1"/>
          <p:nvPr/>
        </p:nvSpPr>
        <p:spPr>
          <a:xfrm>
            <a:off x="2012950" y="5800090"/>
            <a:ext cx="5080000" cy="291465"/>
          </a:xfrm>
          <a:prstGeom prst="rect">
            <a:avLst/>
          </a:prstGeom>
          <a:noFill/>
          <a:ln w="9525">
            <a:noFill/>
          </a:ln>
        </p:spPr>
        <p:txBody>
          <a:bodyPr>
            <a:spAutoFit/>
          </a:bodyPr>
          <a:lstStyle/>
          <a:p>
            <a:pPr indent="0" algn="ctr"/>
            <a:r>
              <a:rPr lang="zh-CN" sz="1300" b="0">
                <a:latin typeface="+mn-ea"/>
                <a:cs typeface="+mn-ea"/>
              </a:rPr>
              <a:t>图</a:t>
            </a:r>
            <a:r>
              <a:rPr lang="en-US" sz="1300" b="0">
                <a:latin typeface="+mn-ea"/>
                <a:cs typeface="+mn-ea"/>
              </a:rPr>
              <a:t>4-8  </a:t>
            </a:r>
            <a:r>
              <a:rPr lang="zh-CN" sz="1300" b="0">
                <a:latin typeface="+mn-ea"/>
                <a:cs typeface="+mn-ea"/>
              </a:rPr>
              <a:t>重复项合并示例</a:t>
            </a:r>
            <a:endParaRPr lang="zh-CN" altLang="en-US" sz="1300">
              <a:latin typeface="+mn-ea"/>
              <a:cs typeface="+mn-ea"/>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20309</Words>
  <Application>WPS 演示</Application>
  <PresentationFormat>全屏显示(4:3)</PresentationFormat>
  <Paragraphs>1462</Paragraphs>
  <Slides>78</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78</vt:i4>
      </vt:variant>
    </vt:vector>
  </HeadingPairs>
  <TitlesOfParts>
    <vt:vector size="92" baseType="lpstr">
      <vt:lpstr>Arial</vt:lpstr>
      <vt:lpstr>宋体</vt:lpstr>
      <vt:lpstr>Wingdings</vt:lpstr>
      <vt:lpstr>微软雅黑</vt:lpstr>
      <vt:lpstr>Impact</vt:lpstr>
      <vt:lpstr>Arial Unicode MS</vt:lpstr>
      <vt:lpstr>Calibri</vt:lpstr>
      <vt:lpstr>黑体</vt:lpstr>
      <vt:lpstr>Wingdings</vt:lpstr>
      <vt:lpstr>Times New Roman</vt:lpstr>
      <vt:lpstr>楷体_GB2312</vt:lpstr>
      <vt:lpstr>新宋体</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484</cp:revision>
  <dcterms:created xsi:type="dcterms:W3CDTF">2015-11-23T03:31:00Z</dcterms:created>
  <dcterms:modified xsi:type="dcterms:W3CDTF">2021-03-17T03:14:17Z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