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3" r:id="rId5"/>
  </p:sldMasterIdLst>
  <p:notesMasterIdLst>
    <p:notesMasterId r:id="rId8"/>
  </p:notesMasterIdLst>
  <p:sldIdLst>
    <p:sldId id="257" r:id="rId6"/>
    <p:sldId id="541" r:id="rId7"/>
    <p:sldId id="515" r:id="rId9"/>
    <p:sldId id="542" r:id="rId10"/>
    <p:sldId id="543" r:id="rId11"/>
    <p:sldId id="516" r:id="rId12"/>
    <p:sldId id="544" r:id="rId13"/>
    <p:sldId id="525" r:id="rId14"/>
    <p:sldId id="545" r:id="rId15"/>
    <p:sldId id="526" r:id="rId16"/>
    <p:sldId id="517" r:id="rId17"/>
    <p:sldId id="518" r:id="rId18"/>
    <p:sldId id="547" r:id="rId19"/>
    <p:sldId id="546" r:id="rId20"/>
    <p:sldId id="499" r:id="rId21"/>
    <p:sldId id="560" r:id="rId22"/>
    <p:sldId id="561" r:id="rId23"/>
    <p:sldId id="563" r:id="rId24"/>
    <p:sldId id="504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0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8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3.png"/><Relationship Id="rId27" Type="http://schemas.openxmlformats.org/officeDocument/2006/relationships/image" Target="../media/image32.png"/><Relationship Id="rId26" Type="http://schemas.openxmlformats.org/officeDocument/2006/relationships/image" Target="../media/image31.jpeg"/><Relationship Id="rId25" Type="http://schemas.openxmlformats.org/officeDocument/2006/relationships/image" Target="../media/image30.jpeg"/><Relationship Id="rId24" Type="http://schemas.openxmlformats.org/officeDocument/2006/relationships/image" Target="../media/image29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8.png"/><Relationship Id="rId21" Type="http://schemas.openxmlformats.org/officeDocument/2006/relationships/image" Target="../media/image27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6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5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4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3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2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37.png"/><Relationship Id="rId7" Type="http://schemas.openxmlformats.org/officeDocument/2006/relationships/tags" Target="../tags/tag16.xml"/><Relationship Id="rId6" Type="http://schemas.openxmlformats.org/officeDocument/2006/relationships/image" Target="../media/image36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4.png"/><Relationship Id="rId53" Type="http://schemas.openxmlformats.org/officeDocument/2006/relationships/tags" Target="../tags/tag35.xml"/><Relationship Id="rId52" Type="http://schemas.openxmlformats.org/officeDocument/2006/relationships/image" Target="../media/image63.png"/><Relationship Id="rId51" Type="http://schemas.openxmlformats.org/officeDocument/2006/relationships/image" Target="../media/image62.png"/><Relationship Id="rId50" Type="http://schemas.openxmlformats.org/officeDocument/2006/relationships/tags" Target="../tags/tag34.xml"/><Relationship Id="rId5" Type="http://schemas.openxmlformats.org/officeDocument/2006/relationships/tags" Target="../tags/tag15.xml"/><Relationship Id="rId49" Type="http://schemas.openxmlformats.org/officeDocument/2006/relationships/image" Target="../media/image61.png"/><Relationship Id="rId48" Type="http://schemas.openxmlformats.org/officeDocument/2006/relationships/image" Target="../media/image60.png"/><Relationship Id="rId47" Type="http://schemas.openxmlformats.org/officeDocument/2006/relationships/image" Target="../media/image59.png"/><Relationship Id="rId46" Type="http://schemas.openxmlformats.org/officeDocument/2006/relationships/image" Target="../media/image58.png"/><Relationship Id="rId45" Type="http://schemas.openxmlformats.org/officeDocument/2006/relationships/image" Target="../media/image57.png"/><Relationship Id="rId44" Type="http://schemas.openxmlformats.org/officeDocument/2006/relationships/image" Target="../media/image56.png"/><Relationship Id="rId43" Type="http://schemas.openxmlformats.org/officeDocument/2006/relationships/image" Target="../media/image55.png"/><Relationship Id="rId42" Type="http://schemas.openxmlformats.org/officeDocument/2006/relationships/image" Target="../media/image54.png"/><Relationship Id="rId41" Type="http://schemas.openxmlformats.org/officeDocument/2006/relationships/tags" Target="../tags/tag33.xml"/><Relationship Id="rId40" Type="http://schemas.openxmlformats.org/officeDocument/2006/relationships/image" Target="../media/image53.png"/><Relationship Id="rId4" Type="http://schemas.openxmlformats.org/officeDocument/2006/relationships/image" Target="../media/image35.png"/><Relationship Id="rId39" Type="http://schemas.openxmlformats.org/officeDocument/2006/relationships/tags" Target="../tags/tag32.xml"/><Relationship Id="rId38" Type="http://schemas.openxmlformats.org/officeDocument/2006/relationships/image" Target="../media/image52.png"/><Relationship Id="rId37" Type="http://schemas.openxmlformats.org/officeDocument/2006/relationships/tags" Target="../tags/tag31.xml"/><Relationship Id="rId36" Type="http://schemas.openxmlformats.org/officeDocument/2006/relationships/image" Target="../media/image51.png"/><Relationship Id="rId35" Type="http://schemas.openxmlformats.org/officeDocument/2006/relationships/tags" Target="../tags/tag30.xml"/><Relationship Id="rId34" Type="http://schemas.openxmlformats.org/officeDocument/2006/relationships/image" Target="../media/image50.png"/><Relationship Id="rId33" Type="http://schemas.openxmlformats.org/officeDocument/2006/relationships/tags" Target="../tags/tag29.xml"/><Relationship Id="rId32" Type="http://schemas.openxmlformats.org/officeDocument/2006/relationships/image" Target="../media/image49.png"/><Relationship Id="rId31" Type="http://schemas.openxmlformats.org/officeDocument/2006/relationships/tags" Target="../tags/tag28.xml"/><Relationship Id="rId30" Type="http://schemas.openxmlformats.org/officeDocument/2006/relationships/image" Target="../media/image48.png"/><Relationship Id="rId3" Type="http://schemas.openxmlformats.org/officeDocument/2006/relationships/tags" Target="../tags/tag14.xml"/><Relationship Id="rId29" Type="http://schemas.openxmlformats.org/officeDocument/2006/relationships/tags" Target="../tags/tag27.xml"/><Relationship Id="rId28" Type="http://schemas.openxmlformats.org/officeDocument/2006/relationships/image" Target="../media/image47.png"/><Relationship Id="rId27" Type="http://schemas.openxmlformats.org/officeDocument/2006/relationships/tags" Target="../tags/tag26.xml"/><Relationship Id="rId26" Type="http://schemas.openxmlformats.org/officeDocument/2006/relationships/image" Target="../media/image46.png"/><Relationship Id="rId25" Type="http://schemas.openxmlformats.org/officeDocument/2006/relationships/tags" Target="../tags/tag25.xml"/><Relationship Id="rId24" Type="http://schemas.openxmlformats.org/officeDocument/2006/relationships/image" Target="../media/image45.png"/><Relationship Id="rId23" Type="http://schemas.openxmlformats.org/officeDocument/2006/relationships/tags" Target="../tags/tag24.xml"/><Relationship Id="rId22" Type="http://schemas.openxmlformats.org/officeDocument/2006/relationships/image" Target="../media/image44.png"/><Relationship Id="rId21" Type="http://schemas.openxmlformats.org/officeDocument/2006/relationships/tags" Target="../tags/tag23.xml"/><Relationship Id="rId20" Type="http://schemas.openxmlformats.org/officeDocument/2006/relationships/image" Target="../media/image43.png"/><Relationship Id="rId2" Type="http://schemas.openxmlformats.org/officeDocument/2006/relationships/image" Target="../media/image34.png"/><Relationship Id="rId19" Type="http://schemas.openxmlformats.org/officeDocument/2006/relationships/tags" Target="../tags/tag22.xml"/><Relationship Id="rId18" Type="http://schemas.openxmlformats.org/officeDocument/2006/relationships/image" Target="../media/image42.png"/><Relationship Id="rId17" Type="http://schemas.openxmlformats.org/officeDocument/2006/relationships/tags" Target="../tags/tag21.xml"/><Relationship Id="rId16" Type="http://schemas.openxmlformats.org/officeDocument/2006/relationships/image" Target="../media/image41.png"/><Relationship Id="rId15" Type="http://schemas.openxmlformats.org/officeDocument/2006/relationships/tags" Target="../tags/tag20.xml"/><Relationship Id="rId14" Type="http://schemas.openxmlformats.org/officeDocument/2006/relationships/image" Target="../media/image40.png"/><Relationship Id="rId13" Type="http://schemas.openxmlformats.org/officeDocument/2006/relationships/tags" Target="../tags/tag19.xml"/><Relationship Id="rId12" Type="http://schemas.openxmlformats.org/officeDocument/2006/relationships/image" Target="../media/image39.png"/><Relationship Id="rId11" Type="http://schemas.openxmlformats.org/officeDocument/2006/relationships/tags" Target="../tags/tag18.xml"/><Relationship Id="rId10" Type="http://schemas.openxmlformats.org/officeDocument/2006/relationships/image" Target="../media/image38.png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数据标注工程</a:t>
            </a:r>
            <a:endParaRPr lang="zh-CN" sz="8000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鹏    张 燕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1492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鹏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3106564" y="2386552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340210" y="272361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.3 数据标注质量检验方法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zh-CN" altLang="en-US" sz="2000" dirty="0"/>
              <a:t>.3.</a:t>
            </a:r>
            <a:r>
              <a:rPr lang="en-US" altLang="zh-CN" sz="2000" dirty="0"/>
              <a:t>1</a:t>
            </a:r>
            <a:r>
              <a:rPr lang="zh-CN" altLang="en-US" sz="2000" dirty="0"/>
              <a:t> 实时检验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92480" y="1722755"/>
            <a:ext cx="3600000" cy="3744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实时检验方法的优点：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1）能够及时发现问题并解决问题。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2）能够有效减少标注过程中重复错误的重复出现。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3）能够保证整体标注任务的流畅性。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4）能够实时掌握数据标准的任务进度。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实时检验的缺点：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对于人员的配备及管理要求较高。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-2147482610" descr="情况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2295" y="1949768"/>
            <a:ext cx="4318000" cy="3289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5726430" y="5240020"/>
            <a:ext cx="209232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      </a:t>
            </a:r>
            <a:r>
              <a:rPr lang="zh-CN" altLang="en-US" sz="1000"/>
              <a:t>实时检查流程图</a:t>
            </a:r>
            <a:endParaRPr lang="zh-CN" altLang="en-US" sz="1400"/>
          </a:p>
          <a:p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394462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3</a:t>
            </a:r>
            <a:r>
              <a:rPr sz="2100" b="1" spc="225" dirty="0">
                <a:solidFill>
                  <a:prstClr val="white"/>
                </a:solidFill>
              </a:rPr>
              <a:t> 数据标注质量检验方法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92880" y="2221230"/>
            <a:ext cx="3600000" cy="24161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全样检验方法的优点：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1）能够对数据集做到无遗漏检验。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2）可以对数据集进行准确率评估。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全样检查的缺点：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需要耗费大量的人力精力集中进行。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zh-CN" altLang="en-US" sz="2000" dirty="0"/>
              <a:t>.3.</a:t>
            </a:r>
            <a:r>
              <a:rPr lang="en-US" altLang="zh-CN" sz="2000" dirty="0"/>
              <a:t>2</a:t>
            </a:r>
            <a:r>
              <a:rPr lang="zh-CN" altLang="en-US" sz="2000" dirty="0"/>
              <a:t> 全样检验</a:t>
            </a:r>
            <a:endParaRPr lang="zh-CN" altLang="en-US" sz="2000" dirty="0"/>
          </a:p>
        </p:txBody>
      </p:sp>
      <p:pic>
        <p:nvPicPr>
          <p:cNvPr id="2" name="图片 -2147482609" descr="情况A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855" y="1497330"/>
            <a:ext cx="1499235" cy="3863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56310" y="5360670"/>
            <a:ext cx="209232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        </a:t>
            </a:r>
            <a:r>
              <a:rPr lang="zh-CN" altLang="en-US" sz="1000"/>
              <a:t>全样检查流程图</a:t>
            </a:r>
            <a:endParaRPr lang="zh-CN" altLang="en-US" sz="1400"/>
          </a:p>
          <a:p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387604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3</a:t>
            </a:r>
            <a:r>
              <a:rPr sz="2100" b="1" spc="225" dirty="0">
                <a:solidFill>
                  <a:prstClr val="white"/>
                </a:solidFill>
              </a:rPr>
              <a:t> 数据标注质量检验方法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374968" y="1494208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多重抽样检验辅助实时检验</a:t>
            </a:r>
            <a:endParaRPr lang="zh-CN" altLang="en-US" sz="2000" dirty="0"/>
          </a:p>
        </p:txBody>
      </p:sp>
      <p:pic>
        <p:nvPicPr>
          <p:cNvPr id="2" name="图片 1" descr="情况A (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1090" y="2033905"/>
            <a:ext cx="4401820" cy="3909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占位符 5"/>
          <p:cNvSpPr>
            <a:spLocks noGrp="1"/>
          </p:cNvSpPr>
          <p:nvPr/>
        </p:nvSpPr>
        <p:spPr>
          <a:xfrm>
            <a:off x="392113" y="948743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zh-CN" altLang="en-US" sz="2000" dirty="0"/>
              <a:t>.3.</a:t>
            </a:r>
            <a:r>
              <a:rPr lang="en-US" altLang="zh-CN" sz="2000" dirty="0"/>
              <a:t>3</a:t>
            </a:r>
            <a:r>
              <a:rPr lang="zh-CN" altLang="en-US" sz="2000" dirty="0"/>
              <a:t> 抽样检验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1484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3</a:t>
            </a:r>
            <a:r>
              <a:rPr sz="2100" b="1" spc="225" dirty="0">
                <a:solidFill>
                  <a:prstClr val="white"/>
                </a:solidFill>
              </a:rPr>
              <a:t> 数据标注质量检验方法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477203" y="148468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多重抽样检验辅助全样检验流程</a:t>
            </a:r>
            <a:endParaRPr lang="zh-CN" altLang="en-US" sz="2000" dirty="0"/>
          </a:p>
        </p:txBody>
      </p:sp>
      <p:pic>
        <p:nvPicPr>
          <p:cNvPr id="2" name="图片 -2147482603" descr="情况A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4435" y="2024380"/>
            <a:ext cx="2800350" cy="4076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74870" y="1722755"/>
            <a:ext cx="3600000" cy="4076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多重抽样检验方法的优点：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1）能够合理调配质检员的工作重心。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2）有效地弥补其他检验方法的疏漏。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3）提高数据标注质量检验的准确性。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多重抽样检查的缺点：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只能辅助其他检查方验，如果单独实施，会出现疏漏。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/>
        </p:nvSpPr>
        <p:spPr>
          <a:xfrm>
            <a:off x="392113" y="948743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zh-CN" altLang="en-US" sz="2000" dirty="0"/>
              <a:t>.3.</a:t>
            </a:r>
            <a:r>
              <a:rPr lang="en-US" altLang="zh-CN" sz="2000" dirty="0"/>
              <a:t>3</a:t>
            </a:r>
            <a:r>
              <a:rPr lang="zh-CN" altLang="en-US" sz="2000" dirty="0"/>
              <a:t> 抽样检验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7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第四章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数据标注质量检验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688494" y="229423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4.1 数据质量影响算法效果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18339" y="385468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4.3 数据标注质量检验方法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18393" y="3077055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1051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4.2 数据标注质量标准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18339" y="4609695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4.4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作业与练习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1696553"/>
            <a:ext cx="7961879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1．标框标注的质量标准是什么？根据标框标注的质量标准进行标注与质检。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2．区域标注的质量标准是什么？根据区域标注的质量标准进行标注与质检。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3．语音标注的质量标准是什么？根据语音标注的质量标准进行标注与质检。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4．实时检验方法的流程与优缺点是什么？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5．全样检验方法的流程与优缺点是什么？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6．抽样检验方法怎样配合其他两种检验方法？流程与优缺点是什么？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586600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31656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406812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7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第四章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数据标注质量检验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306957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1051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数据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标注质量标准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83436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数据标注质量检验方法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60303" y="462328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作业与练习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60249" y="2301470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4.1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数据质量影响算法效果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39611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1</a:t>
            </a:r>
            <a:r>
              <a:rPr sz="2100" b="1" spc="225" dirty="0">
                <a:solidFill>
                  <a:prstClr val="white"/>
                </a:solidFill>
              </a:rPr>
              <a:t> 数据质量影响算法效果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4510" y="928370"/>
            <a:ext cx="4298315" cy="5073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机器学习算法的训练效果有很大程度需要依赖高质量的数据集，如果训练中所使用的标注数据集存在大量噪声，将会导致机器学习训练不充分，无法获得规律，这样在训练效果验证时会出现目标偏离，无法识别的情况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上图是非专业标注人员标注细胞核，通过标注轮廓的杂乱性可以看出，非专业标注人员标注的数据中存在大量噪声。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下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图是通过机器学习后验证的训练效果。可以看出，非专业标注员标注的数据通过机器学习只能识别出了一部分目标，而且目标轮廓发生偏移，机器学习没有得到充分的训练。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-2147482599" descr="微信图片_20180830193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0460" y="981075"/>
            <a:ext cx="4046220" cy="247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601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040" y="3275648"/>
            <a:ext cx="4046220" cy="24695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1484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1</a:t>
            </a:r>
            <a:r>
              <a:rPr sz="2100" b="1" spc="225" dirty="0">
                <a:solidFill>
                  <a:prstClr val="white"/>
                </a:solidFill>
              </a:rPr>
              <a:t> 数据质量影响算法效果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4510" y="1057910"/>
            <a:ext cx="4298315" cy="4741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对于质量不高的数据，在进行机器学习前需要经过加工处理，让数据集的整体质量得到提升，以此提高算法的训练效果。机器学习的训练效果与数据集质量的关系如图所示。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图中，当数据集的整体标注质量只有80%的时候，机器学习的训练效果可能只有30%~40%。随着数据标注质量逐步提高，机器学习的效果也会突飞猛进。当数据标注质量达到98%的时候，机器学习的效果为80%，但此时如果数据标注再往上提升，机器学习效果的提升就没有之前那么明显了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-2147482598" descr="无标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2508" y="2398713"/>
            <a:ext cx="3978275" cy="24695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5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第四章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数据标注质量检验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230122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4.1 数据质量影响算法效果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83436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4.3 数据标注质量检验方法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60303" y="462328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4.4 作业与练习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54534" y="3102840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3105150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sz="2100" spc="225" dirty="0">
                  <a:solidFill>
                    <a:schemeClr val="bg1"/>
                  </a:solidFill>
                </a:rPr>
                <a:t>4.2 数据标注质量标准</a:t>
              </a:r>
              <a:endParaRPr sz="2100" spc="22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 数据标注质量标准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.1 图像标注质量标准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71550" y="1808480"/>
            <a:ext cx="7200000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机器学习训练图像识别是根据像素点进行的，所以对于图像标注的质量标准也是根据像素点位判定，即标注像素点越接近于标注物的边缘像素点，标注的质量就越高，标注难度就越大。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34226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标框标注。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我们先需要对标注物最边缘像素点进行判断，然后检验标框的四周边框是否与标注物最边缘像素点误差在1个像素以内。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34226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区域标注。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需要特别注意检验转折拐角，因为在图像中转折拐角的边缘像素点噪声最大，最容易产生标注误差。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34226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其他图像标注。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其质量标准需要结合实际的算法制定，质量检验人员一定要理解算法的标注要求。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 数据标注质量标准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8480" y="1437005"/>
            <a:ext cx="4298315" cy="440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语音标注在质量检验时需要在相对安静的独立环境中进行，在语音标注的质量检验中，质检员需要做到眼耳并用，时刻关注语音数据发音的时间轴与标注区域的音标是否相符，如图，检验每个字的标注是否与语音数据发音的时间轴保持一致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语音标注的质量标准是标注与发音时间轴误差在1个语音帧以内，在日常对话中，字的发音间隔会很短，尤其是在语速比较快的情况下，如果语音标注的误差超过1个语音帧，很容易标注到下一个发音，让语音数据集中存在更多噪声，影响最终的机器学习效果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-2147482588" descr="语音标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8400" y="1437005"/>
            <a:ext cx="3531870" cy="384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 语音标注质量标准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4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 数据标注质量标准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第四章  数据标注质量检验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.3 文本标准质量标准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72185" y="1794510"/>
            <a:ext cx="7200000" cy="2748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多音字标注的质量标准就是标注出一个字的全部读音，这需要借助字典等专业性工具进行检验。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      语义标注的质量标准是标注出词语或语句的语义，在检验中分为3种情况：1、针对单独词语或语句进行检验；2、针对上下文的情景环境进行检验；3、针对语音数据中的语音语调进行检验。3种语义标注检验除了需要借助字典等专业性工具外，还需要理解上下文的情景环境或语音语调的含义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6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第四章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数据标注质量检验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25324" y="219136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4.1 数据质量影响算法效果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25324" y="302219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051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4.2 数据标注质量标准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60303" y="462328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4.4 作业与练习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25324" y="3814040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3695700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sz="2100" spc="225" dirty="0">
                  <a:solidFill>
                    <a:schemeClr val="bg1"/>
                  </a:solidFill>
                </a:rPr>
                <a:t>4.3 数据标注质量检验方法</a:t>
              </a:r>
              <a:endParaRPr sz="2100" spc="22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16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17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18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19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1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22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2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4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2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6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2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8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29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1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32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33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34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35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2563</Words>
  <Application>WPS 演示</Application>
  <PresentationFormat>全屏显示(4:3)</PresentationFormat>
  <Paragraphs>215</Paragraphs>
  <Slides>19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黑体</vt:lpstr>
      <vt:lpstr>微软雅黑</vt:lpstr>
      <vt:lpstr>Wingdings</vt:lpstr>
      <vt:lpstr>方正粗黑宋简体</vt:lpstr>
      <vt:lpstr>Arial Unicode MS</vt:lpstr>
      <vt:lpstr>Calibri</vt:lpstr>
      <vt:lpstr>Office 主题</vt:lpstr>
      <vt:lpstr>2_Office 主题</vt:lpstr>
      <vt:lpstr>3_Office 主题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YAYA</cp:lastModifiedBy>
  <cp:revision>93</cp:revision>
  <dcterms:created xsi:type="dcterms:W3CDTF">2018-03-01T02:03:00Z</dcterms:created>
  <dcterms:modified xsi:type="dcterms:W3CDTF">2021-03-17T03:11:37Z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