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78" r:id="rId3"/>
    <p:sldId id="709" r:id="rId4"/>
    <p:sldId id="547" r:id="rId5"/>
    <p:sldId id="546" r:id="rId6"/>
    <p:sldId id="655" r:id="rId7"/>
    <p:sldId id="657" r:id="rId8"/>
    <p:sldId id="710" r:id="rId9"/>
    <p:sldId id="658" r:id="rId10"/>
    <p:sldId id="659" r:id="rId11"/>
    <p:sldId id="661" r:id="rId12"/>
    <p:sldId id="711" r:id="rId13"/>
    <p:sldId id="662" r:id="rId14"/>
    <p:sldId id="663" r:id="rId15"/>
    <p:sldId id="664" r:id="rId16"/>
    <p:sldId id="713" r:id="rId17"/>
    <p:sldId id="665" r:id="rId18"/>
    <p:sldId id="666" r:id="rId19"/>
    <p:sldId id="667" r:id="rId20"/>
    <p:sldId id="712" r:id="rId21"/>
    <p:sldId id="668" r:id="rId22"/>
    <p:sldId id="669" r:id="rId23"/>
    <p:sldId id="670" r:id="rId24"/>
    <p:sldId id="671" r:id="rId25"/>
    <p:sldId id="672" r:id="rId26"/>
    <p:sldId id="673" r:id="rId27"/>
    <p:sldId id="674" r:id="rId28"/>
    <p:sldId id="740" r:id="rId29"/>
    <p:sldId id="679" r:id="rId30"/>
    <p:sldId id="747" r:id="rId31"/>
    <p:sldId id="748" r:id="rId32"/>
    <p:sldId id="750" r:id="rId33"/>
    <p:sldId id="684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E6E6E6"/>
    <a:srgbClr val="3D89BC"/>
    <a:srgbClr val="ED7D31"/>
    <a:srgbClr val="F0C3B5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0" autoAdjust="0"/>
    <p:restoredTop sz="96405" autoAdjust="0"/>
  </p:normalViewPr>
  <p:slideViewPr>
    <p:cSldViewPr snapToGrid="0" showGuides="1">
      <p:cViewPr varScale="1">
        <p:scale>
          <a:sx n="70" d="100"/>
          <a:sy n="70" d="100"/>
        </p:scale>
        <p:origin x="1494" y="66"/>
      </p:cViewPr>
      <p:guideLst>
        <p:guide orient="horz" pos="4029"/>
        <p:guide orient="horz" pos="1421"/>
        <p:guide orient="horz" pos="666"/>
        <p:guide pos="1880"/>
        <p:guide pos="175"/>
        <p:guide pos="5537"/>
        <p:guide pos="12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654"/>
        <p:guide pos="22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e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e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6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34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9.png"/><Relationship Id="rId27" Type="http://schemas.openxmlformats.org/officeDocument/2006/relationships/image" Target="../media/image48.png"/><Relationship Id="rId26" Type="http://schemas.openxmlformats.org/officeDocument/2006/relationships/image" Target="../media/image47.jpeg"/><Relationship Id="rId25" Type="http://schemas.openxmlformats.org/officeDocument/2006/relationships/image" Target="../media/image46.jpeg"/><Relationship Id="rId24" Type="http://schemas.openxmlformats.org/officeDocument/2006/relationships/image" Target="../media/image45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44.png"/><Relationship Id="rId21" Type="http://schemas.openxmlformats.org/officeDocument/2006/relationships/image" Target="../media/image43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42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41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40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9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8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53.png"/><Relationship Id="rId7" Type="http://schemas.openxmlformats.org/officeDocument/2006/relationships/tags" Target="../tags/tag7.xml"/><Relationship Id="rId6" Type="http://schemas.openxmlformats.org/officeDocument/2006/relationships/image" Target="../media/image52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80.png"/><Relationship Id="rId53" Type="http://schemas.openxmlformats.org/officeDocument/2006/relationships/tags" Target="../tags/tag26.xml"/><Relationship Id="rId52" Type="http://schemas.openxmlformats.org/officeDocument/2006/relationships/image" Target="../media/image79.png"/><Relationship Id="rId51" Type="http://schemas.openxmlformats.org/officeDocument/2006/relationships/image" Target="../media/image78.png"/><Relationship Id="rId50" Type="http://schemas.openxmlformats.org/officeDocument/2006/relationships/tags" Target="../tags/tag25.xml"/><Relationship Id="rId5" Type="http://schemas.openxmlformats.org/officeDocument/2006/relationships/tags" Target="../tags/tag6.xml"/><Relationship Id="rId49" Type="http://schemas.openxmlformats.org/officeDocument/2006/relationships/image" Target="../media/image77.png"/><Relationship Id="rId48" Type="http://schemas.openxmlformats.org/officeDocument/2006/relationships/image" Target="../media/image76.png"/><Relationship Id="rId47" Type="http://schemas.openxmlformats.org/officeDocument/2006/relationships/image" Target="../media/image75.png"/><Relationship Id="rId46" Type="http://schemas.openxmlformats.org/officeDocument/2006/relationships/image" Target="../media/image74.png"/><Relationship Id="rId45" Type="http://schemas.openxmlformats.org/officeDocument/2006/relationships/image" Target="../media/image73.png"/><Relationship Id="rId44" Type="http://schemas.openxmlformats.org/officeDocument/2006/relationships/image" Target="../media/image72.png"/><Relationship Id="rId43" Type="http://schemas.openxmlformats.org/officeDocument/2006/relationships/image" Target="../media/image71.png"/><Relationship Id="rId42" Type="http://schemas.openxmlformats.org/officeDocument/2006/relationships/image" Target="../media/image70.png"/><Relationship Id="rId41" Type="http://schemas.openxmlformats.org/officeDocument/2006/relationships/tags" Target="../tags/tag24.xml"/><Relationship Id="rId40" Type="http://schemas.openxmlformats.org/officeDocument/2006/relationships/image" Target="../media/image69.png"/><Relationship Id="rId4" Type="http://schemas.openxmlformats.org/officeDocument/2006/relationships/image" Target="../media/image51.png"/><Relationship Id="rId39" Type="http://schemas.openxmlformats.org/officeDocument/2006/relationships/tags" Target="../tags/tag23.xml"/><Relationship Id="rId38" Type="http://schemas.openxmlformats.org/officeDocument/2006/relationships/image" Target="../media/image68.png"/><Relationship Id="rId37" Type="http://schemas.openxmlformats.org/officeDocument/2006/relationships/tags" Target="../tags/tag22.xml"/><Relationship Id="rId36" Type="http://schemas.openxmlformats.org/officeDocument/2006/relationships/image" Target="../media/image67.png"/><Relationship Id="rId35" Type="http://schemas.openxmlformats.org/officeDocument/2006/relationships/tags" Target="../tags/tag21.xml"/><Relationship Id="rId34" Type="http://schemas.openxmlformats.org/officeDocument/2006/relationships/image" Target="../media/image66.png"/><Relationship Id="rId33" Type="http://schemas.openxmlformats.org/officeDocument/2006/relationships/tags" Target="../tags/tag20.xml"/><Relationship Id="rId32" Type="http://schemas.openxmlformats.org/officeDocument/2006/relationships/image" Target="../media/image65.png"/><Relationship Id="rId31" Type="http://schemas.openxmlformats.org/officeDocument/2006/relationships/tags" Target="../tags/tag19.xml"/><Relationship Id="rId30" Type="http://schemas.openxmlformats.org/officeDocument/2006/relationships/image" Target="../media/image64.png"/><Relationship Id="rId3" Type="http://schemas.openxmlformats.org/officeDocument/2006/relationships/tags" Target="../tags/tag5.xml"/><Relationship Id="rId29" Type="http://schemas.openxmlformats.org/officeDocument/2006/relationships/tags" Target="../tags/tag18.xml"/><Relationship Id="rId28" Type="http://schemas.openxmlformats.org/officeDocument/2006/relationships/image" Target="../media/image63.png"/><Relationship Id="rId27" Type="http://schemas.openxmlformats.org/officeDocument/2006/relationships/tags" Target="../tags/tag17.xml"/><Relationship Id="rId26" Type="http://schemas.openxmlformats.org/officeDocument/2006/relationships/image" Target="../media/image62.png"/><Relationship Id="rId25" Type="http://schemas.openxmlformats.org/officeDocument/2006/relationships/tags" Target="../tags/tag16.xml"/><Relationship Id="rId24" Type="http://schemas.openxmlformats.org/officeDocument/2006/relationships/image" Target="../media/image61.png"/><Relationship Id="rId23" Type="http://schemas.openxmlformats.org/officeDocument/2006/relationships/tags" Target="../tags/tag15.xml"/><Relationship Id="rId22" Type="http://schemas.openxmlformats.org/officeDocument/2006/relationships/image" Target="../media/image60.png"/><Relationship Id="rId21" Type="http://schemas.openxmlformats.org/officeDocument/2006/relationships/tags" Target="../tags/tag14.xml"/><Relationship Id="rId20" Type="http://schemas.openxmlformats.org/officeDocument/2006/relationships/image" Target="../media/image59.png"/><Relationship Id="rId2" Type="http://schemas.openxmlformats.org/officeDocument/2006/relationships/image" Target="../media/image50.png"/><Relationship Id="rId19" Type="http://schemas.openxmlformats.org/officeDocument/2006/relationships/tags" Target="../tags/tag13.xml"/><Relationship Id="rId18" Type="http://schemas.openxmlformats.org/officeDocument/2006/relationships/image" Target="../media/image58.png"/><Relationship Id="rId17" Type="http://schemas.openxmlformats.org/officeDocument/2006/relationships/tags" Target="../tags/tag12.xml"/><Relationship Id="rId16" Type="http://schemas.openxmlformats.org/officeDocument/2006/relationships/image" Target="../media/image57.png"/><Relationship Id="rId15" Type="http://schemas.openxmlformats.org/officeDocument/2006/relationships/tags" Target="../tags/tag11.xml"/><Relationship Id="rId14" Type="http://schemas.openxmlformats.org/officeDocument/2006/relationships/image" Target="../media/image56.png"/><Relationship Id="rId13" Type="http://schemas.openxmlformats.org/officeDocument/2006/relationships/tags" Target="../tags/tag10.xml"/><Relationship Id="rId12" Type="http://schemas.openxmlformats.org/officeDocument/2006/relationships/image" Target="../media/image55.png"/><Relationship Id="rId11" Type="http://schemas.openxmlformats.org/officeDocument/2006/relationships/tags" Target="../tags/tag9.xml"/><Relationship Id="rId10" Type="http://schemas.openxmlformats.org/officeDocument/2006/relationships/image" Target="../media/image54.png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高级人工智能人才</a:t>
            </a:r>
            <a:r>
              <a:rPr lang="zh-CN" altLang="en-US" sz="1350" dirty="0">
                <a:solidFill>
                  <a:schemeClr val="bg1"/>
                </a:solidFill>
              </a:rPr>
              <a:t>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6295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刘河  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艺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主编            覃焕昌  王海涛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719235" y="2110231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刘鹏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376000" y="221895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-6985" y="500380"/>
            <a:ext cx="9166225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智能系统</a:t>
            </a:r>
            <a:endParaRPr lang="zh-CN" altLang="en-US" sz="80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5"/>
          <p:cNvSpPr>
            <a:spLocks noEditPoints="1"/>
          </p:cNvSpPr>
          <p:nvPr/>
        </p:nvSpPr>
        <p:spPr bwMode="auto">
          <a:xfrm>
            <a:off x="5760000" y="2592000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000" y="2592000"/>
            <a:ext cx="128027" cy="1219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30" y="3072130"/>
            <a:ext cx="6529070" cy="324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11.2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工厂数据中心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数据处理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1233" y="1260000"/>
            <a:ext cx="7621400" cy="12946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zh-CN" altLang="en-US" sz="1600" dirty="0" smtClean="0"/>
              <a:t>数据处理方法</a:t>
            </a:r>
            <a:endParaRPr lang="en-US" altLang="zh-CN" sz="1600" dirty="0" smtClean="0"/>
          </a:p>
          <a:p>
            <a:r>
              <a:rPr lang="zh-CN" altLang="en-US" sz="1600" dirty="0" smtClean="0"/>
              <a:t>      </a:t>
            </a:r>
            <a:r>
              <a:rPr lang="en-US" altLang="zh-CN" sz="1600" dirty="0" smtClean="0"/>
              <a:t>- </a:t>
            </a:r>
            <a:r>
              <a:rPr lang="zh-CN" altLang="en-US" sz="1600" dirty="0" smtClean="0"/>
              <a:t>数据清洗，解决数据有效性。</a:t>
            </a:r>
            <a:endParaRPr lang="en-US" altLang="zh-CN" sz="1600" dirty="0"/>
          </a:p>
          <a:p>
            <a:r>
              <a:rPr lang="en-US" altLang="zh-CN" sz="1600" dirty="0" smtClean="0"/>
              <a:t>      - </a:t>
            </a:r>
            <a:r>
              <a:rPr lang="zh-CN" altLang="en-US" sz="1600" dirty="0" smtClean="0"/>
              <a:t>数据集成，解决数据一致性。</a:t>
            </a:r>
            <a:endParaRPr lang="en-US" altLang="zh-CN" sz="1600" dirty="0" smtClean="0"/>
          </a:p>
          <a:p>
            <a:r>
              <a:rPr lang="en-US" altLang="zh-CN" sz="1600" dirty="0" smtClean="0"/>
              <a:t>      - </a:t>
            </a:r>
            <a:r>
              <a:rPr lang="zh-CN" altLang="en-US" sz="1600" dirty="0" smtClean="0"/>
              <a:t>数据转换，适合工厂应用的分析方式。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- </a:t>
            </a:r>
            <a:r>
              <a:rPr lang="zh-CN" altLang="en-US" sz="1600" dirty="0" smtClean="0"/>
              <a:t>数据规约，降低数据复杂程度。</a:t>
            </a:r>
            <a:endParaRPr lang="zh-CN" altLang="en-US" sz="1600" dirty="0"/>
          </a:p>
        </p:txBody>
      </p:sp>
      <p:sp>
        <p:nvSpPr>
          <p:cNvPr id="36" name="矩形 35"/>
          <p:cNvSpPr/>
          <p:nvPr/>
        </p:nvSpPr>
        <p:spPr>
          <a:xfrm>
            <a:off x="761300" y="2729842"/>
            <a:ext cx="7621400" cy="72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2.  </a:t>
            </a:r>
            <a:r>
              <a:rPr lang="zh-CN" altLang="en-US" sz="1600" dirty="0" smtClean="0"/>
              <a:t>边缘计算</a:t>
            </a:r>
            <a:endParaRPr lang="en-US" altLang="zh-CN" sz="1600" dirty="0" smtClean="0"/>
          </a:p>
          <a:p>
            <a:r>
              <a:rPr lang="zh-CN" altLang="en-US" sz="1600" dirty="0" smtClean="0"/>
              <a:t>      在控制侧实时采集，去除多余数据，再上传数据中心，极大提高效率。</a:t>
            </a:r>
            <a:endParaRPr lang="zh-CN" altLang="en-US" sz="1600" dirty="0"/>
          </a:p>
        </p:txBody>
      </p:sp>
      <p:sp>
        <p:nvSpPr>
          <p:cNvPr id="38" name="矩形 37"/>
          <p:cNvSpPr/>
          <p:nvPr/>
        </p:nvSpPr>
        <p:spPr>
          <a:xfrm>
            <a:off x="761300" y="3606344"/>
            <a:ext cx="7621400" cy="11807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 startAt="3"/>
            </a:pPr>
            <a:r>
              <a:rPr lang="zh-CN" altLang="en-US" sz="1600" dirty="0" smtClean="0"/>
              <a:t>数据字典</a:t>
            </a:r>
            <a:endParaRPr lang="en-US" altLang="zh-CN" sz="1600" dirty="0" smtClean="0"/>
          </a:p>
          <a:p>
            <a:r>
              <a:rPr lang="zh-CN" altLang="en-US" sz="1600" dirty="0" smtClean="0"/>
              <a:t>     </a:t>
            </a:r>
            <a:r>
              <a:rPr lang="en-US" altLang="zh-CN" sz="1600" dirty="0" smtClean="0"/>
              <a:t>- </a:t>
            </a:r>
            <a:r>
              <a:rPr lang="zh-CN" altLang="en-US" sz="1600" dirty="0" smtClean="0"/>
              <a:t>对数据进行统一定义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- </a:t>
            </a:r>
            <a:r>
              <a:rPr lang="zh-CN" altLang="en-US" sz="1600" dirty="0" smtClean="0"/>
              <a:t>提供元数据，明确数据的属性和结构，便于数据挖掘和维护。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- </a:t>
            </a:r>
            <a:r>
              <a:rPr lang="zh-CN" altLang="en-US" sz="1600" dirty="0" smtClean="0"/>
              <a:t>提供数据模板，便于存储分析。</a:t>
            </a:r>
            <a:endParaRPr lang="zh-CN" altLang="en-US" sz="1600" dirty="0"/>
          </a:p>
        </p:txBody>
      </p:sp>
      <p:sp>
        <p:nvSpPr>
          <p:cNvPr id="39" name="矩形 38"/>
          <p:cNvSpPr/>
          <p:nvPr/>
        </p:nvSpPr>
        <p:spPr>
          <a:xfrm>
            <a:off x="761300" y="4954497"/>
            <a:ext cx="7621400" cy="10011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 startAt="4"/>
            </a:pPr>
            <a:r>
              <a:rPr lang="zh-CN" altLang="en-US" sz="1600" dirty="0" smtClean="0"/>
              <a:t>数据展示</a:t>
            </a:r>
            <a:endParaRPr lang="en-US" altLang="zh-CN" sz="1600" dirty="0" smtClean="0"/>
          </a:p>
          <a:p>
            <a:r>
              <a:rPr lang="zh-CN" altLang="en-US" sz="1600" dirty="0" smtClean="0"/>
              <a:t>     </a:t>
            </a:r>
            <a:r>
              <a:rPr lang="en-US" altLang="zh-CN" sz="1600" dirty="0" smtClean="0"/>
              <a:t>- </a:t>
            </a:r>
            <a:r>
              <a:rPr lang="zh-CN" altLang="en-US" sz="1600" dirty="0" smtClean="0"/>
              <a:t>图形化展示。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- </a:t>
            </a:r>
            <a:r>
              <a:rPr lang="zh-CN" altLang="en-US" sz="1600" dirty="0" smtClean="0"/>
              <a:t>表格展示。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27518" y="1169836"/>
              <a:ext cx="22889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第十一章　工业智能控制系统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2480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407797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工业智能控制系统概述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36314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工厂数据中心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50101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921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生产计划与控制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33408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工序质量控制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高级人工智能人才培养丛书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1754534" y="5530503"/>
            <a:ext cx="5693399" cy="4248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 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754534" y="4831956"/>
            <a:ext cx="5693399" cy="424801"/>
            <a:chOff x="1807265" y="3866296"/>
            <a:chExt cx="5693399" cy="424801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设备状态监测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0041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11.3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生产计划与控制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详细排程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0598" y="1228159"/>
            <a:ext cx="7621400" cy="10135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/>
              <a:t>      </a:t>
            </a:r>
            <a:r>
              <a:rPr lang="zh-CN" altLang="zh-CN" sz="1600" dirty="0"/>
              <a:t>详细排程是为满足公司下达到车间的生产计划要求，根据产品定义的工艺路线</a:t>
            </a:r>
            <a:r>
              <a:rPr lang="en-US" altLang="zh-CN" sz="1600" dirty="0"/>
              <a:t>/</a:t>
            </a:r>
            <a:r>
              <a:rPr lang="zh-CN" altLang="zh-CN" sz="1600" dirty="0"/>
              <a:t>工序信息和可用资源信息，制定作业计划日程安排的活动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  <a:p>
            <a:r>
              <a:rPr lang="zh-CN" altLang="en-US" sz="1600" dirty="0" smtClean="0"/>
              <a:t>详细排程是为车间服务的。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575023" y="3594223"/>
          <a:ext cx="5995221" cy="236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Visio" r:id="rId3" imgW="10274300" imgH="4076700" progId="Visio.Drawing.11">
                  <p:embed/>
                </p:oleObj>
              </mc:Choice>
              <mc:Fallback>
                <p:oleObj name="Visio" r:id="rId3" imgW="10274300" imgH="40767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5023" y="3594223"/>
                        <a:ext cx="5995221" cy="2364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/>
          <p:cNvSpPr/>
          <p:nvPr/>
        </p:nvSpPr>
        <p:spPr>
          <a:xfrm>
            <a:off x="760598" y="2414633"/>
            <a:ext cx="7621400" cy="10135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详细排程要点：</a:t>
            </a:r>
            <a:endParaRPr lang="en-US" altLang="zh-CN" sz="1600" dirty="0" smtClean="0"/>
          </a:p>
          <a:p>
            <a:pPr marL="285750" indent="-285750">
              <a:buFontTx/>
              <a:buChar char="-"/>
            </a:pPr>
            <a:r>
              <a:rPr lang="zh-CN" altLang="en-US" sz="1600" dirty="0" smtClean="0"/>
              <a:t>计划拆分与合并。</a:t>
            </a:r>
            <a:endParaRPr lang="en-US" altLang="zh-CN" sz="1600" dirty="0" smtClean="0"/>
          </a:p>
          <a:p>
            <a:pPr marL="285750" indent="-285750">
              <a:buFontTx/>
              <a:buChar char="-"/>
            </a:pPr>
            <a:r>
              <a:rPr lang="zh-CN" altLang="en-US" sz="1600" dirty="0" smtClean="0"/>
              <a:t>能力约束，不能超过车间能提供的设备、人员，能源等。</a:t>
            </a:r>
            <a:endParaRPr lang="en-US" altLang="zh-CN" sz="1600" dirty="0" smtClean="0"/>
          </a:p>
          <a:p>
            <a:pPr marL="285750" indent="-285750">
              <a:buFontTx/>
              <a:buChar char="-"/>
            </a:pPr>
            <a:r>
              <a:rPr lang="zh-CN" altLang="en-US" sz="1600" dirty="0" smtClean="0"/>
              <a:t>优化作业计划。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0041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11.3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生产计划与控制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生产调度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1233" y="1228158"/>
            <a:ext cx="7621400" cy="18052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/>
              <a:t>      </a:t>
            </a:r>
            <a:r>
              <a:rPr lang="zh-CN" altLang="zh-CN" sz="1600" dirty="0"/>
              <a:t>生产</a:t>
            </a:r>
            <a:r>
              <a:rPr lang="zh-CN" altLang="zh-CN" sz="1600" dirty="0" smtClean="0"/>
              <a:t>调度</a:t>
            </a:r>
            <a:r>
              <a:rPr lang="zh-CN" altLang="en-US" sz="1600" dirty="0" smtClean="0"/>
              <a:t>考虑生产过程中的不确定因素，对作业计划进行干预，生成派工单，把生产分派给设备和人员。</a:t>
            </a:r>
            <a:endParaRPr lang="en-US" altLang="zh-CN" sz="1600" dirty="0" smtClean="0"/>
          </a:p>
          <a:p>
            <a:r>
              <a:rPr lang="en-US" altLang="zh-CN" sz="1600" dirty="0" smtClean="0"/>
              <a:t>      1</a:t>
            </a:r>
            <a:r>
              <a:rPr lang="zh-CN" altLang="en-US" sz="1600" dirty="0" smtClean="0"/>
              <a:t>）</a:t>
            </a:r>
            <a:r>
              <a:rPr lang="zh-CN" altLang="zh-CN" sz="1600" dirty="0"/>
              <a:t>为详细排程中未确定资源的作业计划分配生产</a:t>
            </a:r>
            <a:r>
              <a:rPr lang="zh-CN" altLang="zh-CN" sz="1600" dirty="0" smtClean="0"/>
              <a:t>资源。</a:t>
            </a:r>
            <a:endParaRPr lang="en-US" altLang="zh-CN" sz="1600" dirty="0" smtClean="0"/>
          </a:p>
          <a:p>
            <a:r>
              <a:rPr lang="en-US" altLang="zh-CN" sz="1600" dirty="0" smtClean="0"/>
              <a:t>      2</a:t>
            </a:r>
            <a:r>
              <a:rPr lang="zh-CN" altLang="en-US" sz="1600" dirty="0" smtClean="0"/>
              <a:t>）</a:t>
            </a:r>
            <a:r>
              <a:rPr lang="zh-CN" altLang="zh-CN" sz="1600" dirty="0"/>
              <a:t>按作业计划下发派工单</a:t>
            </a:r>
            <a:r>
              <a:rPr lang="zh-CN" altLang="zh-CN" sz="1600" dirty="0" smtClean="0"/>
              <a:t>，</a:t>
            </a:r>
            <a:r>
              <a:rPr lang="zh-CN" altLang="en-US" sz="1600" dirty="0" smtClean="0"/>
              <a:t>操作指令。</a:t>
            </a:r>
            <a:endParaRPr lang="en-US" altLang="zh-CN" sz="1600" dirty="0" smtClean="0"/>
          </a:p>
          <a:p>
            <a:r>
              <a:rPr lang="en-US" altLang="zh-CN" sz="1600" dirty="0" smtClean="0"/>
              <a:t>      3</a:t>
            </a:r>
            <a:r>
              <a:rPr lang="zh-CN" altLang="en-US" sz="1600" dirty="0" smtClean="0"/>
              <a:t>）对作业计划进行管理，保证其执行。</a:t>
            </a:r>
            <a:endParaRPr lang="en-US" altLang="zh-CN" sz="1600" dirty="0" smtClean="0"/>
          </a:p>
          <a:p>
            <a:r>
              <a:rPr lang="en-US" altLang="zh-CN" sz="1600" dirty="0" smtClean="0"/>
              <a:t>      4</a:t>
            </a:r>
            <a:r>
              <a:rPr lang="zh-CN" altLang="en-US" sz="1600" dirty="0" smtClean="0"/>
              <a:t>）处理无法预知的情况。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996106" y="3033177"/>
          <a:ext cx="7150518" cy="2732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Visio" r:id="rId3" imgW="8813800" imgH="3365500" progId="Visio.Drawing.11">
                  <p:embed/>
                </p:oleObj>
              </mc:Choice>
              <mc:Fallback>
                <p:oleObj name="Visio" r:id="rId3" imgW="8813800" imgH="33655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106" y="3033177"/>
                        <a:ext cx="7150518" cy="2732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0041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11.3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生产计划与控制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生产跟踪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5848" y="1329758"/>
            <a:ext cx="7621400" cy="12030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对现场实际生产状况进行跟踪，为生产管控提供数据支撑。跟踪内容：</a:t>
            </a:r>
            <a:endParaRPr lang="en-US" altLang="zh-CN" sz="1600" dirty="0" smtClean="0"/>
          </a:p>
          <a:p>
            <a:pPr marL="285750" indent="-285750">
              <a:buFontTx/>
              <a:buChar char="-"/>
            </a:pPr>
            <a:r>
              <a:rPr lang="zh-CN" altLang="en-US" sz="1600" dirty="0" smtClean="0"/>
              <a:t>物料信息。</a:t>
            </a:r>
            <a:endParaRPr lang="en-US" altLang="zh-CN" sz="1600" dirty="0" smtClean="0"/>
          </a:p>
          <a:p>
            <a:pPr marL="285750" indent="-285750">
              <a:buFontTx/>
              <a:buChar char="-"/>
            </a:pPr>
            <a:r>
              <a:rPr lang="zh-CN" altLang="en-US" sz="1600" dirty="0" smtClean="0"/>
              <a:t>人员、设备信息。</a:t>
            </a:r>
            <a:endParaRPr lang="en-US" altLang="zh-CN" sz="1600" dirty="0" smtClean="0"/>
          </a:p>
          <a:p>
            <a:pPr marL="285750" indent="-285750">
              <a:buFontTx/>
              <a:buChar char="-"/>
            </a:pPr>
            <a:r>
              <a:rPr lang="zh-CN" altLang="en-US" sz="1600" dirty="0" smtClean="0"/>
              <a:t>能源物料消耗信息。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1385141" y="2865862"/>
          <a:ext cx="6374669" cy="240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Visio" r:id="rId3" imgW="9321800" imgH="3543300" progId="Visio.Drawing.11">
                  <p:embed/>
                </p:oleObj>
              </mc:Choice>
              <mc:Fallback>
                <p:oleObj name="Visio" r:id="rId3" imgW="9321800" imgH="35433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141" y="2865862"/>
                        <a:ext cx="6374669" cy="2408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27518" y="1169836"/>
              <a:ext cx="22889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第十一章　工业智能控制系统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2480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40779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工业智能控制系统概述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36314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工厂数据中心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34861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921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生产计划与控制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33408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工序质量控制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高级人工智能人才培养丛书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1754534" y="5530503"/>
            <a:ext cx="5693399" cy="4248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 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754534" y="4831956"/>
            <a:ext cx="5693399" cy="424801"/>
            <a:chOff x="1807265" y="3866296"/>
            <a:chExt cx="5693399" cy="424801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设备状态监测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11.4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工序质量控制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3975" y="1800000"/>
            <a:ext cx="7996820" cy="11361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zh-CN" altLang="en-US" sz="1600" dirty="0" smtClean="0"/>
              <a:t>质量监控</a:t>
            </a:r>
            <a:r>
              <a:rPr lang="zh-CN" altLang="en-US" sz="1600" dirty="0"/>
              <a:t>：</a:t>
            </a:r>
            <a:r>
              <a:rPr lang="zh-CN" altLang="en-US" sz="1600" dirty="0" smtClean="0"/>
              <a:t>基于过程质量数据，对关键指标进行实时监控。</a:t>
            </a:r>
            <a:endParaRPr lang="en-US" altLang="zh-CN" sz="1600" dirty="0" smtClean="0"/>
          </a:p>
          <a:p>
            <a:r>
              <a:rPr lang="en-US" altLang="zh-CN" sz="1600" dirty="0" smtClean="0"/>
              <a:t>      - </a:t>
            </a:r>
            <a:r>
              <a:rPr lang="zh-CN" altLang="en-US" sz="1600" dirty="0" smtClean="0"/>
              <a:t>质量预警：根据工艺参数的变化，预测将要发生的质量问题。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- </a:t>
            </a:r>
            <a:r>
              <a:rPr lang="zh-CN" altLang="en-US" sz="1600" dirty="0" smtClean="0"/>
              <a:t>质量报警：产品生产出来后，进行质量检测，对不合格的指标进行报警。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- </a:t>
            </a:r>
            <a:r>
              <a:rPr lang="zh-CN" altLang="en-US" sz="1600" dirty="0" smtClean="0"/>
              <a:t>分析处理：对自动触发的报警、预警进行人工确认，分析原因，提出整改措施。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1292360" y="3045253"/>
            <a:ext cx="6558777" cy="2709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6546" y="5755165"/>
            <a:ext cx="7269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图中钢板在粗轧机出口处温度超限，钢板还未轧制完成，触发质量预警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3974" y="1080000"/>
            <a:ext cx="7996821" cy="6455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      对企业来说，质量管理包括质量设计、工序质量控制、质量检验、质量改进等环节。</a:t>
            </a:r>
            <a:endParaRPr lang="en-US" altLang="zh-CN" sz="1600" dirty="0" smtClean="0"/>
          </a:p>
          <a:p>
            <a:r>
              <a:rPr lang="zh-CN" altLang="en-US" sz="1600" dirty="0" smtClean="0"/>
              <a:t>工序质量控制是以车间为主题的实施管控环节，是质量管理的核心。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742638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1600" b="1" dirty="0" smtClean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质量监控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11.4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工序质量控制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5915" y="1440000"/>
            <a:ext cx="7621400" cy="180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en-US" sz="1600" dirty="0" smtClean="0"/>
              <a:t>根据检验标准，对过程质量或成品质量进行判定。质量判定发生在一个工序环节完成，或成品生产之后。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en-US" altLang="zh-CN" sz="1600" dirty="0" smtClean="0"/>
              <a:t>- </a:t>
            </a:r>
            <a:r>
              <a:rPr lang="zh-CN" altLang="en-US" sz="1600" dirty="0" smtClean="0"/>
              <a:t>质量缺陷：按标准要求，对各类质量缺陷进行定义。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en-US" altLang="zh-CN" sz="1600" dirty="0" smtClean="0"/>
              <a:t>- </a:t>
            </a:r>
            <a:r>
              <a:rPr lang="zh-CN" altLang="en-US" sz="1600" dirty="0" smtClean="0"/>
              <a:t>转序质量判定：工序环节完成之后，判定不合格的需要返工，不能进入下一工序。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- </a:t>
            </a:r>
            <a:r>
              <a:rPr lang="zh-CN" altLang="en-US" sz="1600" dirty="0" smtClean="0"/>
              <a:t>下线质量判定：对成品质量进行最终判定，通过后下线，进入成品仓库。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" name="图片 21"/>
          <p:cNvPicPr/>
          <p:nvPr/>
        </p:nvPicPr>
        <p:blipFill>
          <a:blip r:embed="rId3"/>
          <a:stretch>
            <a:fillRect/>
          </a:stretch>
        </p:blipFill>
        <p:spPr>
          <a:xfrm>
            <a:off x="1624610" y="3275396"/>
            <a:ext cx="5687122" cy="248504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24330" y="5760000"/>
            <a:ext cx="5686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图中对钢板成品质量等级进行判定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质量判定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11.4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工序质量控制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6525" y="1262200"/>
            <a:ext cx="7621400" cy="180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zh-CN" sz="1600" dirty="0" smtClean="0"/>
              <a:t>通过</a:t>
            </a:r>
            <a:r>
              <a:rPr lang="zh-CN" altLang="zh-CN" sz="1600" dirty="0"/>
              <a:t>事后的反馈找出质量缺陷问题所在，进而改进生产，提高产品质量</a:t>
            </a:r>
            <a:r>
              <a:rPr lang="zh-CN" altLang="en-US" sz="1600" dirty="0" smtClean="0"/>
              <a:t>。质量追溯可以追溯到本车间，也可以追溯到进入车间之前的环节。</a:t>
            </a:r>
            <a:endParaRPr lang="en-US" altLang="zh-CN" sz="1600" dirty="0" smtClean="0"/>
          </a:p>
          <a:p>
            <a:r>
              <a:rPr lang="en-US" altLang="zh-CN" sz="1600" dirty="0" smtClean="0"/>
              <a:t>    - </a:t>
            </a:r>
            <a:r>
              <a:rPr lang="zh-CN" altLang="en-US" sz="1600" dirty="0" smtClean="0"/>
              <a:t>质量追溯标识：产品编号，每件成品应有唯一可识别的编号，否则无法实现精确追溯。</a:t>
            </a:r>
            <a:endParaRPr lang="en-US" altLang="zh-CN" sz="1600" dirty="0" smtClean="0"/>
          </a:p>
          <a:p>
            <a:r>
              <a:rPr lang="en-US" altLang="zh-CN" sz="1600" dirty="0" smtClean="0"/>
              <a:t>    - </a:t>
            </a:r>
            <a:r>
              <a:rPr lang="zh-CN" altLang="en-US" sz="1600" dirty="0" smtClean="0"/>
              <a:t>质量追溯内容：</a:t>
            </a:r>
            <a:r>
              <a:rPr lang="zh-CN" altLang="zh-CN" sz="1600" dirty="0" smtClean="0"/>
              <a:t>用</a:t>
            </a:r>
            <a:r>
              <a:rPr lang="zh-CN" altLang="zh-CN" sz="1600" dirty="0"/>
              <a:t>料批次、供应商、作业者、作业地点（车间、产线、工位等）、加工工艺、加工设备信息、作业时间、质量检测及判定、不良处理过程等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3" name="图片 22"/>
          <p:cNvPicPr/>
          <p:nvPr/>
        </p:nvPicPr>
        <p:blipFill>
          <a:blip r:embed="rId3"/>
          <a:stretch>
            <a:fillRect/>
          </a:stretch>
        </p:blipFill>
        <p:spPr>
          <a:xfrm>
            <a:off x="2085182" y="3223592"/>
            <a:ext cx="4763461" cy="25313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820" y="5754855"/>
            <a:ext cx="59554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图中对冷轧钢板质量缺陷追溯到上游的热轧、连铸环节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质量追溯</a:t>
            </a:r>
            <a:endParaRPr lang="zh-CN" altLang="en-US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27518" y="1169836"/>
              <a:ext cx="22889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第十一章　工业智能控制系统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2480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407797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工业智能控制系统概述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36314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工厂数据中心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34861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921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生产计划与控制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33408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工序质量控制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高级人工智能人才培养丛书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1754534" y="5530503"/>
            <a:ext cx="5693399" cy="4248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 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754534" y="4831956"/>
            <a:ext cx="5693399" cy="424800"/>
            <a:chOff x="1807265" y="3866296"/>
            <a:chExt cx="5693399" cy="394200"/>
          </a:xfrm>
          <a:solidFill>
            <a:srgbClr val="3D89BC"/>
          </a:solidFill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896870" cy="36000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设备状态监测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27518" y="1169836"/>
              <a:ext cx="22889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第十一章　工业智能控制系统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2480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40779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工业智能控制系统概述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36314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工厂数据中心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34861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921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生产计划与控制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33408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工序质量控制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高级人工智能人才培养丛书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1754534" y="5530503"/>
            <a:ext cx="5693399" cy="4248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 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754534" y="4831956"/>
            <a:ext cx="5693399" cy="424801"/>
            <a:chOff x="1807265" y="3866296"/>
            <a:chExt cx="5693399" cy="424801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设备状态监测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1300" y="1440000"/>
            <a:ext cx="7621400" cy="10692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en-US" sz="1600" dirty="0" smtClean="0"/>
              <a:t>设备状态监测系统</a:t>
            </a:r>
            <a:r>
              <a:rPr lang="zh-CN" altLang="zh-CN" sz="1600" dirty="0" smtClean="0"/>
              <a:t>通过</a:t>
            </a:r>
            <a:r>
              <a:rPr lang="zh-CN" altLang="zh-CN" sz="1600" dirty="0"/>
              <a:t>采集设备运行状态及生产过程数据，进行信号分析，结合设备模型和专家系统，对设备进行在线监控，对设备故障进行诊断，预测设备剩余寿命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/>
          <p:nvPr/>
        </p:nvPicPr>
        <p:blipFill>
          <a:blip r:embed="rId3"/>
          <a:stretch>
            <a:fillRect/>
          </a:stretch>
        </p:blipFill>
        <p:spPr>
          <a:xfrm>
            <a:off x="1605759" y="2739030"/>
            <a:ext cx="5932449" cy="28947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2232" y="889323"/>
            <a:ext cx="917575" cy="3371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1600" b="1" dirty="0" smtClean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简述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0665" y="1440000"/>
            <a:ext cx="7621400" cy="1950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1</a:t>
            </a:r>
            <a:r>
              <a:rPr lang="zh-CN" altLang="en-US" sz="1600" dirty="0" smtClean="0"/>
              <a:t>）振动：加速度计、转速计、电涡流位移传感器、扭矩传感器。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2</a:t>
            </a:r>
            <a:r>
              <a:rPr lang="zh-CN" altLang="en-US" sz="1600" dirty="0" smtClean="0"/>
              <a:t>）温度：</a:t>
            </a:r>
            <a:r>
              <a:rPr lang="en-US" altLang="zh-CN" sz="1600" dirty="0" smtClean="0"/>
              <a:t>pt100</a:t>
            </a:r>
            <a:r>
              <a:rPr lang="zh-CN" altLang="en-US" sz="1600" dirty="0" smtClean="0"/>
              <a:t>温度传感器。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3</a:t>
            </a:r>
            <a:r>
              <a:rPr lang="zh-CN" altLang="en-US" sz="1600" dirty="0" smtClean="0"/>
              <a:t>）油液状态：金属颗粒检测、水分检测、介电常数检测。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4</a:t>
            </a:r>
            <a:r>
              <a:rPr lang="zh-CN" altLang="en-US" sz="1600" dirty="0" smtClean="0"/>
              <a:t>）声音：声音传感器。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5</a:t>
            </a:r>
            <a:r>
              <a:rPr lang="zh-CN" altLang="en-US" sz="1600" dirty="0" smtClean="0"/>
              <a:t>）电气信号：电流、电压等。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6</a:t>
            </a:r>
            <a:r>
              <a:rPr lang="zh-CN" altLang="en-US" sz="1600" dirty="0" smtClean="0"/>
              <a:t>）生产过程数据：</a:t>
            </a:r>
            <a:r>
              <a:rPr lang="zh-CN" altLang="zh-CN" sz="1600" dirty="0"/>
              <a:t>原料特征信息、物料跟踪信息、工艺参数设定等。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" name="图片 21"/>
          <p:cNvPicPr/>
          <p:nvPr/>
        </p:nvPicPr>
        <p:blipFill>
          <a:blip r:embed="rId3"/>
          <a:stretch>
            <a:fillRect/>
          </a:stretch>
        </p:blipFill>
        <p:spPr>
          <a:xfrm>
            <a:off x="2165180" y="3570845"/>
            <a:ext cx="4811572" cy="25527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信号检测</a:t>
            </a:r>
            <a:endParaRPr lang="zh-CN" altLang="en-US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5915" y="1440000"/>
            <a:ext cx="7621400" cy="1303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1</a:t>
            </a:r>
            <a:r>
              <a:rPr lang="zh-CN" altLang="en-US" sz="1600" dirty="0" smtClean="0"/>
              <a:t>）专用采集器，针对振动、声音等高频信号。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2</a:t>
            </a:r>
            <a:r>
              <a:rPr lang="zh-CN" altLang="en-US" sz="1600" dirty="0" smtClean="0"/>
              <a:t>）自动化系统、信息化系统采集：通过控制器、数据库、</a:t>
            </a:r>
            <a:r>
              <a:rPr lang="en-US" altLang="zh-CN" sz="1600" dirty="0" smtClean="0"/>
              <a:t>PDA</a:t>
            </a:r>
            <a:r>
              <a:rPr lang="zh-CN" altLang="en-US" sz="1600" dirty="0" smtClean="0"/>
              <a:t>等采集。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3</a:t>
            </a:r>
            <a:r>
              <a:rPr lang="zh-CN" altLang="en-US" sz="1600" dirty="0" smtClean="0"/>
              <a:t>）无线采集：蓝牙、工业</a:t>
            </a:r>
            <a:r>
              <a:rPr lang="en-US" altLang="zh-CN" sz="1600" dirty="0" err="1" smtClean="0"/>
              <a:t>wifi</a:t>
            </a:r>
            <a:r>
              <a:rPr lang="zh-CN" altLang="en-US" sz="1600" dirty="0" smtClean="0"/>
              <a:t>，电磁感应。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45" y="3375938"/>
            <a:ext cx="1962616" cy="162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13" y="3212208"/>
            <a:ext cx="4828075" cy="19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信号采集</a:t>
            </a:r>
            <a:endParaRPr lang="en-US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120" y="173990"/>
            <a:ext cx="277495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1300" y="1260000"/>
            <a:ext cx="7621400" cy="235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1</a:t>
            </a:r>
            <a:r>
              <a:rPr lang="zh-CN" altLang="en-US" sz="1600" dirty="0" smtClean="0"/>
              <a:t>）波形分析：信号幅值与时间的关系。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2</a:t>
            </a:r>
            <a:r>
              <a:rPr lang="zh-CN" altLang="en-US" sz="1600" dirty="0" smtClean="0"/>
              <a:t>）频谱分析：各频率对应的幅值，是旋转机构设备故障诊断最核心的方法。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3</a:t>
            </a:r>
            <a:r>
              <a:rPr lang="zh-CN" altLang="en-US" sz="1600" dirty="0" smtClean="0"/>
              <a:t>）包络解调：对时域波形的包络线进行频谱分析。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4</a:t>
            </a:r>
            <a:r>
              <a:rPr lang="zh-CN" altLang="en-US" sz="1600" dirty="0" smtClean="0"/>
              <a:t>）变频带分析：</a:t>
            </a:r>
            <a:r>
              <a:rPr lang="zh-CN" altLang="zh-CN" sz="1600" dirty="0"/>
              <a:t>齿轮箱断齿、点蚀，滚动轴承剥落，轴弯曲等故障会产生周期性的脉冲力，导致实测信号的频谱在固有频率两边出现均匀的边频带。分析其强度和频次就能判断部件损伤的部位和</a:t>
            </a:r>
            <a:r>
              <a:rPr lang="zh-CN" altLang="zh-CN" sz="1600" dirty="0" smtClean="0"/>
              <a:t>程度。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5</a:t>
            </a:r>
            <a:r>
              <a:rPr lang="zh-CN" altLang="en-US" sz="1600" dirty="0" smtClean="0"/>
              <a:t>）三维瀑布图：频域、时域结合在一起展示。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6</a:t>
            </a:r>
            <a:r>
              <a:rPr lang="zh-CN" altLang="en-US" sz="1600" dirty="0" smtClean="0"/>
              <a:t>）轴心轨迹图：转轴相对于轴承的位移图，判断偏心</a:t>
            </a:r>
            <a:r>
              <a:rPr lang="en-US" altLang="zh-CN" sz="1600" dirty="0" smtClean="0"/>
              <a:t> </a:t>
            </a:r>
            <a:r>
              <a:rPr lang="zh-CN" altLang="en-US" sz="1600" dirty="0" smtClean="0"/>
              <a:t>。</a:t>
            </a:r>
            <a:r>
              <a:rPr lang="en-US" altLang="zh-CN" sz="1600" dirty="0" smtClean="0"/>
              <a:t> 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3"/>
          <a:stretch>
            <a:fillRect/>
          </a:stretch>
        </p:blipFill>
        <p:spPr>
          <a:xfrm>
            <a:off x="5100541" y="3737686"/>
            <a:ext cx="2345476" cy="2274539"/>
          </a:xfrm>
          <a:prstGeom prst="rect">
            <a:avLst/>
          </a:prstGeom>
        </p:spPr>
      </p:pic>
      <p:pic>
        <p:nvPicPr>
          <p:cNvPr id="36" name="Picture 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2395" y="3626546"/>
            <a:ext cx="2974975" cy="24968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4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信号分析</a:t>
            </a:r>
            <a:endParaRPr lang="en-US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1300" y="1440000"/>
            <a:ext cx="7621400" cy="897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zh-CN" sz="1600" dirty="0" smtClean="0"/>
              <a:t>通过信号</a:t>
            </a:r>
            <a:r>
              <a:rPr lang="zh-CN" altLang="zh-CN" sz="1600" dirty="0"/>
              <a:t>检测和采集，信号分析，可以提取出故障特征信号</a:t>
            </a:r>
            <a:r>
              <a:rPr lang="zh-CN" altLang="zh-CN" sz="1600" dirty="0" smtClean="0"/>
              <a:t>，</a:t>
            </a:r>
            <a:r>
              <a:rPr lang="zh-CN" altLang="en-US" sz="1600" dirty="0" smtClean="0"/>
              <a:t>主要是特征频率，</a:t>
            </a:r>
            <a:r>
              <a:rPr lang="zh-CN" altLang="zh-CN" sz="1600" dirty="0" smtClean="0"/>
              <a:t>对</a:t>
            </a:r>
            <a:r>
              <a:rPr lang="zh-CN" altLang="zh-CN" sz="1600" dirty="0"/>
              <a:t>设备故障进行智能</a:t>
            </a:r>
            <a:r>
              <a:rPr lang="zh-CN" altLang="zh-CN" sz="1600" dirty="0" smtClean="0"/>
              <a:t>诊断。</a:t>
            </a:r>
            <a:endParaRPr lang="zh-CN" alt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61300" y="2508812"/>
            <a:ext cx="7621400" cy="18399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1</a:t>
            </a:r>
            <a:r>
              <a:rPr lang="zh-CN" altLang="en-US" sz="1600" dirty="0" smtClean="0"/>
              <a:t>）基于设备模型的故障诊断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zh-CN" altLang="en-US" sz="1600" dirty="0" smtClean="0"/>
              <a:t>目前比较成熟的包括</a:t>
            </a:r>
            <a:r>
              <a:rPr lang="zh-CN" altLang="zh-CN" sz="1600" dirty="0"/>
              <a:t>滚动轴承模型、齿轮</a:t>
            </a:r>
            <a:r>
              <a:rPr lang="zh-CN" altLang="zh-CN" sz="1600" dirty="0" smtClean="0"/>
              <a:t>箱</a:t>
            </a:r>
            <a:r>
              <a:rPr lang="zh-CN" altLang="en-US" sz="1600" dirty="0" smtClean="0"/>
              <a:t>模型、电机模型等。典型故障诊断正确率可达</a:t>
            </a:r>
            <a:r>
              <a:rPr lang="en-US" altLang="zh-CN" sz="1600" dirty="0" smtClean="0"/>
              <a:t>80-90%</a:t>
            </a:r>
            <a:r>
              <a:rPr lang="zh-CN" altLang="en-US" sz="1600" dirty="0" smtClean="0"/>
              <a:t>以上。</a:t>
            </a:r>
            <a:endParaRPr lang="en-US" altLang="zh-CN" sz="1600" dirty="0" smtClean="0"/>
          </a:p>
          <a:p>
            <a:r>
              <a:rPr lang="zh-CN" altLang="en-US" sz="1600" dirty="0" smtClean="0"/>
              <a:t>      滚动轴承典型故障：内圈损伤、外圈损伤、滚动体损伤、偏心。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zh-CN" altLang="en-US" sz="1600" dirty="0" smtClean="0"/>
              <a:t>齿轮典型故障：</a:t>
            </a:r>
            <a:r>
              <a:rPr lang="zh-CN" altLang="zh-CN" sz="1600" dirty="0"/>
              <a:t>齿形误差、齿面磨损、断</a:t>
            </a:r>
            <a:r>
              <a:rPr lang="zh-CN" altLang="zh-CN" sz="1600" dirty="0" smtClean="0"/>
              <a:t>齿。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zh-CN" altLang="en-US" sz="1600" dirty="0" smtClean="0"/>
              <a:t>电机典型故障：转子断条、气隙偏心、绕组匝间短路。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5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智能诊断</a:t>
            </a:r>
            <a:endParaRPr lang="en-US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61300" y="1440000"/>
            <a:ext cx="7621400" cy="8920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en-US" sz="1600" dirty="0" smtClean="0"/>
              <a:t>基于知识库，对故障进行诊断。</a:t>
            </a:r>
            <a:r>
              <a:rPr lang="zh-CN" altLang="zh-CN" sz="1600" dirty="0"/>
              <a:t>专家系统由综合数据库模块、知识库模块、推理机模块、人工交互界面模块、知识获取</a:t>
            </a:r>
            <a:r>
              <a:rPr lang="zh-CN" altLang="zh-CN" sz="1600" dirty="0" smtClean="0"/>
              <a:t>模块五</a:t>
            </a:r>
            <a:r>
              <a:rPr lang="zh-CN" altLang="zh-CN" sz="1600" dirty="0"/>
              <a:t>大部分组成。</a:t>
            </a:r>
            <a:endParaRPr lang="zh-CN" altLang="en-US" sz="16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/>
        </p:nvGraphicFramePr>
        <p:xfrm>
          <a:off x="2937229" y="2496572"/>
          <a:ext cx="3269091" cy="309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Visio" r:id="rId3" imgW="2196465" imgH="2049145" progId="Visio.Drawing.11">
                  <p:embed/>
                </p:oleObj>
              </mc:Choice>
              <mc:Fallback>
                <p:oleObj name="Visio" r:id="rId3" imgW="2196465" imgH="204914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7229" y="2496572"/>
                        <a:ext cx="3269091" cy="3098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5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智能诊断</a:t>
            </a:r>
            <a:endParaRPr lang="en-US" altLang="zh-CN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11.5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设备状态监测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25105" y="1440000"/>
            <a:ext cx="7621400" cy="8920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6. </a:t>
            </a:r>
            <a:r>
              <a:rPr lang="zh-CN" altLang="en-US" sz="1600" dirty="0" smtClean="0"/>
              <a:t>剩余寿命预测</a:t>
            </a:r>
            <a:endParaRPr lang="en-US" altLang="zh-CN" sz="1600" dirty="0" smtClean="0"/>
          </a:p>
          <a:p>
            <a:r>
              <a:rPr lang="en-US" altLang="zh-CN" sz="1600" dirty="0" smtClean="0"/>
              <a:t>    </a:t>
            </a:r>
            <a:r>
              <a:rPr lang="zh-CN" altLang="zh-CN" sz="1600" dirty="0" smtClean="0"/>
              <a:t>基于</a:t>
            </a:r>
            <a:r>
              <a:rPr lang="zh-CN" altLang="zh-CN" sz="1600" dirty="0"/>
              <a:t>设备性能参数的劣化度，可以对设备剩余寿命进行</a:t>
            </a:r>
            <a:r>
              <a:rPr lang="zh-CN" altLang="zh-CN" sz="1600" dirty="0" smtClean="0"/>
              <a:t>预测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2547237" y="2546837"/>
            <a:ext cx="4049686" cy="286150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6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剩余寿命预测</a:t>
            </a:r>
            <a:endParaRPr lang="zh-CN" altLang="en-US" sz="1600" b="1" dirty="0" smtClean="0">
              <a:solidFill>
                <a:srgbClr val="3D89B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27518" y="1169836"/>
              <a:ext cx="22889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第十一章　工业智能控制系统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2480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407797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工业智能控制系统概述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36314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工厂数据中心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34861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921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生产计划与控制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33408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工序质量控制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高级人工智能人才培养丛书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1754534" y="5530503"/>
            <a:ext cx="5693399" cy="424800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bg1"/>
                </a:solidFill>
              </a:rPr>
              <a:t>习题</a:t>
            </a:r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754534" y="4831956"/>
            <a:ext cx="5693399" cy="424800"/>
            <a:chOff x="1807265" y="3866296"/>
            <a:chExt cx="5693399" cy="394200"/>
          </a:xfrm>
          <a:solidFill>
            <a:srgbClr val="E6E6E6"/>
          </a:solidFill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896870" cy="36000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设备状态监测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0" y="3176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5399" y="720000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  <a:endParaRPr lang="zh-CN" altLang="en-US" sz="3600" b="1" dirty="0">
                <a:solidFill>
                  <a:srgbClr val="96C527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30402" y="2160000"/>
            <a:ext cx="8648700" cy="1751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1． 如何理解工业智能控制系统与工厂自动化系统、信息化系统的区别与联系？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2． 数字化车间有哪些功能模块？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lang="en-US" alt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工厂数据中心有哪些主要的应用功能。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详细排程时为什么要将生产计划进行分拆、合并。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lang="en-US" alt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质量判定的依据有哪些？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900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11.1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工业智能控制系统概述</a:t>
            </a:r>
            <a:endParaRPr lang="zh-CN" altLang="en-US" sz="2100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761365" y="1338579"/>
            <a:ext cx="7621270" cy="216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      工业智能控制系统是将智能技术应用于工厂的生产计划与调度，质量控制，设备维护的系统</a:t>
            </a:r>
            <a:r>
              <a:rPr sz="1600" dirty="0" smtClean="0"/>
              <a:t>。</a:t>
            </a:r>
            <a:r>
              <a:rPr lang="en-US" altLang="zh-CN" sz="1600" dirty="0" smtClean="0"/>
              <a:t> </a:t>
            </a:r>
            <a:endParaRPr lang="en-US" altLang="zh-CN" sz="1600" dirty="0" smtClean="0"/>
          </a:p>
          <a:p>
            <a:r>
              <a:rPr lang="zh-CN" altLang="en-US" sz="1600" dirty="0" smtClean="0"/>
              <a:t>      工业智能控制系统着眼于解决产品生产过程的问题。其他企业经营相关的供应、销售、物流、财务问题由企业信息化系统解决。工业生产中的电气、自动化控制系统纳入设备控制系统，在传统教材中已有详述，不纳入</a:t>
            </a:r>
            <a:r>
              <a:rPr lang="zh-CN" altLang="en-US" sz="1600" dirty="0"/>
              <a:t>工业</a:t>
            </a:r>
            <a:r>
              <a:rPr lang="zh-CN" altLang="en-US" sz="1600" dirty="0" smtClean="0"/>
              <a:t>智能控制系统。</a:t>
            </a:r>
            <a:endParaRPr lang="en-US" altLang="zh-CN" sz="1600" dirty="0" smtClean="0"/>
          </a:p>
          <a:p>
            <a:r>
              <a:rPr lang="zh-CN" altLang="en-US" sz="1600" dirty="0" smtClean="0"/>
              <a:t>      工业智能控制系统不能孤立存在，需要与设备控制系统、企业信息化系统结合，才能发挥其“智能”的作用。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7721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3D89BC"/>
                </a:solidFill>
              </a:rPr>
              <a:t>1.</a:t>
            </a:r>
            <a:r>
              <a:rPr lang="zh-CN" sz="1600" b="1" dirty="0" smtClean="0">
                <a:solidFill>
                  <a:srgbClr val="3D89BC"/>
                </a:solidFill>
              </a:rPr>
              <a:t>背景</a:t>
            </a:r>
            <a:endParaRPr 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1365" y="3611711"/>
            <a:ext cx="7621270" cy="180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      </a:t>
            </a:r>
            <a:r>
              <a:rPr lang="zh-CN" altLang="en-US" sz="1600" dirty="0" smtClean="0"/>
              <a:t>智能应用的基础是数据，要对生产过程数据进行大量、长期、全过程的采集和存储。基于这些数据，与生产机理模型相结合，对模型参数甚至算法进行优化，就能得到最优的生产指令、监测报告。从而保证保证生产平稳，质量</a:t>
            </a:r>
            <a:r>
              <a:rPr lang="zh-CN" altLang="en-US" sz="1600" dirty="0"/>
              <a:t>可靠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zh-CN" altLang="en-US" sz="1600" dirty="0" smtClean="0"/>
              <a:t>这</a:t>
            </a:r>
            <a:r>
              <a:rPr lang="zh-CN" altLang="en-US" sz="1600" dirty="0"/>
              <a:t>就是工业</a:t>
            </a:r>
            <a:r>
              <a:rPr lang="zh-CN" altLang="en-US" sz="1600" dirty="0" smtClean="0"/>
              <a:t>智能控制系统应用于生产实践的一般过程。</a:t>
            </a:r>
            <a:endParaRPr lang="en-US" altLang="zh-CN" sz="1600" dirty="0" smtClean="0"/>
          </a:p>
          <a:p>
            <a:r>
              <a:rPr lang="zh-CN" altLang="en-US" sz="1600" dirty="0" smtClean="0"/>
              <a:t>      我国工业企业智能化建设第一步是建设数字化车间，第二步是建设智能工厂。</a:t>
            </a:r>
            <a:endParaRPr sz="1600" dirty="0" smtClean="0"/>
          </a:p>
        </p:txBody>
      </p:sp>
      <p:sp>
        <p:nvSpPr>
          <p:cNvPr id="13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9001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11.1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工业智能控制系统概述</a:t>
            </a:r>
            <a:endParaRPr lang="zh-CN" altLang="en-US" sz="2100" spc="225" dirty="0" smtClean="0">
              <a:solidFill>
                <a:prstClr val="white"/>
              </a:solidFill>
            </a:endParaRPr>
          </a:p>
          <a:p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735833" y="1227878"/>
            <a:ext cx="7621400" cy="17655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zh-CN" sz="1600" dirty="0" smtClean="0"/>
              <a:t>数字化</a:t>
            </a:r>
            <a:r>
              <a:rPr lang="zh-CN" altLang="zh-CN" sz="1600" dirty="0"/>
              <a:t>车间是以生产对象所要求的工艺和设备为基础，以信息技术、自动化、测控技术等为手段，用数据连接车间不同单元，对生产运行过程进行规划、管理、诊断和优化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zh-CN" altLang="en-US" sz="1600" dirty="0" smtClean="0"/>
              <a:t>该体系架构图来自国标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数字化车间通用技术要求</a:t>
            </a:r>
            <a:r>
              <a:rPr lang="en-US" altLang="zh-CN" sz="1600" dirty="0" smtClean="0"/>
              <a:t>》</a:t>
            </a:r>
            <a:r>
              <a:rPr lang="zh-CN" altLang="en-US" sz="1600" dirty="0" smtClean="0"/>
              <a:t>，数字化车间的要素包括基础层和执行层，无论什么行业的数字化车间都应具有车间计划与调度、工艺执行、生产物流、质量管理、设备管理这五个核心模块。图中管理层属于企业信息化建设内容。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542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数字化车间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0" name="图片 19"/>
          <p:cNvPicPr/>
          <p:nvPr/>
        </p:nvPicPr>
        <p:blipFill>
          <a:blip r:embed="rId3"/>
          <a:stretch>
            <a:fillRect/>
          </a:stretch>
        </p:blipFill>
        <p:spPr>
          <a:xfrm>
            <a:off x="2319687" y="3120558"/>
            <a:ext cx="4454589" cy="3003081"/>
          </a:xfrm>
          <a:prstGeom prst="rect">
            <a:avLst/>
          </a:prstGeom>
          <a:effectLst/>
        </p:spPr>
      </p:pic>
      <p:sp>
        <p:nvSpPr>
          <p:cNvPr id="21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900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11.1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工业智能控制系统概述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4" name="矩形 23"/>
          <p:cNvSpPr/>
          <p:nvPr/>
        </p:nvSpPr>
        <p:spPr>
          <a:xfrm>
            <a:off x="761233" y="1227878"/>
            <a:ext cx="7621400" cy="7124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      智能工厂在数字化车间基础上增加了智能管理的内容，包括智能设计、智能生产、智能服务。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智能工厂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06910" y="2016221"/>
          <a:ext cx="3082700" cy="40008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2375"/>
                <a:gridCol w="2590325"/>
              </a:tblGrid>
              <a:tr h="52609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智能设计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1E6692"/>
                    </a:solidFill>
                  </a:tcPr>
                </a:tc>
                <a:tc hMerge="1">
                  <a:tcPr/>
                </a:tc>
              </a:tr>
              <a:tr h="1488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数字化设计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采用数字化设计工具，并保证被设计的产品在全生命周期中的信息交互、定义信息类型和属性，可在产品的不同阶段被有效利用。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仿真与优化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在产品原型、工艺、试验以及生命周期内可进行仿真优化，并可不断提升产品对满足设计需求、提高可靠性、可制造性及经济性。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全生命周期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在设计阶段需考虑到产品的制造、使用、维护、服务、退役后等各阶段的数字化操作及信息化管理的需求。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458937" y="2027426"/>
          <a:ext cx="2607327" cy="40008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2964"/>
                <a:gridCol w="1954363"/>
              </a:tblGrid>
              <a:tr h="526095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0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智能生产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1E6692"/>
                    </a:solidFill>
                  </a:tcPr>
                </a:tc>
                <a:tc hMerge="1">
                  <a:tcPr/>
                </a:tc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信息资源互通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基于数字化车间，以车间为数据单元实现全工厂的数据集成与共享。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建立服务总线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通过服务总线，连接上层资源与生产管理层（厂级）对接，并与下层（车间）的数据贯通。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协同制造体系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应用综合仿真、大数据等技术，对全厂资源、物流、质量进行预测、优化，实现全厂智能、柔性并达成集成、协同的目标。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209067" y="2042898"/>
          <a:ext cx="2711909" cy="39809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3152"/>
                <a:gridCol w="2278757"/>
              </a:tblGrid>
              <a:tr h="510733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0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要   素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1E6692"/>
                    </a:solidFill>
                  </a:tcPr>
                </a:tc>
                <a:tc hMerge="1">
                  <a:tcPr/>
                </a:tc>
              </a:tr>
              <a:tr h="77389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售后服务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提供基于资源及能力的服务，需有创新模式。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  <a:tr h="10997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远程运维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应用远程的数据采集、在线管理、分析，为终端提供及时的诊断、优化及解决方案。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  <a:tr h="14255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全生命周期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将设计、制造、质量、物流、销售、运维、服务、回收、支持等信息进行外延，为客户提供产品全生命周期的服务。</a:t>
                      </a:r>
                      <a:endParaRPr lang="zh-CN" alt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9001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11.1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工业智能控制系统概述</a:t>
            </a:r>
            <a:endParaRPr lang="zh-CN" altLang="en-US" sz="2100" spc="225" dirty="0" smtClean="0">
              <a:solidFill>
                <a:prstClr val="white"/>
              </a:solidFill>
            </a:endParaRPr>
          </a:p>
          <a:p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智能工厂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7" y="2049517"/>
            <a:ext cx="3750157" cy="34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/>
          <p:cNvSpPr/>
          <p:nvPr/>
        </p:nvSpPr>
        <p:spPr>
          <a:xfrm>
            <a:off x="690113" y="1227878"/>
            <a:ext cx="7621400" cy="5615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      以上智能工厂要素基于中国智能制造系统模型</a:t>
            </a:r>
            <a:r>
              <a:rPr lang="en-US" altLang="zh-CN" sz="1600" dirty="0" smtClean="0"/>
              <a:t>IMSA</a:t>
            </a:r>
            <a:r>
              <a:rPr lang="zh-CN" altLang="en-US" sz="1600" dirty="0" smtClean="0"/>
              <a:t>，覆盖工厂各系统层级的融合，覆盖生产制造过程全生命周期。</a:t>
            </a:r>
            <a:endParaRPr lang="zh-CN" altLang="en-US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88" y="2496534"/>
            <a:ext cx="4023017" cy="261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27518" y="1169836"/>
              <a:ext cx="22889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第十一章　工业智能控制系统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2480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407797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工业智能控制系统概述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36314"/>
            <a:ext cx="5693399" cy="424800"/>
            <a:chOff x="1807265" y="2935089"/>
            <a:chExt cx="5693399" cy="42480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9687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工厂数据中心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34861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921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生产计划与控制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33408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工序质量控制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24028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高级人工智能人才培养丛书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1754534" y="5530503"/>
            <a:ext cx="5693399" cy="4248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 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754534" y="4831956"/>
            <a:ext cx="5693399" cy="424801"/>
            <a:chOff x="1807265" y="3866296"/>
            <a:chExt cx="5693399" cy="424801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89687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设备状态监测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11.2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工厂数据中心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系统构成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5848" y="1227878"/>
            <a:ext cx="7621400" cy="12946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/>
              <a:t>      </a:t>
            </a:r>
            <a:r>
              <a:rPr lang="zh-CN" altLang="zh-CN" sz="1600" dirty="0" smtClean="0"/>
              <a:t>工厂</a:t>
            </a:r>
            <a:r>
              <a:rPr lang="zh-CN" altLang="zh-CN" sz="1600" dirty="0"/>
              <a:t>数据中心将生产过程中产生的工艺过程数据、生产控制数据、产品质量数据、设备状态数据等数据进行收集、预处理</a:t>
            </a:r>
            <a:r>
              <a:rPr lang="zh-CN" altLang="zh-CN" sz="1600" dirty="0" smtClean="0"/>
              <a:t>，</a:t>
            </a:r>
            <a:r>
              <a:rPr lang="zh-CN" altLang="en-US" sz="1600" dirty="0" smtClean="0"/>
              <a:t>存储。用于优化</a:t>
            </a:r>
            <a:r>
              <a:rPr lang="zh-CN" altLang="zh-CN" sz="1600" dirty="0" smtClean="0"/>
              <a:t>工艺</a:t>
            </a:r>
            <a:r>
              <a:rPr lang="zh-CN" altLang="zh-CN" sz="1600" dirty="0"/>
              <a:t>质量控制、生产计划排程优化</a:t>
            </a:r>
            <a:r>
              <a:rPr lang="zh-CN" altLang="zh-CN" sz="1600" dirty="0" smtClean="0"/>
              <a:t>、</a:t>
            </a:r>
            <a:r>
              <a:rPr lang="zh-CN" altLang="en-US" sz="1600" dirty="0" smtClean="0"/>
              <a:t>过程控制、</a:t>
            </a:r>
            <a:r>
              <a:rPr lang="zh-CN" altLang="zh-CN" sz="1600" dirty="0" smtClean="0"/>
              <a:t>设备</a:t>
            </a:r>
            <a:r>
              <a:rPr lang="zh-CN" altLang="en-US" sz="1600" dirty="0" smtClean="0"/>
              <a:t>维护等。</a:t>
            </a:r>
            <a:endParaRPr lang="en-US" altLang="zh-CN" sz="1600" dirty="0" smtClean="0"/>
          </a:p>
          <a:p>
            <a:r>
              <a:rPr lang="en-US" altLang="zh-CN" sz="1600" dirty="0"/>
              <a:t>      </a:t>
            </a:r>
            <a:r>
              <a:rPr lang="zh-CN" altLang="en-US" sz="1600" dirty="0" smtClean="0"/>
              <a:t>数据中心包括数据源、数据采集、数据预处理、数据仓库、数据访问接口、数据应用等层级。</a:t>
            </a:r>
            <a:endParaRPr lang="zh-CN" altLang="en-US" sz="1600" dirty="0"/>
          </a:p>
        </p:txBody>
      </p:sp>
      <p:pic>
        <p:nvPicPr>
          <p:cNvPr id="21" name="图片 20"/>
          <p:cNvPicPr/>
          <p:nvPr/>
        </p:nvPicPr>
        <p:blipFill>
          <a:blip r:embed="rId3"/>
          <a:stretch>
            <a:fillRect/>
          </a:stretch>
        </p:blipFill>
        <p:spPr>
          <a:xfrm>
            <a:off x="1446858" y="2659249"/>
            <a:ext cx="6440214" cy="3326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08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11.2 </a:t>
            </a:r>
            <a:r>
              <a:rPr lang="zh-CN" altLang="en-US" sz="2100" spc="225" dirty="0" smtClean="0">
                <a:solidFill>
                  <a:prstClr val="white"/>
                </a:solidFill>
                <a:sym typeface="+mn-ea"/>
              </a:rPr>
              <a:t>工厂数据中心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9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6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52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数据采集和存储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" name="文本框 27"/>
          <p:cNvSpPr txBox="1"/>
          <p:nvPr/>
        </p:nvSpPr>
        <p:spPr>
          <a:xfrm>
            <a:off x="6630203" y="234392"/>
            <a:ext cx="2291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工业智能控制系统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0113" y="1227878"/>
            <a:ext cx="7621400" cy="12946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 smtClean="0"/>
              <a:t>工厂常用数据采集存储方式。</a:t>
            </a:r>
            <a:endParaRPr lang="en-US" altLang="zh-CN" sz="1600" dirty="0" smtClean="0"/>
          </a:p>
          <a:p>
            <a:pPr marL="342900" indent="-342900">
              <a:buAutoNum type="arabicPeriod"/>
            </a:pPr>
            <a:r>
              <a:rPr lang="zh-CN" altLang="en-US" sz="1600" dirty="0" smtClean="0"/>
              <a:t>时序数据：</a:t>
            </a:r>
            <a:r>
              <a:rPr lang="en-US" altLang="zh-CN" sz="1600" dirty="0" smtClean="0"/>
              <a:t> </a:t>
            </a:r>
            <a:r>
              <a:rPr lang="zh-CN" altLang="en-US" sz="1600" dirty="0" smtClean="0"/>
              <a:t>需要快速处理的时序数据</a:t>
            </a:r>
            <a:r>
              <a:rPr lang="en-US" altLang="zh-CN" sz="1600" dirty="0" smtClean="0"/>
              <a:t> </a:t>
            </a:r>
            <a:r>
              <a:rPr lang="zh-CN" altLang="en-US" sz="1600" dirty="0" smtClean="0"/>
              <a:t>采用实时数据库处理；用于离线分析的时序数据可采用文档数据库处理。</a:t>
            </a:r>
            <a:endParaRPr lang="en-US" altLang="zh-CN" sz="1600" dirty="0" smtClean="0"/>
          </a:p>
          <a:p>
            <a:pPr marL="342900" indent="-342900">
              <a:buAutoNum type="arabicPeriod"/>
            </a:pPr>
            <a:r>
              <a:rPr lang="zh-CN" altLang="en-US" sz="1600" dirty="0" smtClean="0"/>
              <a:t>关系数据：</a:t>
            </a:r>
            <a:r>
              <a:rPr lang="en-US" altLang="zh-CN" sz="1600" dirty="0" smtClean="0"/>
              <a:t> </a:t>
            </a:r>
            <a:r>
              <a:rPr lang="zh-CN" altLang="en-US" sz="1600" dirty="0" smtClean="0"/>
              <a:t>实时性要求不高，采用关系数据库处理。</a:t>
            </a:r>
            <a:endParaRPr lang="en-US" altLang="zh-CN" sz="1600" dirty="0" smtClean="0"/>
          </a:p>
          <a:p>
            <a:pPr marL="342900" indent="-342900">
              <a:buAutoNum type="arabicPeriod"/>
            </a:pPr>
            <a:r>
              <a:rPr lang="en-US" altLang="zh-CN" sz="1600" dirty="0"/>
              <a:t> </a:t>
            </a:r>
            <a:r>
              <a:rPr lang="zh-CN" altLang="en-US" sz="1600" dirty="0" smtClean="0"/>
              <a:t>非结构化数据：事件触发采集，文档数据库存储。</a:t>
            </a:r>
            <a:endParaRPr lang="zh-CN" alt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0" y="3410411"/>
            <a:ext cx="3971597" cy="264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193675" y="3036570"/>
            <a:ext cx="39433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PDA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数据采集分析工具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56" y="3446644"/>
            <a:ext cx="2103922" cy="1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>
          <a:xfrm>
            <a:off x="4349115" y="3036570"/>
            <a:ext cx="21031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实时数据库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03" y="3418305"/>
            <a:ext cx="2326240" cy="140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>
          <a:xfrm>
            <a:off x="6647180" y="3036570"/>
            <a:ext cx="22910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OPC UA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a4ea7fda-03b6-4bd5-88a0-71779b93753d}"/>
</p:tagLst>
</file>

<file path=ppt/tags/tag10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11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12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13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4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8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2.xml><?xml version="1.0" encoding="utf-8"?>
<p:tagLst xmlns:p="http://schemas.openxmlformats.org/presentationml/2006/main">
  <p:tag name="KSO_WM_UNIT_TABLE_BEAUTIFY" val="smartTable{8ef1788d-cd5a-47cf-a95d-c09cece08c89}"/>
</p:tagLst>
</file>

<file path=ppt/tags/tag20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21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3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4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5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6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TABLE_BEAUTIFY" val="smartTable{660805d7-ac22-4919-ad9f-69ba8be8e4aa}"/>
</p:tagLst>
</file>

<file path=ppt/tags/tag4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5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6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7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8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9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5299</Words>
  <Application>WPS 演示</Application>
  <PresentationFormat>全屏显示(4:3)</PresentationFormat>
  <Paragraphs>605</Paragraphs>
  <Slides>32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Wingdings</vt:lpstr>
      <vt:lpstr>方正粗黑宋简体</vt:lpstr>
      <vt:lpstr>Office 主题</vt:lpstr>
      <vt:lpstr>Visio.Drawing.11</vt:lpstr>
      <vt:lpstr>Visio.Drawing.11</vt:lpstr>
      <vt:lpstr>Visio.Drawing.11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486</cp:revision>
  <dcterms:created xsi:type="dcterms:W3CDTF">2015-11-23T03:31:00Z</dcterms:created>
  <dcterms:modified xsi:type="dcterms:W3CDTF">2021-03-17T01:18:51Z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